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FCB84-8FBC-4BFA-9E51-42703BCC5874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3F661-32B7-4EF0-B3A3-1745BE0B73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65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Prob</a:t>
            </a:r>
            <a:r>
              <a:rPr lang="en-US" altLang="zh-TW" dirty="0" smtClean="0"/>
              <a:t> of voice</a:t>
            </a:r>
            <a:r>
              <a:rPr lang="en-US" altLang="zh-TW" baseline="0" dirty="0" smtClean="0"/>
              <a:t> and data user arrival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3F661-32B7-4EF0-B3A3-1745BE0B730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049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Prob</a:t>
            </a:r>
            <a:r>
              <a:rPr lang="en-US" altLang="zh-TW" dirty="0" smtClean="0"/>
              <a:t> of voice and data  user leave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3F661-32B7-4EF0-B3A3-1745BE0B730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76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Number of frame receive with action “a”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3F661-32B7-4EF0-B3A3-1745BE0B730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223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Kf</a:t>
            </a:r>
            <a:r>
              <a:rPr lang="en-US" altLang="zh-TW" baseline="0" dirty="0" smtClean="0"/>
              <a:t> = 1000 in this paper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3F661-32B7-4EF0-B3A3-1745BE0B730B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292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98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03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36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60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13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49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87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35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12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93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85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8BEE-7896-458B-9489-9E0025E501DC}" type="datetimeFigureOut">
              <a:rPr lang="zh-TW" altLang="en-US" smtClean="0"/>
              <a:t>2012/10/24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C5864-C654-4B6E-BE44-9F24E7362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51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Network-Congestion-Aware Video Streaming: A</a:t>
            </a:r>
            <a:br>
              <a:rPr lang="en-US" altLang="zh-TW" dirty="0" smtClean="0"/>
            </a:br>
            <a:r>
              <a:rPr lang="en-US" altLang="zh-TW" dirty="0" smtClean="0"/>
              <a:t>Rest-and-Download Approach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2012 9th Annual IEEE Communications Society Conference on Sensor, Mesh and Ad Hoc Communications and Networks</a:t>
            </a:r>
          </a:p>
          <a:p>
            <a:r>
              <a:rPr lang="en-US" altLang="zh-TW" dirty="0" smtClean="0"/>
              <a:t>(SECON’12)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484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formulation 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 </a:t>
            </a:r>
          </a:p>
          <a:p>
            <a:endParaRPr lang="en-US" altLang="zh-TW" dirty="0"/>
          </a:p>
          <a:p>
            <a:r>
              <a:rPr lang="en-US" altLang="zh-TW" dirty="0" smtClean="0"/>
              <a:t> </a:t>
            </a:r>
          </a:p>
          <a:p>
            <a:endParaRPr lang="en-US" altLang="zh-TW" dirty="0"/>
          </a:p>
          <a:p>
            <a:r>
              <a:rPr lang="en-US" altLang="zh-TW" i="1" dirty="0" smtClean="0"/>
              <a:t>P(</a:t>
            </a:r>
            <a:r>
              <a:rPr lang="en-US" altLang="zh-TW" i="1" dirty="0" err="1" smtClean="0"/>
              <a:t>m</a:t>
            </a:r>
            <a:r>
              <a:rPr lang="en-US" altLang="zh-TW" i="1" baseline="-25000" dirty="0" err="1" smtClean="0"/>
              <a:t>p</a:t>
            </a:r>
            <a:r>
              <a:rPr lang="en-US" altLang="zh-TW" i="1" dirty="0" smtClean="0"/>
              <a:t>) </a:t>
            </a:r>
            <a:r>
              <a:rPr lang="en-US" altLang="zh-TW" dirty="0" smtClean="0"/>
              <a:t>: steady state probability from 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(2) and (4)</a:t>
            </a:r>
          </a:p>
          <a:p>
            <a:endParaRPr lang="en-US" altLang="zh-TW" dirty="0"/>
          </a:p>
          <a:p>
            <a:r>
              <a:rPr lang="en-US" altLang="zh-TW" dirty="0" smtClean="0"/>
              <a:t> </a:t>
            </a:r>
          </a:p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80" y="1412776"/>
            <a:ext cx="6984776" cy="88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76" y="2420888"/>
            <a:ext cx="5520600" cy="104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52" y="4869160"/>
            <a:ext cx="5914196" cy="151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001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formulation (4)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</a:p>
          <a:p>
            <a:endParaRPr lang="en-US" altLang="zh-TW" dirty="0"/>
          </a:p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6060071" cy="116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776" y="2655208"/>
            <a:ext cx="6044664" cy="1133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265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Cost function in MDP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Congestion : the number of data users in the system.</a:t>
            </a:r>
          </a:p>
          <a:p>
            <a:r>
              <a:rPr lang="en-US" altLang="zh-TW" dirty="0" smtClean="0"/>
              <a:t>Freezing Time : the amount of time that there  is a buffer underﬂow which causes freezes in playback.</a:t>
            </a:r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09492"/>
            <a:ext cx="7424933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933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Value Function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i="1" dirty="0" smtClean="0"/>
              <a:t> </a:t>
            </a:r>
            <a:r>
              <a:rPr lang="el-GR" altLang="zh-TW" i="1" dirty="0" smtClean="0"/>
              <a:t>α </a:t>
            </a:r>
            <a:r>
              <a:rPr lang="en-US" altLang="zh-TW" dirty="0" smtClean="0"/>
              <a:t>is in interval </a:t>
            </a:r>
            <a:r>
              <a:rPr lang="en-US" altLang="zh-TW" i="1" dirty="0" smtClean="0"/>
              <a:t>[0, 1)</a:t>
            </a:r>
            <a:endParaRPr lang="zh-TW" altLang="en-US" i="1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2" y="2030192"/>
            <a:ext cx="902780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9775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ideo user is  operating in a UMTS network and uses HSDPA for data service.</a:t>
            </a:r>
          </a:p>
          <a:p>
            <a:endParaRPr lang="zh-TW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97710"/>
            <a:ext cx="4865504" cy="4002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168" y="4047760"/>
            <a:ext cx="4104456" cy="1112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007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Cell Trace Description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cell traces for several UMTS sectors with varying</a:t>
            </a:r>
            <a:r>
              <a:rPr lang="en-US" altLang="zh-TW" dirty="0"/>
              <a:t> </a:t>
            </a:r>
            <a:r>
              <a:rPr lang="en-US" altLang="zh-TW" dirty="0" smtClean="0"/>
              <a:t>operating environments and parameter settings were collected from the busy hour (5PM) on 8/12/2011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rrival and departure times of voice calls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data payloads for data calls, 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ower usage for voice and data calls </a:t>
            </a:r>
          </a:p>
          <a:p>
            <a:pPr lvl="1"/>
            <a:r>
              <a:rPr lang="en-US" altLang="zh-TW" dirty="0" smtClean="0"/>
              <a:t>Distribution of the Channel Quality Indicator (CQI).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4336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MDP Input Calculations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19" y="1772816"/>
            <a:ext cx="7099694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3861048"/>
            <a:ext cx="7217167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橢圓 3"/>
          <p:cNvSpPr/>
          <p:nvPr/>
        </p:nvSpPr>
        <p:spPr>
          <a:xfrm>
            <a:off x="5292080" y="4941168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728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Video Encoding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Use actual video encoder trace data, which obtained by encoding the Foreman video sequence (300 frames, CIF resolution, 30 frames per second) </a:t>
            </a:r>
          </a:p>
          <a:p>
            <a:r>
              <a:rPr lang="en-US" altLang="zh-TW" dirty="0"/>
              <a:t>W</a:t>
            </a:r>
            <a:r>
              <a:rPr lang="en-US" altLang="zh-TW" dirty="0" smtClean="0"/>
              <a:t>ith an ”IBPB...” group-of-pictures structure</a:t>
            </a:r>
          </a:p>
          <a:p>
            <a:r>
              <a:rPr lang="en-US" altLang="zh-TW" dirty="0"/>
              <a:t>U</a:t>
            </a:r>
            <a:r>
              <a:rPr lang="en-US" altLang="zh-TW" dirty="0" smtClean="0"/>
              <a:t>sing the H.264 JM Reference Encoder</a:t>
            </a:r>
          </a:p>
          <a:p>
            <a:r>
              <a:rPr lang="en-US" altLang="zh-TW" dirty="0" smtClean="0"/>
              <a:t>Encoded under three different quantization  parameters.</a:t>
            </a:r>
          </a:p>
          <a:p>
            <a:r>
              <a:rPr lang="en-US" altLang="zh-TW" dirty="0"/>
              <a:t>R</a:t>
            </a:r>
            <a:r>
              <a:rPr lang="en-US" altLang="zh-TW" dirty="0" smtClean="0"/>
              <a:t>epeated 24 times to obtain 240 sec.</a:t>
            </a:r>
          </a:p>
        </p:txBody>
      </p:sp>
    </p:spTree>
    <p:extLst>
      <p:ext uri="{BB962C8B-B14F-4D97-AF65-F5344CB8AC3E}">
        <p14:creationId xmlns:p14="http://schemas.microsoft.com/office/powerpoint/2010/main" val="3107230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Simulation Setup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dirty="0" smtClean="0"/>
              <a:t>mplement a basic progressive download policy called DL First, always download as long as the buffer is less than the maximum buffer size.</a:t>
            </a:r>
          </a:p>
          <a:p>
            <a:r>
              <a:rPr lang="en-US" altLang="zh-TW" dirty="0"/>
              <a:t>R</a:t>
            </a:r>
            <a:r>
              <a:rPr lang="en-US" altLang="zh-TW" dirty="0" smtClean="0"/>
              <a:t>un 1000 runs at each tuple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59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Download Time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60" y="1700808"/>
            <a:ext cx="604052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4978483" cy="3772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3640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Video Rest-and-Download</a:t>
            </a:r>
            <a:br>
              <a:rPr lang="en-US" altLang="zh-TW" dirty="0" smtClean="0"/>
            </a:br>
            <a:r>
              <a:rPr lang="en-US" altLang="zh-TW" dirty="0" smtClean="0"/>
              <a:t>(VR&amp;D)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n algorithmic framework that optimizes the progressive download of video content to reduce congestion in a wireless network while maintaining smooth playback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05064"/>
            <a:ext cx="8062491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387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Congestion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6"/>
            <a:ext cx="7491324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96952"/>
            <a:ext cx="4248472" cy="3262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138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Throughput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12976"/>
            <a:ext cx="4320480" cy="3210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2816"/>
            <a:ext cx="530416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8497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paper presented Video Rest-and-Download (VR&amp;D), a downloading scheme for on-demand video streaming.</a:t>
            </a:r>
          </a:p>
          <a:p>
            <a:r>
              <a:rPr lang="en-US" altLang="zh-TW" dirty="0"/>
              <a:t>F</a:t>
            </a:r>
            <a:r>
              <a:rPr lang="en-US" altLang="zh-TW" dirty="0" smtClean="0"/>
              <a:t>ormulated VR&amp;D as a Markov Decision  Process</a:t>
            </a:r>
          </a:p>
          <a:p>
            <a:r>
              <a:rPr lang="en-US" altLang="zh-TW" dirty="0" smtClean="0"/>
              <a:t>Using real UMTS network with HSDPA trace to created the necessary inputs for the algorithm and network simulation.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1906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 mathematical framework for Video Rest-&amp;-Download based on a Discounted Inﬁnite-horizon Markov Decision Process formulation.</a:t>
            </a:r>
          </a:p>
          <a:p>
            <a:r>
              <a:rPr lang="en-US" altLang="zh-TW" dirty="0" smtClean="0"/>
              <a:t>Application of  that framework in a realistic network environment, validated with real network traces from a UMTS system with HSDPA.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626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User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</a:t>
            </a:r>
            <a:r>
              <a:rPr lang="en-US" altLang="zh-TW" dirty="0" smtClean="0"/>
              <a:t>ase station serves voice and data users. </a:t>
            </a:r>
          </a:p>
          <a:p>
            <a:r>
              <a:rPr lang="en-US" altLang="zh-TW" dirty="0"/>
              <a:t>V</a:t>
            </a:r>
            <a:r>
              <a:rPr lang="en-US" altLang="zh-TW" dirty="0" smtClean="0"/>
              <a:t>oice users are considered to be protected users.</a:t>
            </a:r>
          </a:p>
          <a:p>
            <a:r>
              <a:rPr lang="en-US" altLang="zh-TW" dirty="0" smtClean="0"/>
              <a:t>Data users share the remaining resources equally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17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Network 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err="1" smtClean="0"/>
              <a:t>m</a:t>
            </a:r>
            <a:r>
              <a:rPr lang="en-US" altLang="zh-TW" i="1" baseline="-25000" dirty="0" err="1" smtClean="0"/>
              <a:t>p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m</a:t>
            </a:r>
            <a:r>
              <a:rPr lang="en-US" altLang="zh-TW" i="1" baseline="-25000" dirty="0" smtClean="0"/>
              <a:t>d</a:t>
            </a:r>
            <a:r>
              <a:rPr lang="en-US" altLang="zh-TW" dirty="0" smtClean="0"/>
              <a:t> : number of voice and data users.</a:t>
            </a:r>
          </a:p>
          <a:p>
            <a:r>
              <a:rPr lang="el-GR" altLang="zh-TW" i="1" dirty="0" smtClean="0"/>
              <a:t>λ</a:t>
            </a:r>
            <a:r>
              <a:rPr lang="en-US" altLang="zh-TW" i="1" baseline="-25000" dirty="0" smtClean="0"/>
              <a:t>p </a:t>
            </a:r>
            <a:r>
              <a:rPr lang="en-US" altLang="zh-TW" dirty="0" smtClean="0"/>
              <a:t>and </a:t>
            </a:r>
            <a:r>
              <a:rPr lang="el-GR" altLang="zh-TW" i="1" dirty="0" smtClean="0"/>
              <a:t>λ</a:t>
            </a:r>
            <a:r>
              <a:rPr lang="en-US" altLang="zh-TW" i="1" baseline="-25000" dirty="0" smtClean="0"/>
              <a:t>d</a:t>
            </a:r>
            <a:r>
              <a:rPr lang="en-US" altLang="zh-TW" dirty="0" smtClean="0"/>
              <a:t> : voice and data users arrival rate.</a:t>
            </a:r>
          </a:p>
          <a:p>
            <a:r>
              <a:rPr lang="el-GR" altLang="zh-TW" i="1" dirty="0" smtClean="0"/>
              <a:t>μ</a:t>
            </a:r>
            <a:r>
              <a:rPr lang="en-US" altLang="zh-TW" i="1" baseline="-25000" dirty="0" smtClean="0"/>
              <a:t>p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: data users expected service time.</a:t>
            </a:r>
          </a:p>
          <a:p>
            <a:r>
              <a:rPr lang="en-US" altLang="zh-TW" i="1" dirty="0" err="1" smtClean="0"/>
              <a:t>b</a:t>
            </a:r>
            <a:r>
              <a:rPr lang="en-US" altLang="zh-TW" i="1" baseline="-25000" dirty="0" err="1" smtClean="0"/>
              <a:t>d</a:t>
            </a:r>
            <a:r>
              <a:rPr lang="en-US" altLang="zh-TW" i="1" baseline="-25000" dirty="0" smtClean="0"/>
              <a:t> </a:t>
            </a:r>
            <a:r>
              <a:rPr lang="en-US" altLang="zh-TW" dirty="0" smtClean="0"/>
              <a:t>: mean file size that data users have. </a:t>
            </a:r>
          </a:p>
          <a:p>
            <a:r>
              <a:rPr lang="en-US" altLang="zh-TW" i="1" dirty="0" err="1" smtClean="0"/>
              <a:t>M</a:t>
            </a:r>
            <a:r>
              <a:rPr lang="en-US" altLang="zh-TW" i="1" baseline="-25000" dirty="0" err="1" smtClean="0"/>
              <a:t>p</a:t>
            </a:r>
            <a:r>
              <a:rPr lang="en-US" altLang="zh-TW" dirty="0" smtClean="0"/>
              <a:t> and </a:t>
            </a:r>
            <a:r>
              <a:rPr lang="en-US" altLang="zh-TW" i="1" dirty="0" err="1" smtClean="0"/>
              <a:t>M</a:t>
            </a:r>
            <a:r>
              <a:rPr lang="en-US" altLang="zh-TW" i="1" baseline="-25000" dirty="0" err="1" smtClean="0"/>
              <a:t>d</a:t>
            </a:r>
            <a:r>
              <a:rPr lang="en-US" altLang="zh-TW" dirty="0" smtClean="0"/>
              <a:t> : max number of voice and data users. </a:t>
            </a:r>
          </a:p>
        </p:txBody>
      </p:sp>
    </p:spTree>
    <p:extLst>
      <p:ext uri="{BB962C8B-B14F-4D97-AF65-F5344CB8AC3E}">
        <p14:creationId xmlns:p14="http://schemas.microsoft.com/office/powerpoint/2010/main" val="357226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Video User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err="1" smtClean="0"/>
              <a:t>T</a:t>
            </a:r>
            <a:r>
              <a:rPr lang="en-US" altLang="zh-TW" i="1" baseline="-25000" dirty="0" err="1" smtClean="0"/>
              <a:t>s</a:t>
            </a:r>
            <a:r>
              <a:rPr lang="en-US" altLang="zh-TW" dirty="0" smtClean="0"/>
              <a:t> : time slot size</a:t>
            </a:r>
          </a:p>
          <a:p>
            <a:r>
              <a:rPr lang="en-US" altLang="zh-TW" i="1" dirty="0" err="1"/>
              <a:t>f</a:t>
            </a:r>
            <a:r>
              <a:rPr lang="en-US" altLang="zh-TW" i="1" baseline="-25000" dirty="0" err="1" smtClean="0"/>
              <a:t>b</a:t>
            </a:r>
            <a:r>
              <a:rPr lang="en-US" altLang="zh-TW" dirty="0" smtClean="0"/>
              <a:t> : number of frame remaining in the buffer</a:t>
            </a:r>
          </a:p>
          <a:p>
            <a:r>
              <a:rPr lang="en-US" altLang="zh-TW" dirty="0" smtClean="0"/>
              <a:t>State in a time slot : </a:t>
            </a:r>
            <a:r>
              <a:rPr lang="en-US" altLang="zh-TW" i="1" dirty="0" smtClean="0"/>
              <a:t>(m</a:t>
            </a:r>
            <a:r>
              <a:rPr lang="en-US" altLang="zh-TW" i="1" baseline="-25000" dirty="0" smtClean="0"/>
              <a:t>d</a:t>
            </a:r>
            <a:r>
              <a:rPr lang="en-US" altLang="zh-TW" i="1" dirty="0" smtClean="0"/>
              <a:t> , </a:t>
            </a:r>
            <a:r>
              <a:rPr lang="en-US" altLang="zh-TW" i="1" dirty="0" err="1" smtClean="0"/>
              <a:t>f</a:t>
            </a:r>
            <a:r>
              <a:rPr lang="en-US" altLang="zh-TW" i="1" baseline="-25000" dirty="0" err="1" smtClean="0"/>
              <a:t>b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 err="1" smtClean="0"/>
              <a:t>B</a:t>
            </a:r>
            <a:r>
              <a:rPr lang="en-US" altLang="zh-TW" i="1" baseline="-25000" dirty="0" err="1" smtClean="0"/>
              <a:t>v</a:t>
            </a:r>
            <a:r>
              <a:rPr lang="en-US" altLang="zh-TW" dirty="0" smtClean="0"/>
              <a:t> : video size (bits)</a:t>
            </a:r>
          </a:p>
          <a:p>
            <a:r>
              <a:rPr lang="en-US" altLang="zh-TW" i="1" dirty="0" err="1" smtClean="0"/>
              <a:t>L</a:t>
            </a:r>
            <a:r>
              <a:rPr lang="en-US" altLang="zh-TW" i="1" baseline="-25000" dirty="0" err="1" smtClean="0"/>
              <a:t>v</a:t>
            </a:r>
            <a:r>
              <a:rPr lang="en-US" altLang="zh-TW" dirty="0" smtClean="0"/>
              <a:t> : video length (sec)</a:t>
            </a:r>
          </a:p>
          <a:p>
            <a:r>
              <a:rPr lang="en-US" altLang="zh-TW" i="1" dirty="0" err="1" smtClean="0"/>
              <a:t>F</a:t>
            </a:r>
            <a:r>
              <a:rPr lang="en-US" altLang="zh-TW" i="1" baseline="-25000" dirty="0" err="1" smtClean="0"/>
              <a:t>max</a:t>
            </a:r>
            <a:r>
              <a:rPr lang="en-US" altLang="zh-TW" dirty="0" smtClean="0"/>
              <a:t> : maximum buffer size that users have.</a:t>
            </a:r>
          </a:p>
          <a:p>
            <a:r>
              <a:rPr lang="en-US" altLang="zh-TW" i="1" dirty="0" smtClean="0"/>
              <a:t>B</a:t>
            </a:r>
            <a:r>
              <a:rPr lang="en-US" altLang="zh-TW" i="1" baseline="-25000" dirty="0" smtClean="0"/>
              <a:t>f</a:t>
            </a:r>
            <a:r>
              <a:rPr lang="en-US" altLang="zh-TW" dirty="0" smtClean="0"/>
              <a:t> : bits per frame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085184"/>
            <a:ext cx="1881635" cy="817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231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 Slot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TDMA system with a slot length of </a:t>
            </a:r>
            <a:r>
              <a:rPr lang="en-US" altLang="zh-TW" i="1" dirty="0" smtClean="0"/>
              <a:t>TTI</a:t>
            </a:r>
            <a:r>
              <a:rPr lang="en-US" altLang="zh-TW" dirty="0" smtClean="0"/>
              <a:t>, and an MDP time slot </a:t>
            </a:r>
            <a:r>
              <a:rPr lang="en-US" altLang="zh-TW" i="1" dirty="0" err="1" smtClean="0"/>
              <a:t>T</a:t>
            </a:r>
            <a:r>
              <a:rPr lang="en-US" altLang="zh-TW" i="1" baseline="-25000" dirty="0" err="1" smtClean="0"/>
              <a:t>s</a:t>
            </a:r>
            <a:r>
              <a:rPr lang="en-US" altLang="zh-TW" dirty="0" smtClean="0"/>
              <a:t> = 10</a:t>
            </a:r>
            <a:r>
              <a:rPr lang="en-US" altLang="zh-TW" i="1" dirty="0" smtClean="0"/>
              <a:t>TTI</a:t>
            </a:r>
            <a:r>
              <a:rPr lang="en-US" altLang="zh-TW" dirty="0" smtClean="0"/>
              <a:t>.</a:t>
            </a:r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29000"/>
            <a:ext cx="7383966" cy="261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072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formulation 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Deﬁne the decision policy for VR&amp;D, the  decision policy is using</a:t>
            </a:r>
            <a:r>
              <a:rPr lang="en-US" altLang="zh-TW" dirty="0"/>
              <a:t> </a:t>
            </a:r>
            <a:r>
              <a:rPr lang="en-US" altLang="zh-TW" dirty="0" smtClean="0"/>
              <a:t>MDP.</a:t>
            </a:r>
          </a:p>
          <a:p>
            <a:r>
              <a:rPr lang="en-US" altLang="zh-TW" dirty="0"/>
              <a:t>V</a:t>
            </a:r>
            <a:r>
              <a:rPr lang="en-US" altLang="zh-TW" dirty="0" smtClean="0"/>
              <a:t>alue function : </a:t>
            </a:r>
            <a:r>
              <a:rPr lang="en-US" altLang="zh-TW" i="1" dirty="0" smtClean="0"/>
              <a:t>V(·)</a:t>
            </a:r>
          </a:p>
          <a:p>
            <a:r>
              <a:rPr lang="en-US" altLang="zh-TW" dirty="0"/>
              <a:t>S</a:t>
            </a:r>
            <a:r>
              <a:rPr lang="en-US" altLang="zh-TW" dirty="0" smtClean="0"/>
              <a:t>tate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: </a:t>
            </a:r>
            <a:r>
              <a:rPr lang="en-US" altLang="zh-TW" i="1" dirty="0" smtClean="0"/>
              <a:t>(m</a:t>
            </a:r>
            <a:r>
              <a:rPr lang="en-US" altLang="zh-TW" i="1" baseline="-25000" dirty="0" smtClean="0"/>
              <a:t>d</a:t>
            </a:r>
            <a:r>
              <a:rPr lang="en-US" altLang="zh-TW" i="1" dirty="0" smtClean="0"/>
              <a:t> , </a:t>
            </a:r>
            <a:r>
              <a:rPr lang="en-US" altLang="zh-TW" i="1" dirty="0" err="1" smtClean="0"/>
              <a:t>f</a:t>
            </a:r>
            <a:r>
              <a:rPr lang="en-US" altLang="zh-TW" i="1" baseline="-25000" dirty="0" err="1" smtClean="0"/>
              <a:t>b</a:t>
            </a:r>
            <a:r>
              <a:rPr lang="en-US" altLang="zh-TW" i="1" dirty="0" smtClean="0"/>
              <a:t>)</a:t>
            </a:r>
          </a:p>
          <a:p>
            <a:r>
              <a:rPr lang="en-US" altLang="zh-TW" dirty="0" smtClean="0"/>
              <a:t>Actions :</a:t>
            </a:r>
            <a:r>
              <a:rPr lang="en-US" altLang="zh-TW" i="1" dirty="0" smtClean="0"/>
              <a:t> a∈ A, </a:t>
            </a:r>
            <a:r>
              <a:rPr lang="en-US" altLang="zh-TW" dirty="0" smtClean="0"/>
              <a:t>with</a:t>
            </a:r>
            <a:r>
              <a:rPr lang="en-US" altLang="zh-TW" i="1" dirty="0" smtClean="0"/>
              <a:t> A = {0, 1}</a:t>
            </a:r>
          </a:p>
          <a:p>
            <a:endParaRPr lang="pt-BR" altLang="zh-TW" i="1" dirty="0" smtClean="0"/>
          </a:p>
          <a:p>
            <a:endParaRPr lang="pt-BR" altLang="zh-TW" i="1" dirty="0" smtClean="0"/>
          </a:p>
        </p:txBody>
      </p:sp>
    </p:spTree>
    <p:extLst>
      <p:ext uri="{BB962C8B-B14F-4D97-AF65-F5344CB8AC3E}">
        <p14:creationId xmlns:p14="http://schemas.microsoft.com/office/powerpoint/2010/main" val="2914099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formulation (2)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BR" altLang="zh-TW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pt-BR" altLang="zh-TW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e>
                    </m:acc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i="1" dirty="0" smtClean="0"/>
                  <a:t> </a:t>
                </a:r>
                <a:r>
                  <a:rPr lang="en-US" altLang="zh-TW" dirty="0" smtClean="0"/>
                  <a:t>and</a:t>
                </a:r>
                <a:r>
                  <a:rPr lang="pt-BR" altLang="zh-TW" i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BR" altLang="zh-TW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pt-BR" altLang="zh-TW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𝑣</m:t>
                            </m:r>
                          </m:sub>
                        </m:sSub>
                      </m:e>
                    </m:acc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i="1" dirty="0" smtClean="0"/>
                  <a:t> </a:t>
                </a:r>
                <a:r>
                  <a:rPr lang="en-US" altLang="zh-TW" dirty="0" smtClean="0"/>
                  <a:t>: average rate achieved by data users and the video </a:t>
                </a:r>
                <a:r>
                  <a:rPr lang="en-US" altLang="zh-TW" dirty="0" smtClean="0"/>
                  <a:t>user.</a:t>
                </a:r>
              </a:p>
              <a:p>
                <a:endParaRPr lang="en-US" altLang="zh-TW" dirty="0"/>
              </a:p>
              <a:p>
                <a:r>
                  <a:rPr lang="en-US" altLang="zh-TW" dirty="0" smtClean="0"/>
                  <a:t> </a:t>
                </a:r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r>
                  <a:rPr lang="en-US" altLang="zh-TW" dirty="0"/>
                  <a:t> </a:t>
                </a:r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pPr marL="457200" lvl="1" indent="0">
                  <a:buNone/>
                </a:pPr>
                <a:endParaRPr lang="en-US" altLang="zh-TW" dirty="0" smtClean="0"/>
              </a:p>
              <a:p>
                <a:endParaRPr lang="en-US" altLang="zh-TW" dirty="0" smtClean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37" y="2824356"/>
            <a:ext cx="6328500" cy="159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4725145"/>
            <a:ext cx="6470225" cy="1470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909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656</Words>
  <Application>Microsoft Office PowerPoint</Application>
  <PresentationFormat>如螢幕大小 (4:3)</PresentationFormat>
  <Paragraphs>97</Paragraphs>
  <Slides>22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Office 佈景主題</vt:lpstr>
      <vt:lpstr>Network-Congestion-Aware Video Streaming: A Rest-and-Download Approach</vt:lpstr>
      <vt:lpstr>Video Rest-and-Download (VR&amp;D)</vt:lpstr>
      <vt:lpstr>Contributions</vt:lpstr>
      <vt:lpstr>User Types</vt:lpstr>
      <vt:lpstr>Network Environment</vt:lpstr>
      <vt:lpstr>Video User</vt:lpstr>
      <vt:lpstr>Time Slot</vt:lpstr>
      <vt:lpstr>Problem formulation (1)</vt:lpstr>
      <vt:lpstr>Problem formulation (2)</vt:lpstr>
      <vt:lpstr>Problem formulation (3)</vt:lpstr>
      <vt:lpstr>Problem formulation (4)</vt:lpstr>
      <vt:lpstr>Cost function in MDP</vt:lpstr>
      <vt:lpstr>Value Function </vt:lpstr>
      <vt:lpstr>Simulation Environment</vt:lpstr>
      <vt:lpstr>Cell Trace Description</vt:lpstr>
      <vt:lpstr> MDP Input Calculations</vt:lpstr>
      <vt:lpstr> Video Encoding</vt:lpstr>
      <vt:lpstr>Simulation Setup</vt:lpstr>
      <vt:lpstr>Download Time</vt:lpstr>
      <vt:lpstr>Congestion</vt:lpstr>
      <vt:lpstr>Throughput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Network-Congestion-Aware Video Streaming: A Rest-and-Download Approach</dc:title>
  <dc:creator>tim</dc:creator>
  <cp:lastModifiedBy>tim</cp:lastModifiedBy>
  <cp:revision>17</cp:revision>
  <dcterms:created xsi:type="dcterms:W3CDTF">2012-10-24T02:29:45Z</dcterms:created>
  <dcterms:modified xsi:type="dcterms:W3CDTF">2012-10-24T07:59:30Z</dcterms:modified>
</cp:coreProperties>
</file>