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79" r:id="rId5"/>
    <p:sldId id="280" r:id="rId6"/>
    <p:sldId id="282" r:id="rId7"/>
    <p:sldId id="290" r:id="rId8"/>
    <p:sldId id="291" r:id="rId9"/>
    <p:sldId id="292" r:id="rId10"/>
    <p:sldId id="293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5" autoAdjust="0"/>
    <p:restoredTop sz="62458" autoAdjust="0"/>
  </p:normalViewPr>
  <p:slideViewPr>
    <p:cSldViewPr>
      <p:cViewPr>
        <p:scale>
          <a:sx n="40" d="100"/>
          <a:sy n="40" d="100"/>
        </p:scale>
        <p:origin x="-1212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A640B-4C8B-4074-8446-A13E8492E84C}" type="datetimeFigureOut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4B38-4A3D-41C4-911A-1E3460387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50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815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16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078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39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76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8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2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05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23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849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4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4B38-4A3D-41C4-911A-1E346038701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97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577A-5902-42DD-A6A5-5348C1E178E8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01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C9F2-C1FA-4ABD-911D-FB7F6CEA0788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84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6075-DB91-4AA7-B665-E97FBDF15174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37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290A-0360-4191-AABD-C17E13729192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78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D2E6-7A94-4CCF-9EFE-98BCA210BE74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72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2AD6-ED01-4056-84C0-CA8FE00F64BE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79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646-6D50-48F9-A1BB-20BAE92D11F1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99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5DC1-F05B-4A64-97FC-6823DB4E2339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582-11B3-4B65-A31E-59039E7379E8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0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D451-EED9-4A81-9565-E7994AFB92C6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53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CC3CE-7F52-4C36-8CD5-3619A1B4754B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74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39F5-6174-45DD-90E8-1AB68A128AEC}" type="datetime1">
              <a:rPr lang="zh-TW" altLang="en-US" smtClean="0"/>
              <a:t>2015/11/30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A5FB-5D01-4317-983B-071E3CE6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29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916833"/>
            <a:ext cx="9144000" cy="1683618"/>
          </a:xfrm>
        </p:spPr>
        <p:txBody>
          <a:bodyPr>
            <a:normAutofit/>
          </a:bodyPr>
          <a:lstStyle/>
          <a:p>
            <a:r>
              <a:rPr lang="en-US" altLang="zh-TW" b="1" dirty="0" err="1"/>
              <a:t>OpenSDWN</a:t>
            </a:r>
            <a:r>
              <a:rPr lang="en-US" altLang="zh-TW" b="1" dirty="0"/>
              <a:t>: Programmatic Control over</a:t>
            </a:r>
            <a:br>
              <a:rPr lang="en-US" altLang="zh-TW" b="1" dirty="0"/>
            </a:br>
            <a:r>
              <a:rPr lang="en-US" altLang="zh-TW" b="1" dirty="0"/>
              <a:t>Home and Enterprise </a:t>
            </a:r>
            <a:r>
              <a:rPr lang="en-US" altLang="zh-TW" b="1" dirty="0" err="1"/>
              <a:t>WiFi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>
            <a:normAutofit/>
          </a:bodyPr>
          <a:lstStyle/>
          <a:p>
            <a:r>
              <a:rPr lang="en-US" altLang="zh-TW" dirty="0"/>
              <a:t>Julius </a:t>
            </a:r>
            <a:r>
              <a:rPr lang="en-US" altLang="zh-TW" dirty="0" smtClean="0"/>
              <a:t>Schulz-Zander</a:t>
            </a:r>
            <a:r>
              <a:rPr lang="en-US" altLang="zh-TW" baseline="30000" dirty="0"/>
              <a:t>1</a:t>
            </a:r>
            <a:r>
              <a:rPr lang="en-US" altLang="zh-TW" dirty="0" smtClean="0"/>
              <a:t>, Carlos Mayer</a:t>
            </a:r>
            <a:r>
              <a:rPr lang="en-US" altLang="zh-TW" baseline="30000" dirty="0"/>
              <a:t>1</a:t>
            </a:r>
            <a:r>
              <a:rPr lang="en-US" altLang="zh-TW" dirty="0" smtClean="0"/>
              <a:t>, Bogdan Ciobotaru</a:t>
            </a:r>
            <a:r>
              <a:rPr lang="en-US" altLang="zh-TW" baseline="30000" dirty="0"/>
              <a:t>1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Stefan Schmid</a:t>
            </a:r>
            <a:r>
              <a:rPr lang="en-US" altLang="zh-TW" baseline="30000" dirty="0"/>
              <a:t>2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Anja</a:t>
            </a:r>
            <a:r>
              <a:rPr lang="en-US" altLang="zh-TW" dirty="0" smtClean="0"/>
              <a:t> Feldmann</a:t>
            </a:r>
            <a:r>
              <a:rPr lang="en-US" altLang="zh-TW" baseline="30000" dirty="0"/>
              <a:t>1</a:t>
            </a:r>
            <a:endParaRPr lang="en-US" altLang="zh-TW" dirty="0" smtClean="0"/>
          </a:p>
          <a:p>
            <a:r>
              <a:rPr lang="en-US" altLang="zh-TW" baseline="30000" dirty="0" smtClean="0"/>
              <a:t>1</a:t>
            </a:r>
            <a:r>
              <a:rPr lang="en-US" altLang="zh-TW" dirty="0" smtClean="0"/>
              <a:t>TU Berlin; Berlin</a:t>
            </a:r>
            <a:r>
              <a:rPr lang="en-US" altLang="zh-TW" dirty="0"/>
              <a:t>, </a:t>
            </a:r>
            <a:r>
              <a:rPr lang="en-US" altLang="zh-TW" dirty="0" smtClean="0"/>
              <a:t>Germany</a:t>
            </a:r>
          </a:p>
          <a:p>
            <a:r>
              <a:rPr lang="en-US" altLang="zh-TW" baseline="30000" dirty="0" smtClean="0"/>
              <a:t>2</a:t>
            </a:r>
            <a:r>
              <a:rPr lang="en-US" altLang="zh-TW" dirty="0" smtClean="0"/>
              <a:t>Deutsche </a:t>
            </a:r>
            <a:r>
              <a:rPr lang="en-US" altLang="zh-TW" dirty="0"/>
              <a:t>Telekom </a:t>
            </a:r>
            <a:r>
              <a:rPr lang="en-US" altLang="zh-TW" dirty="0" smtClean="0"/>
              <a:t>Innovation Laboratories </a:t>
            </a:r>
            <a:r>
              <a:rPr lang="en-US" altLang="zh-TW" dirty="0"/>
              <a:t>/ TU </a:t>
            </a:r>
            <a:r>
              <a:rPr lang="en-US" altLang="zh-TW" dirty="0" smtClean="0"/>
              <a:t>Berlin; Berlin</a:t>
            </a:r>
            <a:r>
              <a:rPr lang="en-US" altLang="zh-TW" dirty="0"/>
              <a:t>, Germany</a:t>
            </a: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79512" y="476672"/>
            <a:ext cx="878497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Proc. </a:t>
            </a:r>
            <a:r>
              <a:rPr lang="en-US" altLang="zh-TW" sz="2000" dirty="0"/>
              <a:t>of the 1st ACM SIGCOMM </a:t>
            </a:r>
            <a:r>
              <a:rPr lang="en-US" altLang="zh-TW" sz="2000" dirty="0" smtClean="0"/>
              <a:t>Symposium</a:t>
            </a:r>
          </a:p>
          <a:p>
            <a:r>
              <a:rPr lang="en-US" altLang="zh-TW" sz="2000" dirty="0" smtClean="0"/>
              <a:t>on </a:t>
            </a:r>
            <a:r>
              <a:rPr lang="en-US" altLang="zh-TW" sz="2000" dirty="0"/>
              <a:t>Software Defined Networking </a:t>
            </a:r>
            <a:r>
              <a:rPr lang="en-US" altLang="zh-TW" sz="2000" dirty="0" smtClean="0"/>
              <a:t>Research, 2015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291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39" y="3620781"/>
            <a:ext cx="4854483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Prototype Implementation – Control Plane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37112"/>
          </a:xfrm>
        </p:spPr>
        <p:txBody>
          <a:bodyPr/>
          <a:lstStyle/>
          <a:p>
            <a:r>
              <a:rPr lang="en-US" altLang="zh-TW" dirty="0" smtClean="0"/>
              <a:t>The controller maintains a view of the network including clients, APs, MBs, and OF switches</a:t>
            </a:r>
          </a:p>
          <a:p>
            <a:r>
              <a:rPr lang="en-US" altLang="zh-TW" b="1" dirty="0" smtClean="0"/>
              <a:t>Participatory interface</a:t>
            </a:r>
            <a:r>
              <a:rPr lang="en-US" altLang="zh-TW" dirty="0" smtClean="0"/>
              <a:t>: new services can be added through this</a:t>
            </a:r>
          </a:p>
          <a:p>
            <a:r>
              <a:rPr lang="en-US" altLang="zh-TW" b="1" dirty="0" smtClean="0"/>
              <a:t>Reactive and proactive applications</a:t>
            </a:r>
            <a:r>
              <a:rPr lang="en-US" altLang="zh-TW" dirty="0" smtClean="0"/>
              <a:t>: apps on top of </a:t>
            </a:r>
            <a:r>
              <a:rPr lang="en-US" altLang="zh-TW" dirty="0" err="1" smtClean="0"/>
              <a:t>OpenSDWN</a:t>
            </a:r>
            <a:r>
              <a:rPr lang="en-US" altLang="zh-TW" dirty="0" smtClean="0"/>
              <a:t> can function both reactively and/or proactively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62540" y="3645024"/>
            <a:ext cx="3965444" cy="32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err="1" smtClean="0"/>
              <a:t>Middlebox</a:t>
            </a:r>
            <a:r>
              <a:rPr lang="en-US" altLang="zh-TW" b="1" dirty="0" smtClean="0"/>
              <a:t> agent interface</a:t>
            </a:r>
            <a:r>
              <a:rPr lang="en-US" altLang="zh-TW" dirty="0" smtClean="0"/>
              <a:t>: request-response model and pub-sub model</a:t>
            </a:r>
          </a:p>
          <a:p>
            <a:r>
              <a:rPr lang="en-US" altLang="zh-TW" b="1" dirty="0" smtClean="0"/>
              <a:t>OF statistics</a:t>
            </a:r>
            <a:r>
              <a:rPr lang="en-US" altLang="zh-TW" dirty="0" smtClean="0"/>
              <a:t>: provide per flow and port-based statistics for apps to query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94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Evaluation</a:t>
            </a:r>
            <a:br>
              <a:rPr lang="en-US" altLang="zh-TW" dirty="0" smtClean="0"/>
            </a:br>
            <a:r>
              <a:rPr lang="en-US" altLang="zh-TW" dirty="0" smtClean="0"/>
              <a:t>– Deployments &amp; Methodology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Proof-of-concept implementation of </a:t>
            </a:r>
            <a:r>
              <a:rPr lang="en-US" altLang="zh-TW" dirty="0" err="1" smtClean="0"/>
              <a:t>OpenSDWN</a:t>
            </a:r>
            <a:r>
              <a:rPr lang="en-US" altLang="zh-TW" dirty="0" smtClean="0"/>
              <a:t> has been deployed in two real networks</a:t>
            </a:r>
          </a:p>
          <a:p>
            <a:pPr lvl="1"/>
            <a:r>
              <a:rPr lang="en-US" altLang="zh-TW" dirty="0" smtClean="0"/>
              <a:t>Research group’s indoor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network:</a:t>
            </a:r>
          </a:p>
          <a:p>
            <a:pPr lvl="2"/>
            <a:r>
              <a:rPr lang="en-US" altLang="zh-TW" dirty="0" smtClean="0"/>
              <a:t>More than 25 IEEE 802.11n enabled APs</a:t>
            </a:r>
          </a:p>
          <a:p>
            <a:pPr lvl="2"/>
            <a:r>
              <a:rPr lang="en-US" altLang="zh-TW" dirty="0"/>
              <a:t>D</a:t>
            </a:r>
            <a:r>
              <a:rPr lang="en-US" altLang="zh-TW" dirty="0" smtClean="0"/>
              <a:t>istributed across one floor of an office building</a:t>
            </a:r>
          </a:p>
          <a:p>
            <a:pPr lvl="1"/>
            <a:r>
              <a:rPr lang="en-US" altLang="zh-TW" dirty="0" smtClean="0"/>
              <a:t>A centrally controlled home network:</a:t>
            </a:r>
          </a:p>
          <a:p>
            <a:pPr lvl="2"/>
            <a:r>
              <a:rPr lang="en-US" altLang="zh-TW" dirty="0"/>
              <a:t>A</a:t>
            </a:r>
            <a:r>
              <a:rPr lang="en-US" altLang="zh-TW" dirty="0" smtClean="0"/>
              <a:t> building of ~21500 ft</a:t>
            </a:r>
            <a:r>
              <a:rPr lang="en-US" altLang="zh-TW" baseline="30000" dirty="0"/>
              <a:t>2</a:t>
            </a:r>
            <a:r>
              <a:rPr lang="en-US" altLang="zh-TW" dirty="0" smtClean="0"/>
              <a:t> (1997.42 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/>
              <a:t>Provide internet for about 30 families with more than 70 active devices per day</a:t>
            </a:r>
          </a:p>
          <a:p>
            <a:pPr lvl="2"/>
            <a:r>
              <a:rPr lang="en-US" altLang="zh-TW" dirty="0" smtClean="0"/>
              <a:t>Use Ethernet and 10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APs (indoor and outdoor)</a:t>
            </a:r>
          </a:p>
          <a:p>
            <a:pPr lvl="1"/>
            <a:r>
              <a:rPr lang="en-US" altLang="zh-TW" dirty="0" smtClean="0"/>
              <a:t>All APs run </a:t>
            </a:r>
            <a:r>
              <a:rPr lang="en-US" altLang="zh-TW" dirty="0" err="1" smtClean="0"/>
              <a:t>OpenWrt</a:t>
            </a:r>
            <a:r>
              <a:rPr lang="en-US" altLang="zh-TW" dirty="0" smtClean="0"/>
              <a:t> with ath9k Linux driver and Open </a:t>
            </a:r>
            <a:r>
              <a:rPr lang="en-US" altLang="zh-TW" dirty="0" err="1" smtClean="0"/>
              <a:t>vSwitch</a:t>
            </a:r>
            <a:r>
              <a:rPr lang="en-US" altLang="zh-TW" dirty="0" smtClean="0"/>
              <a:t> version 2.3.90 supporting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version 1.3 and </a:t>
            </a:r>
            <a:r>
              <a:rPr lang="en-US" altLang="zh-TW" dirty="0" err="1" smtClean="0"/>
              <a:t>conntrack</a:t>
            </a:r>
            <a:r>
              <a:rPr lang="en-US" altLang="zh-TW" dirty="0" smtClean="0"/>
              <a:t> table management</a:t>
            </a:r>
          </a:p>
          <a:p>
            <a:pPr lvl="1"/>
            <a:r>
              <a:rPr lang="en-US" altLang="zh-TW" dirty="0" smtClean="0"/>
              <a:t>Off-the-shelf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APs are either based on ARM, MIPS or x86</a:t>
            </a:r>
          </a:p>
          <a:p>
            <a:pPr lvl="1"/>
            <a:r>
              <a:rPr lang="en-US" altLang="zh-TW" dirty="0" smtClean="0"/>
              <a:t>Variety of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 hardware ranges from IEEE 802.11g to 802.11abgn boards equipped with one or more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NICs based on Atheros chipsets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36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zh-TW" dirty="0"/>
              <a:t>Evaluation</a:t>
            </a:r>
            <a:br>
              <a:rPr lang="en-US" altLang="zh-TW" dirty="0"/>
            </a:br>
            <a:r>
              <a:rPr lang="en-US" altLang="zh-TW" dirty="0"/>
              <a:t>– Deployments &amp; </a:t>
            </a:r>
            <a:r>
              <a:rPr lang="en-US" altLang="zh-TW" dirty="0" smtClean="0"/>
              <a:t>Methodology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Controller and MBs are non-virtualized servers with 4 CPU cores supporting hyper-threading and at least 8 GB RAM</a:t>
            </a:r>
          </a:p>
          <a:p>
            <a:r>
              <a:rPr lang="en-US" altLang="zh-TW" dirty="0" smtClean="0"/>
              <a:t>All servers run a </a:t>
            </a:r>
            <a:r>
              <a:rPr lang="en-US" altLang="zh-TW" dirty="0" err="1" smtClean="0"/>
              <a:t>Debian</a:t>
            </a:r>
            <a:r>
              <a:rPr lang="en-US" altLang="zh-TW" dirty="0" smtClean="0"/>
              <a:t>-based OS with </a:t>
            </a:r>
            <a:r>
              <a:rPr lang="en-US" altLang="zh-TW" dirty="0" err="1" smtClean="0"/>
              <a:t>OvS</a:t>
            </a:r>
            <a:r>
              <a:rPr lang="en-US" altLang="zh-TW" dirty="0" smtClean="0"/>
              <a:t> 2.0.2 or 2.3.90</a:t>
            </a:r>
          </a:p>
          <a:p>
            <a:r>
              <a:rPr lang="en-US" altLang="zh-TW" dirty="0" smtClean="0"/>
              <a:t>Did not hit CPU or memory limitations in any of the experiments</a:t>
            </a:r>
          </a:p>
          <a:p>
            <a:r>
              <a:rPr lang="en-US" altLang="zh-TW" dirty="0" smtClean="0"/>
              <a:t>Use three dedicated servers for the performance evaluation:</a:t>
            </a:r>
          </a:p>
          <a:p>
            <a:pPr lvl="1"/>
            <a:r>
              <a:rPr lang="en-US" altLang="zh-TW" dirty="0" smtClean="0"/>
              <a:t>An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controller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err="1" smtClean="0"/>
              <a:t>middlebox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smtClean="0"/>
              <a:t>traffic generator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5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Evaluation</a:t>
            </a:r>
            <a:br>
              <a:rPr lang="en-US" altLang="zh-TW" dirty="0" smtClean="0"/>
            </a:br>
            <a:r>
              <a:rPr lang="en-US" altLang="zh-TW" dirty="0" smtClean="0"/>
              <a:t>– User-Defined Service Differentiation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Prove that the network will be benefited by prioritizing the traffic</a:t>
            </a:r>
          </a:p>
          <a:p>
            <a:r>
              <a:rPr lang="en-US" altLang="zh-TW" dirty="0" smtClean="0"/>
              <a:t>Investigate the effect of assigning a meta transmission rate and a medium access priority on the latency and MAC layer retransmission of a single flow</a:t>
            </a:r>
          </a:p>
          <a:p>
            <a:pPr lvl="1"/>
            <a:r>
              <a:rPr lang="en-US" altLang="zh-TW" dirty="0" err="1"/>
              <a:t>OpenSDWN</a:t>
            </a:r>
            <a:r>
              <a:rPr lang="en-US" altLang="zh-TW" dirty="0"/>
              <a:t> can achieve a per-flow resource utilization which is better suited for the diverse traffic </a:t>
            </a:r>
            <a:r>
              <a:rPr lang="en-US" altLang="zh-TW" dirty="0" smtClean="0"/>
              <a:t>requirements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1138231" y="4077071"/>
            <a:ext cx="6867538" cy="2720527"/>
            <a:chOff x="827584" y="3647539"/>
            <a:chExt cx="7398372" cy="31500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647539"/>
              <a:ext cx="3437932" cy="3140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17032"/>
              <a:ext cx="3456384" cy="3080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481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dirty="0"/>
              <a:t>Evaluation</a:t>
            </a:r>
            <a:br>
              <a:rPr lang="en-US" altLang="zh-TW" dirty="0"/>
            </a:br>
            <a:r>
              <a:rPr lang="en-US" altLang="zh-TW" dirty="0"/>
              <a:t>– User-Defined Service </a:t>
            </a:r>
            <a:r>
              <a:rPr lang="en-US" altLang="zh-TW" dirty="0" smtClean="0"/>
              <a:t>Differentiation </a:t>
            </a:r>
            <a:r>
              <a:rPr lang="en-US" altLang="zh-TW" sz="2400" dirty="0" smtClean="0"/>
              <a:t>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Understand latency and induced load of service discovery</a:t>
            </a:r>
          </a:p>
          <a:p>
            <a:r>
              <a:rPr lang="en-US" altLang="zh-TW" dirty="0"/>
              <a:t>Use three servers: one for traffic injection, one for running a Bro MB instance, and one for controller with service discovery </a:t>
            </a:r>
            <a:r>
              <a:rPr lang="en-US" altLang="zh-TW" dirty="0" smtClean="0"/>
              <a:t>app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54" y="2924945"/>
            <a:ext cx="3418734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457199" y="2852937"/>
            <a:ext cx="5260755" cy="40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Test two scenarios: controller and MB agent are on the same/not the same server</a:t>
            </a:r>
          </a:p>
          <a:p>
            <a:pPr>
              <a:buFont typeface="Symbol"/>
              <a:buChar char="Þ"/>
            </a:pPr>
            <a:r>
              <a:rPr lang="en-US" altLang="zh-TW" dirty="0" smtClean="0"/>
              <a:t>The </a:t>
            </a:r>
            <a:r>
              <a:rPr lang="en-US" altLang="zh-TW" dirty="0"/>
              <a:t>system presents a low response time for smaller event </a:t>
            </a:r>
            <a:r>
              <a:rPr lang="en-US" altLang="zh-TW" dirty="0" smtClean="0"/>
              <a:t>rates</a:t>
            </a:r>
          </a:p>
          <a:p>
            <a:pPr>
              <a:buFont typeface="Symbol"/>
              <a:buChar char="Þ"/>
            </a:pPr>
            <a:r>
              <a:rPr lang="en-US" altLang="zh-TW" dirty="0" smtClean="0"/>
              <a:t>The worst performance, for the highest rate, indicates a total delay of around 60 </a:t>
            </a:r>
            <a:r>
              <a:rPr lang="en-US" altLang="zh-TW" dirty="0" err="1" smtClean="0"/>
              <a:t>ms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9601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Evaluation</a:t>
            </a:r>
            <a:br>
              <a:rPr lang="en-US" altLang="zh-TW" dirty="0" smtClean="0"/>
            </a:br>
            <a:r>
              <a:rPr lang="en-US" altLang="zh-TW" dirty="0" smtClean="0"/>
              <a:t>– Smart Direct Multicast Service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Wireless networks may benefit from a Direct Multicast Service (DMS) =&gt; send 802.11 packets as unicast</a:t>
            </a:r>
          </a:p>
          <a:p>
            <a:r>
              <a:rPr lang="en-US" altLang="zh-TW" dirty="0"/>
              <a:t>With </a:t>
            </a:r>
            <a:r>
              <a:rPr lang="en-US" altLang="zh-TW" dirty="0" err="1"/>
              <a:t>OpenSDWN</a:t>
            </a:r>
            <a:r>
              <a:rPr lang="en-US" altLang="zh-TW" dirty="0"/>
              <a:t>, the controller can detect </a:t>
            </a:r>
            <a:r>
              <a:rPr lang="en-US" altLang="zh-TW" dirty="0" smtClean="0"/>
              <a:t># </a:t>
            </a:r>
            <a:r>
              <a:rPr lang="en-US" altLang="zh-TW" dirty="0"/>
              <a:t>of subscriptions for a </a:t>
            </a:r>
            <a:r>
              <a:rPr lang="en-US" altLang="zh-TW" dirty="0" smtClean="0"/>
              <a:t>multicast </a:t>
            </a:r>
            <a:r>
              <a:rPr lang="en-US" altLang="zh-TW" dirty="0"/>
              <a:t>service and control the transmission </a:t>
            </a:r>
            <a:r>
              <a:rPr lang="en-US" altLang="zh-TW" dirty="0" smtClean="0"/>
              <a:t>accordingly</a:t>
            </a:r>
          </a:p>
          <a:p>
            <a:pPr lvl="1"/>
            <a:r>
              <a:rPr lang="en-US" altLang="zh-TW" dirty="0" smtClean="0"/>
              <a:t>Install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rule to switch from multicast to unicast for transmission</a:t>
            </a:r>
          </a:p>
          <a:p>
            <a:pPr lvl="1"/>
            <a:r>
              <a:rPr lang="en-US" altLang="zh-TW" dirty="0" smtClean="0"/>
              <a:t>Add WDTX rule to send data at the maximum common transmission rate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237193" y="4005064"/>
            <a:ext cx="6669614" cy="2861024"/>
            <a:chOff x="1043608" y="3546825"/>
            <a:chExt cx="8100392" cy="331926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578989"/>
              <a:ext cx="3816424" cy="3287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107" y="3546825"/>
              <a:ext cx="4177893" cy="331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13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system migrates a </a:t>
            </a:r>
            <a:r>
              <a:rPr lang="en-US" altLang="zh-TW" dirty="0" err="1" smtClean="0"/>
              <a:t>stateful</a:t>
            </a:r>
            <a:r>
              <a:rPr lang="en-US" altLang="zh-TW" dirty="0" smtClean="0"/>
              <a:t> firewall </a:t>
            </a:r>
            <a:r>
              <a:rPr lang="en-US" altLang="zh-TW" dirty="0" err="1" smtClean="0"/>
              <a:t>vMB</a:t>
            </a:r>
            <a:r>
              <a:rPr lang="en-US" altLang="zh-TW" dirty="0" smtClean="0"/>
              <a:t> object between MBs</a:t>
            </a:r>
          </a:p>
          <a:p>
            <a:pPr lvl="1"/>
            <a:r>
              <a:rPr lang="en-US" altLang="zh-TW" dirty="0" smtClean="0"/>
              <a:t>Install the client’s flow state at new AP before or during the handoff</a:t>
            </a:r>
          </a:p>
          <a:p>
            <a:pPr lvl="1"/>
            <a:r>
              <a:rPr lang="en-US" altLang="zh-TW" dirty="0" smtClean="0"/>
              <a:t>A complete migration requires read, write, and delete operations</a:t>
            </a:r>
          </a:p>
          <a:p>
            <a:r>
              <a:rPr lang="en-US" altLang="zh-TW" dirty="0" smtClean="0"/>
              <a:t>Study the performance of </a:t>
            </a:r>
            <a:r>
              <a:rPr lang="en-US" altLang="zh-TW" dirty="0" err="1" smtClean="0"/>
              <a:t>vMB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stateful</a:t>
            </a:r>
            <a:r>
              <a:rPr lang="en-US" altLang="zh-TW" dirty="0" smtClean="0"/>
              <a:t> firewall module</a:t>
            </a:r>
          </a:p>
          <a:p>
            <a:pPr lvl="1"/>
            <a:r>
              <a:rPr lang="en-US" altLang="zh-TW" dirty="0" smtClean="0"/>
              <a:t>Vary </a:t>
            </a:r>
            <a:r>
              <a:rPr lang="en-US" altLang="zh-TW" dirty="0" err="1" smtClean="0"/>
              <a:t>vMB</a:t>
            </a:r>
            <a:r>
              <a:rPr lang="en-US" altLang="zh-TW" dirty="0" smtClean="0"/>
              <a:t> workloads from 25 to up to 12800 entries</a:t>
            </a:r>
          </a:p>
          <a:p>
            <a:pPr lvl="1"/>
            <a:r>
              <a:rPr lang="en-US" altLang="zh-TW" dirty="0" smtClean="0"/>
              <a:t>Write </a:t>
            </a:r>
            <a:r>
              <a:rPr lang="en-US" altLang="zh-TW" dirty="0"/>
              <a:t>(</a:t>
            </a:r>
            <a:r>
              <a:rPr lang="en-US" altLang="zh-TW" i="1" dirty="0" err="1" smtClean="0"/>
              <a:t>setState</a:t>
            </a:r>
            <a:r>
              <a:rPr lang="en-US" altLang="zh-TW" dirty="0" smtClean="0"/>
              <a:t>): decrease constantly and stabilize </a:t>
            </a:r>
            <a:r>
              <a:rPr lang="en-US" altLang="zh-TW" dirty="0"/>
              <a:t>at around 130 </a:t>
            </a:r>
            <a:r>
              <a:rPr lang="en-US" altLang="zh-TW" dirty="0" smtClean="0"/>
              <a:t>us</a:t>
            </a:r>
          </a:p>
          <a:p>
            <a:pPr lvl="1"/>
            <a:r>
              <a:rPr lang="en-US" altLang="zh-TW" dirty="0"/>
              <a:t>Read (</a:t>
            </a:r>
            <a:r>
              <a:rPr lang="en-US" altLang="zh-TW" i="1" dirty="0" err="1"/>
              <a:t>getState</a:t>
            </a:r>
            <a:r>
              <a:rPr lang="en-US" altLang="zh-TW" dirty="0"/>
              <a:t>): </a:t>
            </a:r>
            <a:r>
              <a:rPr lang="en-US" altLang="zh-TW" dirty="0" smtClean="0"/>
              <a:t>decrease constantly and stabilize at around 270 us</a:t>
            </a:r>
          </a:p>
          <a:p>
            <a:pPr lvl="1"/>
            <a:r>
              <a:rPr lang="en-US" altLang="zh-TW" dirty="0"/>
              <a:t>D</a:t>
            </a:r>
            <a:r>
              <a:rPr lang="en-US" altLang="zh-TW" dirty="0" smtClean="0"/>
              <a:t>elete </a:t>
            </a:r>
            <a:r>
              <a:rPr lang="en-US" altLang="zh-TW" dirty="0"/>
              <a:t>(</a:t>
            </a:r>
            <a:r>
              <a:rPr lang="en-US" altLang="zh-TW" i="1" dirty="0" err="1"/>
              <a:t>delState</a:t>
            </a:r>
            <a:r>
              <a:rPr lang="en-US" altLang="zh-TW" dirty="0" smtClean="0"/>
              <a:t>): stabilize at around 40 us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" y="5166000"/>
            <a:ext cx="2919528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57" y="5166000"/>
            <a:ext cx="2909685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40" y="5166000"/>
            <a:ext cx="2912460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 – User Mobility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095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altLang="zh-TW" dirty="0"/>
              <a:t>Evaluation – User </a:t>
            </a:r>
            <a:r>
              <a:rPr lang="en-US" altLang="zh-TW" dirty="0" smtClean="0"/>
              <a:t>Mobility</a:t>
            </a:r>
            <a:br>
              <a:rPr lang="en-US" altLang="zh-TW" dirty="0" smtClean="0"/>
            </a:br>
            <a:r>
              <a:rPr lang="en-US" altLang="zh-TW" dirty="0" smtClean="0"/>
              <a:t>Case Study: Firewall State Migration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application keeps mapping between APs and firewalls</a:t>
            </a:r>
          </a:p>
          <a:p>
            <a:r>
              <a:rPr lang="en-US" altLang="zh-TW" dirty="0"/>
              <a:t>Trigger a handover event when </a:t>
            </a:r>
            <a:r>
              <a:rPr lang="en-US" altLang="zh-TW" dirty="0" smtClean="0"/>
              <a:t>the client is moving to an AP that corresponds to a different </a:t>
            </a:r>
            <a:r>
              <a:rPr lang="en-US" altLang="zh-TW" dirty="0" err="1" smtClean="0"/>
              <a:t>stateful</a:t>
            </a:r>
            <a:r>
              <a:rPr lang="en-US" altLang="zh-TW" dirty="0" smtClean="0"/>
              <a:t> firewall than the current</a:t>
            </a:r>
          </a:p>
          <a:p>
            <a:pPr lvl="1"/>
            <a:r>
              <a:rPr lang="en-US" altLang="zh-TW" dirty="0" err="1" smtClean="0"/>
              <a:t>getState</a:t>
            </a:r>
            <a:r>
              <a:rPr lang="en-US" altLang="zh-TW" dirty="0" smtClean="0"/>
              <a:t> call on the serving </a:t>
            </a:r>
            <a:r>
              <a:rPr lang="en-US" altLang="zh-TW" dirty="0" err="1" smtClean="0"/>
              <a:t>middlebox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setState</a:t>
            </a:r>
            <a:r>
              <a:rPr lang="en-US" altLang="zh-TW" dirty="0" smtClean="0"/>
              <a:t> call with the target MB identifier as argument</a:t>
            </a:r>
          </a:p>
          <a:p>
            <a:pPr lvl="1"/>
            <a:r>
              <a:rPr lang="en-US" altLang="zh-TW" dirty="0" err="1" smtClean="0"/>
              <a:t>delState</a:t>
            </a:r>
            <a:r>
              <a:rPr lang="en-US" altLang="zh-TW" dirty="0" smtClean="0"/>
              <a:t> call to remove the state</a:t>
            </a:r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4689191" cy="222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60998"/>
            <a:ext cx="4346146" cy="148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45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authors present </a:t>
            </a:r>
            <a:r>
              <a:rPr lang="en-US" altLang="zh-TW" dirty="0" err="1" smtClean="0"/>
              <a:t>OpenSDWN</a:t>
            </a:r>
            <a:r>
              <a:rPr lang="en-US" altLang="zh-TW" dirty="0" smtClean="0"/>
              <a:t>, a programmable and </a:t>
            </a:r>
            <a:r>
              <a:rPr lang="en-US" altLang="zh-TW" dirty="0" err="1" smtClean="0"/>
              <a:t>virulized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network</a:t>
            </a:r>
          </a:p>
          <a:p>
            <a:r>
              <a:rPr lang="en-US" altLang="zh-TW" dirty="0" smtClean="0"/>
              <a:t>The authors proposed use cases of service differentiation, mobility, migration, and flexible control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65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Increasing demand for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network imposes new requirements</a:t>
            </a:r>
          </a:p>
          <a:p>
            <a:pPr lvl="1"/>
            <a:r>
              <a:rPr lang="en-US" altLang="zh-TW" dirty="0" smtClean="0"/>
              <a:t>Requirements on </a:t>
            </a:r>
            <a:r>
              <a:rPr lang="en-US" altLang="zh-TW" dirty="0"/>
              <a:t>security, optimized medium utilization, </a:t>
            </a:r>
            <a:r>
              <a:rPr lang="en-US" altLang="zh-TW" dirty="0" smtClean="0"/>
              <a:t>mobility support, and performance of the last wireless hop</a:t>
            </a:r>
          </a:p>
          <a:p>
            <a:r>
              <a:rPr lang="en-US" altLang="zh-TW" dirty="0" smtClean="0"/>
              <a:t>The management and operation of off-the-shelf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networks is inflexible and ignores the specific needs of users and applications</a:t>
            </a:r>
          </a:p>
          <a:p>
            <a:r>
              <a:rPr lang="en-US" altLang="zh-TW" dirty="0" err="1"/>
              <a:t>WiFi</a:t>
            </a:r>
            <a:r>
              <a:rPr lang="en-US" altLang="zh-TW" dirty="0"/>
              <a:t> </a:t>
            </a:r>
            <a:r>
              <a:rPr lang="en-US" altLang="zh-TW" dirty="0" smtClean="0"/>
              <a:t>networks are </a:t>
            </a:r>
            <a:r>
              <a:rPr lang="en-US" altLang="zh-TW" dirty="0"/>
              <a:t>often deployed in an unplanned and uncoordinated </a:t>
            </a:r>
            <a:r>
              <a:rPr lang="en-US" altLang="zh-TW" dirty="0" smtClean="0"/>
              <a:t>manner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35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SDN + NFV = SDNv2</a:t>
            </a:r>
          </a:p>
          <a:p>
            <a:pPr lvl="1"/>
            <a:r>
              <a:rPr lang="en-US" altLang="zh-TW" dirty="0"/>
              <a:t>Software-Defined Networking (SDN) provides the flexibility</a:t>
            </a:r>
          </a:p>
          <a:p>
            <a:pPr lvl="1"/>
            <a:r>
              <a:rPr lang="en-US" altLang="zh-TW" dirty="0"/>
              <a:t>Network Functions Virtualization (NFV) aims to virtualize networks functions and deploy software applications on generic computer </a:t>
            </a:r>
            <a:r>
              <a:rPr lang="en-US" altLang="zh-TW" dirty="0" smtClean="0"/>
              <a:t>resources</a:t>
            </a:r>
            <a:endParaRPr lang="en-US" altLang="zh-TW" dirty="0"/>
          </a:p>
          <a:p>
            <a:r>
              <a:rPr lang="en-US" altLang="zh-TW" dirty="0" smtClean="0"/>
              <a:t>Current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is not well suited for </a:t>
            </a:r>
            <a:r>
              <a:rPr lang="en-US" altLang="zh-TW" dirty="0" err="1" smtClean="0"/>
              <a:t>WiFi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Restricted to programming flow table rules on Ethernet-based switches</a:t>
            </a:r>
          </a:p>
          <a:p>
            <a:pPr lvl="1"/>
            <a:r>
              <a:rPr lang="en-US" altLang="zh-TW" dirty="0" smtClean="0"/>
              <a:t>Not possible to match on wireless frames</a:t>
            </a:r>
          </a:p>
          <a:p>
            <a:pPr lvl="1"/>
            <a:r>
              <a:rPr lang="en-US" altLang="zh-TW" dirty="0" smtClean="0"/>
              <a:t>Not possible to set per-frame or per-flow transmission settings for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datapath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11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paper proposed </a:t>
            </a:r>
            <a:r>
              <a:rPr lang="en-US" altLang="zh-TW" dirty="0" err="1"/>
              <a:t>OpenSDWN</a:t>
            </a:r>
            <a:r>
              <a:rPr lang="en-US" altLang="zh-TW" dirty="0"/>
              <a:t>, which introduced Software-Defined Wireless Networking (SDWN) </a:t>
            </a:r>
            <a:r>
              <a:rPr lang="en-US" altLang="zh-TW" dirty="0" smtClean="0"/>
              <a:t>approach</a:t>
            </a:r>
          </a:p>
          <a:p>
            <a:pPr lvl="1"/>
            <a:r>
              <a:rPr lang="en-US" altLang="zh-TW" dirty="0" smtClean="0"/>
              <a:t>Allow to manage wired and wireless </a:t>
            </a:r>
            <a:r>
              <a:rPr lang="en-US" altLang="zh-TW" dirty="0" err="1" smtClean="0"/>
              <a:t>datapaths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Leverages LVAP abstraction and extends Odin[42]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1543"/>
            <a:ext cx="421939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34" y="3861048"/>
            <a:ext cx="4684676" cy="174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0" y="6381327"/>
            <a:ext cx="9144000" cy="474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zh-TW" sz="1400" dirty="0" smtClean="0"/>
              <a:t>[42] </a:t>
            </a:r>
            <a:r>
              <a:rPr lang="de-DE" altLang="zh-TW" sz="2000" dirty="0" smtClean="0"/>
              <a:t>L. Suresh et al.,</a:t>
            </a:r>
            <a:r>
              <a:rPr lang="en-US" altLang="zh-TW" sz="2000" dirty="0" smtClean="0"/>
              <a:t> Towards programmable enterprise WLANS with Odin. In </a:t>
            </a:r>
            <a:r>
              <a:rPr lang="en-US" altLang="zh-TW" sz="2000" dirty="0" err="1" smtClean="0"/>
              <a:t>HotSDN</a:t>
            </a:r>
            <a:r>
              <a:rPr lang="en-US" altLang="zh-TW" sz="2000" dirty="0" smtClean="0"/>
              <a:t> ’12.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9852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 Cases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Service differentiation</a:t>
            </a:r>
          </a:p>
          <a:p>
            <a:pPr lvl="1"/>
            <a:r>
              <a:rPr lang="en-US" altLang="zh-TW" dirty="0" smtClean="0"/>
              <a:t>Offer visibility into the network’s state and support fine-grained control</a:t>
            </a:r>
          </a:p>
          <a:p>
            <a:r>
              <a:rPr lang="en-US" altLang="zh-TW" dirty="0" smtClean="0"/>
              <a:t>Mobility and migration</a:t>
            </a:r>
          </a:p>
          <a:p>
            <a:pPr lvl="1"/>
            <a:r>
              <a:rPr lang="en-US" altLang="zh-TW" dirty="0" smtClean="0"/>
              <a:t>Virtualize per-client APs and the </a:t>
            </a:r>
            <a:r>
              <a:rPr lang="en-US" altLang="zh-TW" dirty="0" err="1" smtClean="0"/>
              <a:t>middleboxes</a:t>
            </a:r>
            <a:endParaRPr lang="en-US" altLang="zh-TW" dirty="0" smtClean="0"/>
          </a:p>
          <a:p>
            <a:r>
              <a:rPr lang="en-US" altLang="zh-TW" dirty="0" smtClean="0"/>
              <a:t>Flexible deployment</a:t>
            </a:r>
          </a:p>
          <a:p>
            <a:pPr lvl="1"/>
            <a:r>
              <a:rPr lang="en-US" altLang="zh-TW" dirty="0" smtClean="0"/>
              <a:t>Network functions (firewalls, NATs, functionality for service differentiation) can be allocated and deployed flexibly</a:t>
            </a:r>
          </a:p>
          <a:p>
            <a:r>
              <a:rPr lang="en-US" altLang="zh-TW" dirty="0" smtClean="0"/>
              <a:t>Flexible control and participatory networking</a:t>
            </a:r>
          </a:p>
          <a:p>
            <a:pPr lvl="1"/>
            <a:r>
              <a:rPr lang="en-US" altLang="zh-TW" dirty="0" smtClean="0"/>
              <a:t>The participatory interface allows user to specify priorities over different applications, and the control can also be hand over to an ISP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52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Components – Wireless SDN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err="1" smtClean="0"/>
              <a:t>OpenSDWN</a:t>
            </a:r>
            <a:r>
              <a:rPr lang="en-US" altLang="zh-TW" dirty="0" smtClean="0"/>
              <a:t> builds upon Odin and inherits the following features</a:t>
            </a:r>
            <a:endParaRPr lang="en-US" altLang="zh-TW" dirty="0"/>
          </a:p>
          <a:p>
            <a:r>
              <a:rPr lang="en-US" altLang="zh-TW" dirty="0" smtClean="0"/>
              <a:t>Light Virtual Access Point (LVAP) abstraction</a:t>
            </a:r>
          </a:p>
          <a:p>
            <a:pPr lvl="1"/>
            <a:r>
              <a:rPr lang="en-US" altLang="zh-TW" dirty="0" smtClean="0"/>
              <a:t>The client’s association state (BSSID, SSIDs, client IP address, and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rules)</a:t>
            </a:r>
          </a:p>
          <a:p>
            <a:r>
              <a:rPr lang="en-US" altLang="zh-TW" dirty="0" smtClean="0"/>
              <a:t>Mobility support</a:t>
            </a:r>
          </a:p>
          <a:p>
            <a:pPr lvl="1"/>
            <a:r>
              <a:rPr lang="en-US" altLang="zh-TW" dirty="0" smtClean="0"/>
              <a:t>By migrating a client’s LVAP between physical APs</a:t>
            </a:r>
            <a:endParaRPr lang="en-US" altLang="zh-TW" dirty="0"/>
          </a:p>
          <a:p>
            <a:r>
              <a:rPr lang="en-US" altLang="zh-TW" dirty="0" smtClean="0"/>
              <a:t>Slicing</a:t>
            </a:r>
          </a:p>
          <a:p>
            <a:pPr lvl="1"/>
            <a:r>
              <a:rPr lang="en-US" altLang="zh-TW" dirty="0" smtClean="0"/>
              <a:t>Accommodate multiple logical networks on top of the same physical infrastructure with different policies and control applications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68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Prototype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Describe different radio and </a:t>
            </a:r>
            <a:r>
              <a:rPr lang="en-US" altLang="zh-TW" dirty="0" err="1" smtClean="0"/>
              <a:t>middlebox</a:t>
            </a:r>
            <a:r>
              <a:rPr lang="en-US" altLang="zh-TW" dirty="0"/>
              <a:t> </a:t>
            </a:r>
            <a:r>
              <a:rPr lang="en-US" altLang="zh-TW" dirty="0" smtClean="0"/>
              <a:t>interfaces implemented by </a:t>
            </a:r>
            <a:r>
              <a:rPr lang="en-US" altLang="zh-TW" dirty="0" err="1" smtClean="0"/>
              <a:t>OpenSDWN</a:t>
            </a:r>
            <a:r>
              <a:rPr lang="en-US" altLang="zh-TW" dirty="0" smtClean="0"/>
              <a:t>, present the control plane, and discuss the support of reactive and proactive applications</a:t>
            </a:r>
          </a:p>
          <a:p>
            <a:pPr lvl="1"/>
            <a:r>
              <a:rPr lang="en-US" altLang="zh-TW" dirty="0" smtClean="0"/>
              <a:t>The Radio Agent is implemented in C/C++</a:t>
            </a:r>
          </a:p>
          <a:p>
            <a:pPr lvl="1"/>
            <a:r>
              <a:rPr lang="en-US" altLang="zh-TW" dirty="0" smtClean="0"/>
              <a:t>The controller is based on Java-based Floodlight OF controller</a:t>
            </a:r>
          </a:p>
          <a:p>
            <a:pPr lvl="1"/>
            <a:r>
              <a:rPr lang="en-US" altLang="zh-TW" dirty="0" smtClean="0"/>
              <a:t>The MB agent is realized in python and implements a newly defined MB protocol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57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Prototype Implementation</a:t>
            </a:r>
            <a:br>
              <a:rPr lang="en-US" altLang="zh-TW" dirty="0" smtClean="0"/>
            </a:br>
            <a:r>
              <a:rPr lang="en-US" altLang="zh-TW" dirty="0" smtClean="0"/>
              <a:t>- Radio Interface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OpenSDWN’s</a:t>
            </a:r>
            <a:r>
              <a:rPr lang="en-US" altLang="zh-TW" dirty="0"/>
              <a:t> wireless APs run a radio </a:t>
            </a:r>
            <a:r>
              <a:rPr lang="en-US" altLang="zh-TW" dirty="0" smtClean="0"/>
              <a:t>agent as the necessary hook for the controller and the applications</a:t>
            </a:r>
          </a:p>
          <a:p>
            <a:pPr lvl="1"/>
            <a:r>
              <a:rPr lang="en-US" altLang="zh-TW" dirty="0" smtClean="0"/>
              <a:t>Time-critical functionalities (e.g., IEEE 802.11 acknowledgments) are performed by the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NIC’s hardware</a:t>
            </a:r>
          </a:p>
          <a:p>
            <a:pPr lvl="1"/>
            <a:r>
              <a:rPr lang="en-US" altLang="zh-TW" dirty="0" smtClean="0"/>
              <a:t>Non time-critical functionalities (e.g., management of client association) are implemented in software on controller and agent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2408581" y="3789040"/>
            <a:ext cx="4326838" cy="3005956"/>
            <a:chOff x="4594780" y="3480584"/>
            <a:chExt cx="4549220" cy="336599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780" y="3480584"/>
              <a:ext cx="4549220" cy="3365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788024" y="5517232"/>
              <a:ext cx="1368152" cy="28803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372200" y="5229200"/>
              <a:ext cx="792088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818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Prototype Implementation </a:t>
            </a:r>
            <a:br>
              <a:rPr lang="en-US" altLang="zh-TW" dirty="0" smtClean="0"/>
            </a:br>
            <a:r>
              <a:rPr lang="en-US" altLang="zh-TW" dirty="0" smtClean="0"/>
              <a:t>– </a:t>
            </a:r>
            <a:r>
              <a:rPr lang="en-US" altLang="zh-TW" dirty="0" err="1" smtClean="0"/>
              <a:t>Middlebox</a:t>
            </a:r>
            <a:r>
              <a:rPr lang="en-US" altLang="zh-TW" dirty="0" smtClean="0"/>
              <a:t> (MB) Interface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MB Agent runs either on a server or 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r>
              <a:rPr lang="zh-TW" altLang="en-US" dirty="0"/>
              <a:t> </a:t>
            </a:r>
            <a:r>
              <a:rPr lang="en-US" altLang="zh-TW" dirty="0" smtClean="0"/>
              <a:t>for three tasks</a:t>
            </a:r>
          </a:p>
          <a:p>
            <a:pPr lvl="1"/>
            <a:r>
              <a:rPr lang="en-US" altLang="zh-TW" dirty="0" smtClean="0"/>
              <a:t>Interface the physical resources of MB</a:t>
            </a:r>
          </a:p>
          <a:p>
            <a:pPr lvl="1"/>
            <a:r>
              <a:rPr lang="en-US" altLang="zh-TW" dirty="0" smtClean="0"/>
              <a:t>Handle virtual </a:t>
            </a:r>
            <a:r>
              <a:rPr lang="en-US" altLang="zh-TW" dirty="0" err="1" smtClean="0"/>
              <a:t>middleboxes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vMB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Expose the control of MB to the control plane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A5FB-5D01-4317-983B-071E3CE60E87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207440" y="3328938"/>
            <a:ext cx="4729121" cy="3529062"/>
            <a:chOff x="4414879" y="3328938"/>
            <a:chExt cx="4729121" cy="3529062"/>
          </a:xfrm>
        </p:grpSpPr>
        <p:grpSp>
          <p:nvGrpSpPr>
            <p:cNvPr id="5" name="群組 4"/>
            <p:cNvGrpSpPr/>
            <p:nvPr/>
          </p:nvGrpSpPr>
          <p:grpSpPr>
            <a:xfrm>
              <a:off x="4414879" y="3328938"/>
              <a:ext cx="4729121" cy="3529062"/>
              <a:chOff x="4414879" y="3328938"/>
              <a:chExt cx="4729121" cy="3529062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879" y="3328938"/>
                <a:ext cx="4729121" cy="352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4716016" y="4077072"/>
                <a:ext cx="1224136" cy="43204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6372200" y="4077072"/>
                <a:ext cx="1224136" cy="432048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328084" y="5733256"/>
              <a:ext cx="684076" cy="3600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13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1171</Words>
  <Application>Microsoft Office PowerPoint</Application>
  <PresentationFormat>如螢幕大小 (4:3)</PresentationFormat>
  <Paragraphs>145</Paragraphs>
  <Slides>18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OpenSDWN: Programmatic Control over Home and Enterprise WiFi</vt:lpstr>
      <vt:lpstr>Introduction</vt:lpstr>
      <vt:lpstr>Introduction (Cont.)</vt:lpstr>
      <vt:lpstr>Introduction (Cont.)</vt:lpstr>
      <vt:lpstr>Use Cases</vt:lpstr>
      <vt:lpstr>System Components – Wireless SDN</vt:lpstr>
      <vt:lpstr>Prototype Implementation</vt:lpstr>
      <vt:lpstr>Prototype Implementation - Radio Interface</vt:lpstr>
      <vt:lpstr>Prototype Implementation  – Middlebox (MB) Interface</vt:lpstr>
      <vt:lpstr>Prototype Implementation – Control Plane</vt:lpstr>
      <vt:lpstr>Evaluation – Deployments &amp; Methodology</vt:lpstr>
      <vt:lpstr>Evaluation – Deployments &amp; Methodology (Cont.)</vt:lpstr>
      <vt:lpstr>Evaluation – User-Defined Service Differentiation</vt:lpstr>
      <vt:lpstr>Evaluation – User-Defined Service Differentiation (Cont.)</vt:lpstr>
      <vt:lpstr>Evaluation – Smart Direct Multicast Service</vt:lpstr>
      <vt:lpstr>Evaluation – User Mobility</vt:lpstr>
      <vt:lpstr>Evaluation – User Mobility Case Study: Firewall State Migration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Adaptation in Sentient Spaces</dc:title>
  <dc:creator>Laura</dc:creator>
  <cp:lastModifiedBy>Laura</cp:lastModifiedBy>
  <cp:revision>221</cp:revision>
  <dcterms:created xsi:type="dcterms:W3CDTF">2015-09-15T00:50:29Z</dcterms:created>
  <dcterms:modified xsi:type="dcterms:W3CDTF">2015-11-30T23:34:18Z</dcterms:modified>
</cp:coreProperties>
</file>