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6" r:id="rId2"/>
    <p:sldId id="257" r:id="rId3"/>
    <p:sldId id="258" r:id="rId4"/>
    <p:sldId id="259" r:id="rId5"/>
    <p:sldId id="260" r:id="rId6"/>
    <p:sldId id="268" r:id="rId7"/>
    <p:sldId id="269" r:id="rId8"/>
    <p:sldId id="270" r:id="rId9"/>
    <p:sldId id="271" r:id="rId10"/>
    <p:sldId id="274" r:id="rId11"/>
    <p:sldId id="275" r:id="rId12"/>
    <p:sldId id="263" r:id="rId13"/>
    <p:sldId id="272" r:id="rId14"/>
    <p:sldId id="273" r:id="rId15"/>
    <p:sldId id="276" r:id="rId16"/>
    <p:sldId id="264" r:id="rId17"/>
    <p:sldId id="278" r:id="rId18"/>
    <p:sldId id="277" r:id="rId19"/>
    <p:sldId id="266" r:id="rId20"/>
    <p:sldId id="279" r:id="rId21"/>
    <p:sldId id="265" r:id="rId22"/>
    <p:sldId id="261" r:id="rId23"/>
    <p:sldId id="280"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2" autoAdjust="0"/>
  </p:normalViewPr>
  <p:slideViewPr>
    <p:cSldViewPr>
      <p:cViewPr varScale="1">
        <p:scale>
          <a:sx n="57" d="100"/>
          <a:sy n="57" d="100"/>
        </p:scale>
        <p:origin x="-17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5A510-EE17-451F-A1C0-C78FD149DC8B}" type="datetimeFigureOut">
              <a:rPr lang="zh-TW" altLang="en-US" smtClean="0"/>
              <a:pPr/>
              <a:t>2011/10/19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C7A40-078C-4B2D-BE7E-5A249976068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priority</a:t>
            </a:r>
            <a:r>
              <a:rPr lang="zh-TW" altLang="en-US" dirty="0" smtClean="0"/>
              <a:t>大概都一樣，那在</a:t>
            </a:r>
            <a:r>
              <a:rPr lang="en-US" altLang="zh-TW" dirty="0" smtClean="0"/>
              <a:t>wireless</a:t>
            </a:r>
            <a:r>
              <a:rPr lang="zh-TW" altLang="en-US" dirty="0" smtClean="0"/>
              <a:t>上面因為每一個人的距離，離</a:t>
            </a:r>
            <a:r>
              <a:rPr lang="en-US" altLang="zh-TW" dirty="0" smtClean="0"/>
              <a:t>base station</a:t>
            </a:r>
            <a:r>
              <a:rPr lang="zh-TW" altLang="en-US" dirty="0" smtClean="0"/>
              <a:t>的距離不一定會一樣，所以每一個人的</a:t>
            </a:r>
            <a:r>
              <a:rPr lang="en-US" altLang="zh-TW" dirty="0" smtClean="0"/>
              <a:t>data rate</a:t>
            </a:r>
            <a:r>
              <a:rPr lang="zh-TW" altLang="en-US" dirty="0" smtClean="0"/>
              <a:t>並不會一樣，不會一樣所收看到的品質也不一定會一樣， 所以這個東西撥下去，是以甚麼為主？這就是一個問題，大概就是這樣，那我們目標基本上是在</a:t>
            </a:r>
            <a:r>
              <a:rPr lang="en-US" altLang="zh-TW" dirty="0" err="1" smtClean="0"/>
              <a:t>WiMax</a:t>
            </a:r>
            <a:r>
              <a:rPr lang="zh-TW" altLang="en-US" dirty="0" smtClean="0"/>
              <a:t>上面提供這個</a:t>
            </a:r>
            <a:r>
              <a:rPr lang="en-US" altLang="zh-TW" dirty="0" smtClean="0"/>
              <a:t>IPTV service</a:t>
            </a:r>
            <a:r>
              <a:rPr lang="zh-TW" altLang="en-US" dirty="0" smtClean="0"/>
              <a:t>，然後我們，基本上是希望提供這個</a:t>
            </a:r>
            <a:r>
              <a:rPr lang="en-US" altLang="zh-TW" dirty="0" smtClean="0"/>
              <a:t>multicast</a:t>
            </a:r>
            <a:r>
              <a:rPr lang="zh-TW" altLang="en-US" dirty="0" smtClean="0"/>
              <a:t>的</a:t>
            </a:r>
            <a:r>
              <a:rPr lang="en-US" altLang="zh-TW" dirty="0" smtClean="0"/>
              <a:t>service</a:t>
            </a:r>
            <a:r>
              <a:rPr lang="zh-TW" altLang="en-US" dirty="0" smtClean="0"/>
              <a:t>，而且我們希望是針對</a:t>
            </a:r>
            <a:r>
              <a:rPr lang="en-US" altLang="zh-TW" dirty="0" err="1" smtClean="0"/>
              <a:t>WiMax</a:t>
            </a:r>
            <a:r>
              <a:rPr lang="zh-TW" altLang="en-US" dirty="0" smtClean="0"/>
              <a:t>的特性來做這件事情，那因為這個是最主要的目標，然後我們作的基本上是在做</a:t>
            </a:r>
            <a:r>
              <a:rPr lang="en-US" altLang="zh-TW" dirty="0" smtClean="0"/>
              <a:t>resource allocation</a:t>
            </a:r>
            <a:r>
              <a:rPr lang="zh-TW" altLang="en-US" dirty="0" smtClean="0"/>
              <a:t>的部分，最主要是在做這個</a:t>
            </a:r>
            <a:r>
              <a:rPr lang="en-US" altLang="zh-TW" dirty="0" smtClean="0"/>
              <a:t>radio resource allocation</a:t>
            </a:r>
            <a:r>
              <a:rPr lang="zh-TW" altLang="en-US" dirty="0" smtClean="0"/>
              <a:t>，最主要是做</a:t>
            </a:r>
            <a:r>
              <a:rPr lang="en-US" altLang="zh-TW" dirty="0" smtClean="0"/>
              <a:t>allocation</a:t>
            </a:r>
            <a:r>
              <a:rPr lang="zh-TW" altLang="en-US" dirty="0" smtClean="0"/>
              <a:t>的部分，那我們也做了一點點的</a:t>
            </a:r>
            <a:r>
              <a:rPr lang="en-US" altLang="zh-TW" dirty="0" smtClean="0"/>
              <a:t>scheduling</a:t>
            </a:r>
            <a:r>
              <a:rPr lang="zh-TW" altLang="en-US" dirty="0" smtClean="0"/>
              <a:t>，那</a:t>
            </a:r>
            <a:r>
              <a:rPr lang="en-US" altLang="zh-TW" dirty="0" smtClean="0"/>
              <a:t>scheduling</a:t>
            </a:r>
            <a:r>
              <a:rPr lang="zh-TW" altLang="en-US" dirty="0" smtClean="0"/>
              <a:t>不是我做的，所以我們在這邊就不談，那這個是</a:t>
            </a:r>
            <a:r>
              <a:rPr lang="en-US" altLang="zh-TW" dirty="0" smtClean="0"/>
              <a:t>max</a:t>
            </a:r>
            <a:r>
              <a:rPr lang="zh-TW" altLang="en-US" dirty="0" smtClean="0"/>
              <a:t>的部分，然後此外，我們這個</a:t>
            </a:r>
            <a:r>
              <a:rPr lang="en-US" altLang="zh-TW" dirty="0" smtClean="0"/>
              <a:t>team</a:t>
            </a:r>
            <a:r>
              <a:rPr lang="zh-TW" altLang="en-US" dirty="0" smtClean="0"/>
              <a:t>也表示是外層的，他會告訴我們說，當你</a:t>
            </a:r>
            <a:r>
              <a:rPr lang="en-US" altLang="zh-TW" dirty="0" smtClean="0"/>
              <a:t>channel condition</a:t>
            </a:r>
            <a:r>
              <a:rPr lang="zh-TW" altLang="en-US" dirty="0" smtClean="0"/>
              <a:t>是甚麼樣的狀況之下，我要用哪一樣的這個</a:t>
            </a:r>
            <a:r>
              <a:rPr lang="en-US" altLang="zh-TW" dirty="0" smtClean="0"/>
              <a:t>coding</a:t>
            </a:r>
            <a:r>
              <a:rPr lang="zh-TW" altLang="en-US" dirty="0" smtClean="0"/>
              <a:t>或</a:t>
            </a:r>
            <a:r>
              <a:rPr lang="en-US" altLang="zh-TW" dirty="0" smtClean="0"/>
              <a:t>encoding</a:t>
            </a:r>
            <a:r>
              <a:rPr lang="zh-TW" altLang="en-US" dirty="0" smtClean="0"/>
              <a:t>的</a:t>
            </a:r>
            <a:r>
              <a:rPr lang="en-US" altLang="zh-TW" dirty="0" smtClean="0"/>
              <a:t>skin</a:t>
            </a:r>
            <a:r>
              <a:rPr lang="zh-TW" altLang="en-US" dirty="0" smtClean="0"/>
              <a:t>來做這件事情，那他會提供給我，我們只要告訴給你說，我</a:t>
            </a:r>
            <a:r>
              <a:rPr lang="en-US" altLang="zh-TW" dirty="0" smtClean="0"/>
              <a:t>user</a:t>
            </a:r>
            <a:r>
              <a:rPr lang="zh-TW" altLang="en-US" dirty="0" smtClean="0"/>
              <a:t>測量到的訊號等級是甚麼，就可以告訴我，我們應該怎麼用，他這個其實是有另外一個在做的，所以這個基本上，就是我下層會量到之後會跟上層講，上層就會</a:t>
            </a:r>
            <a:r>
              <a:rPr lang="en-US" altLang="zh-TW" dirty="0" smtClean="0"/>
              <a:t>visa</a:t>
            </a:r>
            <a:r>
              <a:rPr lang="zh-TW" altLang="en-US" dirty="0" smtClean="0"/>
              <a:t>他的這個量到的</a:t>
            </a:r>
            <a:r>
              <a:rPr lang="en-US" altLang="zh-TW" dirty="0" smtClean="0"/>
              <a:t>information</a:t>
            </a:r>
            <a:r>
              <a:rPr lang="zh-TW" altLang="en-US" dirty="0" smtClean="0"/>
              <a:t>來做相對的這個</a:t>
            </a:r>
            <a:r>
              <a:rPr lang="en-US" altLang="zh-TW" dirty="0" smtClean="0"/>
              <a:t>scheduling</a:t>
            </a:r>
            <a:r>
              <a:rPr lang="zh-TW" altLang="en-US" dirty="0" smtClean="0"/>
              <a:t>，所以我們這個基本上是一個</a:t>
            </a:r>
            <a:r>
              <a:rPr lang="en-US" altLang="zh-TW" dirty="0" smtClean="0"/>
              <a:t>parse air</a:t>
            </a:r>
            <a:r>
              <a:rPr lang="zh-TW" altLang="en-US" dirty="0" smtClean="0"/>
              <a:t>演算的一個架構，那這個基本上其實我們去年就結案了，就說第一次結案了，那我不知道大家對這個熟不熟。 </a:t>
            </a:r>
            <a:endParaRPr lang="zh-TW" altLang="en-US" dirty="0"/>
          </a:p>
        </p:txBody>
      </p:sp>
      <p:sp>
        <p:nvSpPr>
          <p:cNvPr id="4" name="投影片編號版面配置區 3"/>
          <p:cNvSpPr>
            <a:spLocks noGrp="1"/>
          </p:cNvSpPr>
          <p:nvPr>
            <p:ph type="sldNum" sz="quarter" idx="10"/>
          </p:nvPr>
        </p:nvSpPr>
        <p:spPr/>
        <p:txBody>
          <a:bodyPr/>
          <a:lstStyle/>
          <a:p>
            <a:fld id="{E71C7A40-078C-4B2D-BE7E-5A2499760683}" type="slidenum">
              <a:rPr lang="zh-TW" altLang="en-US" smtClean="0"/>
              <a:pPr/>
              <a:t>22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When an MS requests a video, it sends the messages to the BS, and the BS then forwards the request to the </a:t>
            </a:r>
            <a:r>
              <a:rPr lang="en-US" altLang="zh-TW" sz="1200" kern="1200" baseline="0" dirty="0" err="1" smtClean="0">
                <a:solidFill>
                  <a:schemeClr val="tx1"/>
                </a:solidFill>
                <a:latin typeface="+mn-lt"/>
                <a:ea typeface="+mn-ea"/>
                <a:cs typeface="+mn-cs"/>
              </a:rPr>
              <a:t>mul-timedia</a:t>
            </a:r>
            <a:r>
              <a:rPr lang="en-US" altLang="zh-TW" sz="1200" kern="1200" baseline="0" dirty="0" smtClean="0">
                <a:solidFill>
                  <a:schemeClr val="tx1"/>
                </a:solidFill>
                <a:latin typeface="+mn-lt"/>
                <a:ea typeface="+mn-ea"/>
                <a:cs typeface="+mn-cs"/>
              </a:rPr>
              <a:t> server. When adapting SVC, which encodes a frame into several layers, the multimedia server which stores the videos performs the encoding procedure and transmits the layers to the BS. For all MSs who are </a:t>
            </a:r>
          </a:p>
          <a:p>
            <a:r>
              <a:rPr lang="en-US" altLang="zh-TW" sz="1200" kern="1200" baseline="0" dirty="0" smtClean="0">
                <a:solidFill>
                  <a:schemeClr val="tx1"/>
                </a:solidFill>
                <a:latin typeface="+mn-lt"/>
                <a:ea typeface="+mn-ea"/>
                <a:cs typeface="+mn-cs"/>
              </a:rPr>
              <a:t>watching the same video, the BS grouped them based on their feedback channel condition. The group with better channel condition gets more layers. On the contrary, the group with worse channel condition gets fewer layers. However, the BS can not distinguish the layer ID re-</a:t>
            </a:r>
            <a:r>
              <a:rPr lang="en-US" altLang="zh-TW" sz="1200" kern="1200" baseline="0" dirty="0" err="1" smtClean="0">
                <a:solidFill>
                  <a:schemeClr val="tx1"/>
                </a:solidFill>
                <a:latin typeface="+mn-lt"/>
                <a:ea typeface="+mn-ea"/>
                <a:cs typeface="+mn-cs"/>
              </a:rPr>
              <a:t>ceived</a:t>
            </a:r>
            <a:r>
              <a:rPr lang="en-US" altLang="zh-TW" sz="1200" kern="1200" baseline="0" dirty="0" smtClean="0">
                <a:solidFill>
                  <a:schemeClr val="tx1"/>
                </a:solidFill>
                <a:latin typeface="+mn-lt"/>
                <a:ea typeface="+mn-ea"/>
                <a:cs typeface="+mn-cs"/>
              </a:rPr>
              <a:t> from the multimedia server. In order to solve this problem, an Intermediate Control Server (ICS) is newly added in the system, see </a:t>
            </a:r>
            <a:r>
              <a:rPr lang="en-US" altLang="zh-TW" sz="1200" b="1" kern="1200" baseline="0" dirty="0" smtClean="0">
                <a:solidFill>
                  <a:schemeClr val="tx1"/>
                </a:solidFill>
                <a:latin typeface="+mn-lt"/>
                <a:ea typeface="+mn-ea"/>
                <a:cs typeface="+mn-cs"/>
              </a:rPr>
              <a:t>Figure 4. A </a:t>
            </a:r>
            <a:r>
              <a:rPr lang="en-US" altLang="zh-TW" sz="1200" b="1" kern="1200" baseline="0" dirty="0" err="1" smtClean="0">
                <a:solidFill>
                  <a:schemeClr val="tx1"/>
                </a:solidFill>
                <a:latin typeface="+mn-lt"/>
                <a:ea typeface="+mn-ea"/>
                <a:cs typeface="+mn-cs"/>
              </a:rPr>
              <a:t>WiMAX</a:t>
            </a:r>
            <a:r>
              <a:rPr lang="en-US" altLang="zh-TW" sz="1200" b="1" kern="1200" baseline="0" dirty="0" smtClean="0">
                <a:solidFill>
                  <a:schemeClr val="tx1"/>
                </a:solidFill>
                <a:latin typeface="+mn-lt"/>
                <a:ea typeface="+mn-ea"/>
                <a:cs typeface="+mn-cs"/>
              </a:rPr>
              <a:t> network is served by an ICS. After executing the videos in the </a:t>
            </a:r>
            <a:r>
              <a:rPr lang="en-US" altLang="zh-TW" sz="1200" b="1" kern="1200" baseline="0" dirty="0" err="1" smtClean="0">
                <a:solidFill>
                  <a:schemeClr val="tx1"/>
                </a:solidFill>
                <a:latin typeface="+mn-lt"/>
                <a:ea typeface="+mn-ea"/>
                <a:cs typeface="+mn-cs"/>
              </a:rPr>
              <a:t>mul-timedia</a:t>
            </a:r>
            <a:r>
              <a:rPr lang="en-US" altLang="zh-TW" sz="1200" b="1" kern="1200" baseline="0" dirty="0" smtClean="0">
                <a:solidFill>
                  <a:schemeClr val="tx1"/>
                </a:solidFill>
                <a:latin typeface="+mn-lt"/>
                <a:ea typeface="+mn-ea"/>
                <a:cs typeface="+mn-cs"/>
              </a:rPr>
              <a:t> server, the ICS forwards the SVC-encoded layers to BS. </a:t>
            </a:r>
          </a:p>
          <a:p>
            <a:endParaRPr lang="en-US" altLang="zh-TW" sz="1200" b="1" kern="1200" baseline="0" dirty="0" smtClean="0">
              <a:solidFill>
                <a:schemeClr val="tx1"/>
              </a:solidFill>
              <a:latin typeface="+mn-lt"/>
              <a:ea typeface="+mn-ea"/>
              <a:cs typeface="+mn-cs"/>
            </a:endParaRPr>
          </a:p>
          <a:p>
            <a:endParaRPr lang="zh-TW" altLang="en-US"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In our proposed scheme, SVC is implemented to en-code a frame into three layers. Layer 0 is meant to be the base layer, which contains the most important </a:t>
            </a:r>
            <a:r>
              <a:rPr lang="en-US" altLang="zh-TW" sz="1200" kern="1200" baseline="0" dirty="0" err="1" smtClean="0">
                <a:solidFill>
                  <a:schemeClr val="tx1"/>
                </a:solidFill>
                <a:latin typeface="+mn-lt"/>
                <a:ea typeface="+mn-ea"/>
                <a:cs typeface="+mn-cs"/>
              </a:rPr>
              <a:t>informa-tion</a:t>
            </a:r>
            <a:r>
              <a:rPr lang="en-US" altLang="zh-TW" sz="1200" kern="1200" baseline="0" dirty="0" smtClean="0">
                <a:solidFill>
                  <a:schemeClr val="tx1"/>
                </a:solidFill>
                <a:latin typeface="+mn-lt"/>
                <a:ea typeface="+mn-ea"/>
                <a:cs typeface="+mn-cs"/>
              </a:rPr>
              <a:t>. Layer 1 and layer 2 belong to the enhancement lay- </a:t>
            </a:r>
            <a:r>
              <a:rPr lang="en-US" altLang="zh-TW" sz="1200" kern="1200" baseline="0" dirty="0" err="1" smtClean="0">
                <a:solidFill>
                  <a:schemeClr val="tx1"/>
                </a:solidFill>
                <a:latin typeface="+mn-lt"/>
                <a:ea typeface="+mn-ea"/>
                <a:cs typeface="+mn-cs"/>
              </a:rPr>
              <a:t>er</a:t>
            </a:r>
            <a:r>
              <a:rPr lang="en-US" altLang="zh-TW" sz="1200" kern="1200" baseline="0" dirty="0" smtClean="0">
                <a:solidFill>
                  <a:schemeClr val="tx1"/>
                </a:solidFill>
                <a:latin typeface="+mn-lt"/>
                <a:ea typeface="+mn-ea"/>
                <a:cs typeface="+mn-cs"/>
              </a:rPr>
              <a:t>, which carries less information as compared to layer 0. In order to assure the video quality perceived by user within worse channel condition, layer 0 is encoded to carry 50% information of the original frame. After re-</a:t>
            </a:r>
            <a:r>
              <a:rPr lang="en-US" altLang="zh-TW" sz="1200" kern="1200" baseline="0" dirty="0" err="1" smtClean="0">
                <a:solidFill>
                  <a:schemeClr val="tx1"/>
                </a:solidFill>
                <a:latin typeface="+mn-lt"/>
                <a:ea typeface="+mn-ea"/>
                <a:cs typeface="+mn-cs"/>
              </a:rPr>
              <a:t>ceiving</a:t>
            </a:r>
            <a:r>
              <a:rPr lang="en-US" altLang="zh-TW" sz="1200" kern="1200" baseline="0" dirty="0" smtClean="0">
                <a:solidFill>
                  <a:schemeClr val="tx1"/>
                </a:solidFill>
                <a:latin typeface="+mn-lt"/>
                <a:ea typeface="+mn-ea"/>
                <a:cs typeface="+mn-cs"/>
              </a:rPr>
              <a:t> and decoding layer 1 with layer 0, the containing information is refined to 75%. Users with best channel condition get all three layers, the frame which is decoded by combining layer 0, layer 1, and layer 2 is the same as the original transmitted frame. The retrieval frames are shown in </a:t>
            </a:r>
            <a:r>
              <a:rPr lang="en-US" altLang="zh-TW" sz="1200" b="1" kern="1200" baseline="0" dirty="0" smtClean="0">
                <a:solidFill>
                  <a:schemeClr val="tx1"/>
                </a:solidFill>
                <a:latin typeface="+mn-lt"/>
                <a:ea typeface="+mn-ea"/>
                <a:cs typeface="+mn-cs"/>
              </a:rPr>
              <a:t>Figure 5. </a:t>
            </a:r>
          </a:p>
          <a:p>
            <a:r>
              <a:rPr lang="en-US" altLang="zh-TW" sz="1200" b="1" kern="1200" baseline="0" dirty="0" smtClean="0">
                <a:solidFill>
                  <a:schemeClr val="tx1"/>
                </a:solidFill>
                <a:latin typeface="+mn-lt"/>
                <a:ea typeface="+mn-ea"/>
                <a:cs typeface="+mn-cs"/>
              </a:rPr>
              <a:t>3.2. The ICS Signaling </a:t>
            </a:r>
          </a:p>
          <a:p>
            <a:r>
              <a:rPr lang="en-US" altLang="zh-TW" sz="1200" kern="1200" baseline="0" dirty="0" smtClean="0">
                <a:solidFill>
                  <a:schemeClr val="tx1"/>
                </a:solidFill>
                <a:latin typeface="+mn-lt"/>
                <a:ea typeface="+mn-ea"/>
                <a:cs typeface="+mn-cs"/>
              </a:rPr>
              <a:t>The multimedia server encodes the video into three lay-</a:t>
            </a:r>
            <a:r>
              <a:rPr lang="en-US" altLang="zh-TW" sz="1200" kern="1200" baseline="0" dirty="0" err="1" smtClean="0">
                <a:solidFill>
                  <a:schemeClr val="tx1"/>
                </a:solidFill>
                <a:latin typeface="+mn-lt"/>
                <a:ea typeface="+mn-ea"/>
                <a:cs typeface="+mn-cs"/>
              </a:rPr>
              <a:t>ers</a:t>
            </a:r>
            <a:r>
              <a:rPr lang="en-US" altLang="zh-TW" sz="1200" kern="1200" baseline="0" dirty="0" smtClean="0">
                <a:solidFill>
                  <a:schemeClr val="tx1"/>
                </a:solidFill>
                <a:latin typeface="+mn-lt"/>
                <a:ea typeface="+mn-ea"/>
                <a:cs typeface="+mn-cs"/>
              </a:rPr>
              <a:t> in the application layer. All layers are packetized and added different protocol headers from the upper layer to lower layer, the BS could not distinguish the layer ID. An ICS is used to solve this problem. An ICS is </a:t>
            </a:r>
            <a:r>
              <a:rPr lang="en-US" altLang="zh-TW" sz="1200" kern="1200" baseline="0" dirty="0" err="1" smtClean="0">
                <a:solidFill>
                  <a:schemeClr val="tx1"/>
                </a:solidFill>
                <a:latin typeface="+mn-lt"/>
                <a:ea typeface="+mn-ea"/>
                <a:cs typeface="+mn-cs"/>
              </a:rPr>
              <a:t>indi-vidually</a:t>
            </a:r>
            <a:r>
              <a:rPr lang="en-US" altLang="zh-TW" sz="1200" kern="1200" baseline="0" dirty="0" smtClean="0">
                <a:solidFill>
                  <a:schemeClr val="tx1"/>
                </a:solidFill>
                <a:latin typeface="+mn-lt"/>
                <a:ea typeface="+mn-ea"/>
                <a:cs typeface="+mn-cs"/>
              </a:rPr>
              <a:t> set between multimedia server and the BS for flexibility and extensibility of many applications pro-vided by different operators in the future. The major task of ICS is to re-packetize the packets received from </a:t>
            </a:r>
            <a:r>
              <a:rPr lang="en-US" altLang="zh-TW" sz="1200" kern="1200" baseline="0" dirty="0" err="1" smtClean="0">
                <a:solidFill>
                  <a:schemeClr val="tx1"/>
                </a:solidFill>
                <a:latin typeface="+mn-lt"/>
                <a:ea typeface="+mn-ea"/>
                <a:cs typeface="+mn-cs"/>
              </a:rPr>
              <a:t>mul-timedia</a:t>
            </a:r>
            <a:r>
              <a:rPr lang="en-US" altLang="zh-TW" sz="1200" kern="1200" baseline="0" dirty="0" smtClean="0">
                <a:solidFill>
                  <a:schemeClr val="tx1"/>
                </a:solidFill>
                <a:latin typeface="+mn-lt"/>
                <a:ea typeface="+mn-ea"/>
                <a:cs typeface="+mn-cs"/>
              </a:rPr>
              <a:t> server so that the BS recognizes the layer IDs. The proposed system model with network layers is shown in </a:t>
            </a:r>
            <a:r>
              <a:rPr lang="en-US" altLang="zh-TW" sz="1200" b="1" kern="1200" baseline="0" dirty="0" smtClean="0">
                <a:solidFill>
                  <a:schemeClr val="tx1"/>
                </a:solidFill>
                <a:latin typeface="+mn-lt"/>
                <a:ea typeface="+mn-ea"/>
                <a:cs typeface="+mn-cs"/>
              </a:rPr>
              <a:t>Figure 6. </a:t>
            </a:r>
          </a:p>
          <a:p>
            <a:r>
              <a:rPr lang="en-US" altLang="zh-TW" sz="1200" kern="1200" baseline="0" dirty="0" smtClean="0">
                <a:solidFill>
                  <a:schemeClr val="tx1"/>
                </a:solidFill>
                <a:latin typeface="+mn-lt"/>
                <a:ea typeface="+mn-ea"/>
                <a:cs typeface="+mn-cs"/>
              </a:rPr>
              <a:t>When the ICS receives the SVC-encoded layer packet, it decodes the packet in the application layer and gets the layer ID information. While transmitting to the BS, the ICS re-packages the SVC-encoded frame by adding the layer ID information in the reserved filed of each net-work protocol header. The Network Abstraction Layer (NAL) unit [15], shown in </a:t>
            </a:r>
            <a:r>
              <a:rPr lang="en-US" altLang="zh-TW" sz="1200" b="1" kern="1200" baseline="0" dirty="0" smtClean="0">
                <a:solidFill>
                  <a:schemeClr val="tx1"/>
                </a:solidFill>
                <a:latin typeface="+mn-lt"/>
                <a:ea typeface="+mn-ea"/>
                <a:cs typeface="+mn-cs"/>
              </a:rPr>
              <a:t>Figure 7, defines the interface between the encoded video data itself and the possible transport layers or storage formats. Each NAL unit re-</a:t>
            </a:r>
            <a:r>
              <a:rPr lang="en-US" altLang="zh-TW" sz="1200" b="1" kern="1200" baseline="0" dirty="0" err="1" smtClean="0">
                <a:solidFill>
                  <a:schemeClr val="tx1"/>
                </a:solidFill>
                <a:latin typeface="+mn-lt"/>
                <a:ea typeface="+mn-ea"/>
                <a:cs typeface="+mn-cs"/>
              </a:rPr>
              <a:t>gardless</a:t>
            </a:r>
            <a:r>
              <a:rPr lang="en-US" altLang="zh-TW" sz="1200" b="1" kern="1200" baseline="0" dirty="0" smtClean="0">
                <a:solidFill>
                  <a:schemeClr val="tx1"/>
                </a:solidFill>
                <a:latin typeface="+mn-lt"/>
                <a:ea typeface="+mn-ea"/>
                <a:cs typeface="+mn-cs"/>
              </a:rPr>
              <a:t> of its type is encapsulated in the RTP/UDP/IP packet. The encapsulation of NAL unit is shown in Ta-</a:t>
            </a:r>
            <a:r>
              <a:rPr lang="en-US" altLang="zh-TW" sz="1200" b="1" kern="1200" baseline="0" dirty="0" err="1" smtClean="0">
                <a:solidFill>
                  <a:schemeClr val="tx1"/>
                </a:solidFill>
                <a:latin typeface="+mn-lt"/>
                <a:ea typeface="+mn-ea"/>
                <a:cs typeface="+mn-cs"/>
              </a:rPr>
              <a:t>ble</a:t>
            </a:r>
            <a:r>
              <a:rPr lang="en-US" altLang="zh-TW" sz="1200" b="1" kern="1200" baseline="0" dirty="0" smtClean="0">
                <a:solidFill>
                  <a:schemeClr val="tx1"/>
                </a:solidFill>
                <a:latin typeface="+mn-lt"/>
                <a:ea typeface="+mn-ea"/>
                <a:cs typeface="+mn-cs"/>
              </a:rPr>
              <a:t> 3. Three bits in NAL unit are used to indicate the layer ID. </a:t>
            </a:r>
          </a:p>
          <a:p>
            <a:r>
              <a:rPr lang="en-US" altLang="zh-TW" sz="1200" kern="1200" baseline="0" dirty="0" smtClean="0">
                <a:solidFill>
                  <a:schemeClr val="tx1"/>
                </a:solidFill>
                <a:latin typeface="+mn-lt"/>
                <a:ea typeface="+mn-ea"/>
                <a:cs typeface="+mn-cs"/>
              </a:rPr>
              <a:t>When the packet transmits by RTP (Real-time Trans-port Protocol), there are seven bits in the payload type filed [16]. The RTP header format is presented in </a:t>
            </a:r>
            <a:r>
              <a:rPr lang="en-US" altLang="zh-TW" sz="1200" b="1" kern="1200" baseline="0" dirty="0" smtClean="0">
                <a:solidFill>
                  <a:schemeClr val="tx1"/>
                </a:solidFill>
                <a:latin typeface="+mn-lt"/>
                <a:ea typeface="+mn-ea"/>
                <a:cs typeface="+mn-cs"/>
              </a:rPr>
              <a:t>Figure 8. The reserved values in payload type, which is </a:t>
            </a:r>
            <a:r>
              <a:rPr lang="en-US" altLang="zh-TW" sz="1200" b="1" kern="1200" baseline="0" dirty="0" err="1" smtClean="0">
                <a:solidFill>
                  <a:schemeClr val="tx1"/>
                </a:solidFill>
                <a:latin typeface="+mn-lt"/>
                <a:ea typeface="+mn-ea"/>
                <a:cs typeface="+mn-cs"/>
              </a:rPr>
              <a:t>dis</a:t>
            </a:r>
            <a:r>
              <a:rPr lang="en-US" altLang="zh-TW" sz="1200" b="1" kern="1200" baseline="0" dirty="0" smtClean="0">
                <a:solidFill>
                  <a:schemeClr val="tx1"/>
                </a:solidFill>
                <a:latin typeface="+mn-lt"/>
                <a:ea typeface="+mn-ea"/>
                <a:cs typeface="+mn-cs"/>
              </a:rPr>
              <a:t>- </a:t>
            </a:r>
          </a:p>
          <a:p>
            <a:r>
              <a:rPr lang="en-US" altLang="zh-TW" sz="1200" kern="1200" baseline="0" dirty="0" smtClean="0">
                <a:solidFill>
                  <a:schemeClr val="tx1"/>
                </a:solidFill>
                <a:latin typeface="+mn-lt"/>
                <a:ea typeface="+mn-ea"/>
                <a:cs typeface="+mn-cs"/>
              </a:rPr>
              <a:t>played in </a:t>
            </a:r>
            <a:r>
              <a:rPr lang="en-US" altLang="zh-TW" sz="1200" b="1" kern="1200" baseline="0" dirty="0" smtClean="0">
                <a:solidFill>
                  <a:schemeClr val="tx1"/>
                </a:solidFill>
                <a:latin typeface="+mn-lt"/>
                <a:ea typeface="+mn-ea"/>
                <a:cs typeface="+mn-cs"/>
              </a:rPr>
              <a:t>Table 4, are 72 to 76 [17]. We use three values, 72, 73, and 74, to indicate the layer ID. In UDP (User Datagram Protocol) header format which is shown in Figure 9, there are 8-bit protocol numbers [18]. Part of the assigned protocol numbers is presented in Table 5, the values 72-76 and 80-254 are unassigned [19], and three values, 72, 73, and 74, are used to denote the layer ID. Continuing transmitting to lower layer, the IPv4 (</a:t>
            </a:r>
            <a:r>
              <a:rPr lang="en-US" altLang="zh-TW" sz="1200" b="1" kern="1200" baseline="0" dirty="0" err="1" smtClean="0">
                <a:solidFill>
                  <a:schemeClr val="tx1"/>
                </a:solidFill>
                <a:latin typeface="+mn-lt"/>
                <a:ea typeface="+mn-ea"/>
                <a:cs typeface="+mn-cs"/>
              </a:rPr>
              <a:t>Int</a:t>
            </a:r>
            <a:r>
              <a:rPr lang="en-US" altLang="zh-TW" sz="1200" b="1" kern="1200" baseline="0" dirty="0" smtClean="0">
                <a:solidFill>
                  <a:schemeClr val="tx1"/>
                </a:solidFill>
                <a:latin typeface="+mn-lt"/>
                <a:ea typeface="+mn-ea"/>
                <a:cs typeface="+mn-cs"/>
              </a:rPr>
              <a:t>- </a:t>
            </a:r>
            <a:r>
              <a:rPr lang="en-US" altLang="zh-TW" sz="1200" b="1" kern="1200" baseline="0" dirty="0" err="1" smtClean="0">
                <a:solidFill>
                  <a:schemeClr val="tx1"/>
                </a:solidFill>
                <a:latin typeface="+mn-lt"/>
                <a:ea typeface="+mn-ea"/>
                <a:cs typeface="+mn-cs"/>
              </a:rPr>
              <a:t>ernet</a:t>
            </a:r>
            <a:r>
              <a:rPr lang="en-US" altLang="zh-TW" sz="1200" b="1" kern="1200" baseline="0" dirty="0" smtClean="0">
                <a:solidFill>
                  <a:schemeClr val="tx1"/>
                </a:solidFill>
                <a:latin typeface="+mn-lt"/>
                <a:ea typeface="+mn-ea"/>
                <a:cs typeface="+mn-cs"/>
              </a:rPr>
              <a:t> Protocol version 4) header is displayed in Figure 10 [20]. 2-bit reserved field could be used to show the layer ID. ‘00’ denotes layer 0, ‘01’ denotes layer1, and ‘10’ denotes layer2 separately. </a:t>
            </a:r>
            <a:r>
              <a:rPr lang="en-US" altLang="zh-TW" sz="1200" b="1" kern="1200" baseline="0" smtClean="0">
                <a:solidFill>
                  <a:schemeClr val="tx1"/>
                </a:solidFill>
                <a:latin typeface="+mn-lt"/>
                <a:ea typeface="+mn-ea"/>
                <a:cs typeface="+mn-cs"/>
              </a:rPr>
              <a:t>In this way, MAC layer can clearly distinguish what the received layer ID is. </a:t>
            </a:r>
            <a:endParaRPr lang="zh-TW" altLang="en-US" dirty="0"/>
          </a:p>
        </p:txBody>
      </p:sp>
      <p:sp>
        <p:nvSpPr>
          <p:cNvPr id="4" name="投影片編號版面配置區 3"/>
          <p:cNvSpPr>
            <a:spLocks noGrp="1"/>
          </p:cNvSpPr>
          <p:nvPr>
            <p:ph type="sldNum" sz="quarter" idx="10"/>
          </p:nvPr>
        </p:nvSpPr>
        <p:spPr/>
        <p:txBody>
          <a:bodyPr/>
          <a:lstStyle/>
          <a:p>
            <a:fld id="{E71C7A40-078C-4B2D-BE7E-5A2499760683}" type="slidenum">
              <a:rPr lang="zh-TW" altLang="en-US" smtClean="0"/>
              <a:pPr/>
              <a:t>23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3" name="矩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矩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矩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矩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矩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圓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圓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705600" y="4206240"/>
            <a:ext cx="960120" cy="457200"/>
          </a:xfrm>
        </p:spPr>
        <p:txBody>
          <a:bodyPr/>
          <a:lstStyle/>
          <a:p>
            <a:fld id="{607EF71F-7D2F-4E66-96EB-0513E4034A40}" type="datetime1">
              <a:rPr lang="zh-TW" altLang="en-US" smtClean="0"/>
              <a:pPr/>
              <a:t>2011/10/19</a:t>
            </a:fld>
            <a:endParaRPr lang="zh-TW" altLang="en-US"/>
          </a:p>
        </p:txBody>
      </p:sp>
      <p:sp>
        <p:nvSpPr>
          <p:cNvPr id="17" name="頁尾版面配置區 16"/>
          <p:cNvSpPr>
            <a:spLocks noGrp="1"/>
          </p:cNvSpPr>
          <p:nvPr>
            <p:ph type="ftr" sz="quarter" idx="11"/>
          </p:nvPr>
        </p:nvSpPr>
        <p:spPr>
          <a:xfrm>
            <a:off x="5410200" y="4205288"/>
            <a:ext cx="1295400" cy="457200"/>
          </a:xfrm>
        </p:spPr>
        <p:txBody>
          <a:bodyPr/>
          <a:lstStyle/>
          <a:p>
            <a:endParaRPr lang="zh-TW" altLang="en-US"/>
          </a:p>
        </p:txBody>
      </p:sp>
      <p:sp>
        <p:nvSpPr>
          <p:cNvPr id="29" name="投影片編號版面配置區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94A2E3E-DBB3-4AF4-9CEB-F60465917600}"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78B9183-19A9-41B6-A3A1-7F03DAF332E5}" type="datetime1">
              <a:rPr lang="zh-TW" altLang="en-US" smtClean="0"/>
              <a:pPr/>
              <a:t>2011/10/19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1143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143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1ED787E-4AC8-415F-96AC-81337631DEB8}" type="datetime1">
              <a:rPr lang="zh-TW" altLang="en-US" smtClean="0"/>
              <a:pPr/>
              <a:t>2011/10/19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E9682E57-9CCA-45CC-95F5-49D6211E8857}" type="datetime1">
              <a:rPr lang="zh-TW" altLang="en-US" smtClean="0"/>
              <a:pPr/>
              <a:t>2011/10/19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96EE5C74-5C05-4DAF-A755-B9DAC39D4903}" type="datetime1">
              <a:rPr lang="zh-TW" altLang="en-US" smtClean="0"/>
              <a:pPr/>
              <a:t>2011/10/19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EFED8D51-9B3A-4FF4-AE96-9EAFE0C0241A}" type="datetime1">
              <a:rPr lang="zh-TW" altLang="en-US" smtClean="0"/>
              <a:pPr/>
              <a:t>2011/10/19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381000" y="1143000"/>
            <a:ext cx="8382000" cy="1069848"/>
          </a:xfrm>
        </p:spPr>
        <p:txBody>
          <a:bodyPr anchor="ctr"/>
          <a:lstStyle>
            <a:lvl1pPr>
              <a:defRPr sz="4000" b="0" i="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日期版面配置區 25"/>
          <p:cNvSpPr>
            <a:spLocks noGrp="1"/>
          </p:cNvSpPr>
          <p:nvPr>
            <p:ph type="dt" sz="half" idx="10"/>
          </p:nvPr>
        </p:nvSpPr>
        <p:spPr/>
        <p:txBody>
          <a:bodyPr rtlCol="0"/>
          <a:lstStyle/>
          <a:p>
            <a:fld id="{55372A94-F9D5-4E7F-8BA9-ADEC2105809F}" type="datetime1">
              <a:rPr lang="zh-TW" altLang="en-US" smtClean="0"/>
              <a:pPr/>
              <a:t>2011/10/19</a:t>
            </a:fld>
            <a:endParaRPr lang="zh-TW" altLang="en-US"/>
          </a:p>
        </p:txBody>
      </p:sp>
      <p:sp>
        <p:nvSpPr>
          <p:cNvPr id="27" name="投影片編號版面配置區 26"/>
          <p:cNvSpPr>
            <a:spLocks noGrp="1"/>
          </p:cNvSpPr>
          <p:nvPr>
            <p:ph type="sldNum" sz="quarter" idx="11"/>
          </p:nvPr>
        </p:nvSpPr>
        <p:spPr/>
        <p:txBody>
          <a:bodyPr rtlCol="0"/>
          <a:lstStyle/>
          <a:p>
            <a:fld id="{294A2E3E-DBB3-4AF4-9CEB-F60465917600}" type="slidenum">
              <a:rPr lang="zh-TW" altLang="en-US" smtClean="0"/>
              <a:pPr/>
              <a:t>‹#›</a:t>
            </a:fld>
            <a:endParaRPr lang="zh-TW" altLang="en-US"/>
          </a:p>
        </p:txBody>
      </p:sp>
      <p:sp>
        <p:nvSpPr>
          <p:cNvPr id="28" name="頁尾版面配置區 2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a:xfrm>
            <a:off x="6583680" y="612648"/>
            <a:ext cx="957264" cy="457200"/>
          </a:xfrm>
        </p:spPr>
        <p:txBody>
          <a:bodyPr/>
          <a:lstStyle/>
          <a:p>
            <a:fld id="{A1E95771-29A1-43A9-A24E-9A9CB0AD96BF}" type="datetime1">
              <a:rPr lang="zh-TW" altLang="en-US" smtClean="0"/>
              <a:pPr/>
              <a:t>2011/10/19</a:t>
            </a:fld>
            <a:endParaRPr lang="zh-TW" altLang="en-US"/>
          </a:p>
        </p:txBody>
      </p:sp>
      <p:sp>
        <p:nvSpPr>
          <p:cNvPr id="4" name="頁尾版面配置區 3"/>
          <p:cNvSpPr>
            <a:spLocks noGrp="1"/>
          </p:cNvSpPr>
          <p:nvPr>
            <p:ph type="ftr" sz="quarter" idx="11"/>
          </p:nvPr>
        </p:nvSpPr>
        <p:spPr>
          <a:xfrm>
            <a:off x="5257800" y="612648"/>
            <a:ext cx="1325880" cy="457200"/>
          </a:xfrm>
        </p:spPr>
        <p:txBody>
          <a:bodyPr/>
          <a:lstStyle/>
          <a:p>
            <a:endParaRPr lang="zh-TW" altLang="en-US"/>
          </a:p>
        </p:txBody>
      </p:sp>
      <p:sp>
        <p:nvSpPr>
          <p:cNvPr id="5" name="投影片編號版面配置區 4"/>
          <p:cNvSpPr>
            <a:spLocks noGrp="1"/>
          </p:cNvSpPr>
          <p:nvPr>
            <p:ph type="sldNum" sz="quarter" idx="12"/>
          </p:nvPr>
        </p:nvSpPr>
        <p:spPr>
          <a:xfrm>
            <a:off x="8174736" y="2272"/>
            <a:ext cx="762000" cy="365760"/>
          </a:xfrm>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2B9D0FE-A5A7-4120-A77E-A95689FC1EE3}" type="datetime1">
              <a:rPr lang="zh-TW" altLang="en-US" smtClean="0"/>
              <a:pPr/>
              <a:t>2011/10/19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53496" y="1101970"/>
            <a:ext cx="3383280" cy="877824"/>
          </a:xfrm>
        </p:spPr>
        <p:txBody>
          <a:bodyPr anchor="b"/>
          <a:lstStyle>
            <a:lvl1pPr algn="l">
              <a:buNone/>
              <a:defRPr sz="1800" b="1"/>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92B6BBB6-67B7-421C-97C2-27B911163D15}" type="datetime1">
              <a:rPr lang="zh-TW" altLang="en-US" smtClean="0"/>
              <a:pPr/>
              <a:t>2011/10/19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78B532CD-4081-4A6F-9490-42E614B3DC78}" type="datetime1">
              <a:rPr lang="zh-TW" altLang="en-US" smtClean="0"/>
              <a:pPr/>
              <a:t>2011/10/19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94A2E3E-DBB3-4AF4-9CEB-F60465917600}"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矩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圓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圓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457200" y="1143000"/>
            <a:ext cx="8229600" cy="10668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5727CB-BD38-4968-9DB6-709F5955607F}" type="datetime1">
              <a:rPr lang="zh-TW" altLang="en-US" smtClean="0"/>
              <a:pPr/>
              <a:t>2011/10/19</a:t>
            </a:fld>
            <a:endParaRPr lang="zh-TW" altLang="en-US"/>
          </a:p>
        </p:txBody>
      </p:sp>
      <p:sp>
        <p:nvSpPr>
          <p:cNvPr id="3" name="頁尾版面配置區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zh-TW" altLang="en-US"/>
          </a:p>
        </p:txBody>
      </p:sp>
      <p:sp>
        <p:nvSpPr>
          <p:cNvPr id="23" name="投影片編號版面配置區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94A2E3E-DBB3-4AF4-9CEB-F6046591760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2800" dirty="0" smtClean="0"/>
              <a:t>Capacity Gain of Mixed Multicast/</a:t>
            </a:r>
            <a:r>
              <a:rPr lang="en-US" altLang="zh-TW" sz="2800" dirty="0" err="1" smtClean="0"/>
              <a:t>Unicast</a:t>
            </a:r>
            <a:r>
              <a:rPr lang="en-US" altLang="zh-TW" sz="2800" dirty="0" smtClean="0"/>
              <a:t> Transport </a:t>
            </a:r>
            <a:r>
              <a:rPr lang="en-US" altLang="zh-TW" sz="2800" dirty="0" err="1" smtClean="0"/>
              <a:t>Schmes</a:t>
            </a:r>
            <a:r>
              <a:rPr lang="en-US" altLang="zh-TW" sz="2800" dirty="0" smtClean="0"/>
              <a:t> in a TV Distribution Network</a:t>
            </a:r>
            <a:endParaRPr lang="zh-TW" altLang="en-US" sz="2800" dirty="0"/>
          </a:p>
        </p:txBody>
      </p:sp>
      <p:sp>
        <p:nvSpPr>
          <p:cNvPr id="3" name="副標題 2"/>
          <p:cNvSpPr>
            <a:spLocks noGrp="1"/>
          </p:cNvSpPr>
          <p:nvPr>
            <p:ph type="subTitle" idx="1"/>
          </p:nvPr>
        </p:nvSpPr>
        <p:spPr/>
        <p:txBody>
          <a:bodyPr>
            <a:normAutofit fontScale="92500" lnSpcReduction="10000"/>
          </a:bodyPr>
          <a:lstStyle/>
          <a:p>
            <a:r>
              <a:rPr lang="en-US" altLang="zh-TW" dirty="0" err="1" smtClean="0"/>
              <a:t>Zlatka</a:t>
            </a:r>
            <a:r>
              <a:rPr lang="en-US" altLang="zh-TW" dirty="0" smtClean="0"/>
              <a:t> </a:t>
            </a:r>
            <a:r>
              <a:rPr lang="en-US" altLang="zh-TW" dirty="0" err="1" smtClean="0"/>
              <a:t>Avramova</a:t>
            </a:r>
            <a:r>
              <a:rPr lang="en-US" altLang="zh-TW" i="1" dirty="0" smtClean="0"/>
              <a:t>, Student Member, IEEE, Danny De </a:t>
            </a:r>
            <a:r>
              <a:rPr lang="en-US" altLang="zh-TW" i="1" dirty="0" err="1" smtClean="0"/>
              <a:t>Vleeschauwer</a:t>
            </a:r>
            <a:r>
              <a:rPr lang="en-US" altLang="zh-TW" i="1" dirty="0" smtClean="0"/>
              <a:t>, Sabine </a:t>
            </a:r>
            <a:r>
              <a:rPr lang="en-US" altLang="zh-TW" i="1" dirty="0" err="1" smtClean="0"/>
              <a:t>Wittevrongel</a:t>
            </a:r>
            <a:r>
              <a:rPr lang="en-US" altLang="zh-TW" i="1" dirty="0" smtClean="0"/>
              <a:t>, and </a:t>
            </a:r>
            <a:r>
              <a:rPr lang="en-US" altLang="zh-TW" i="1" dirty="0" err="1" smtClean="0"/>
              <a:t>Herwig</a:t>
            </a:r>
            <a:r>
              <a:rPr lang="en-US" altLang="zh-TW" i="1" dirty="0" smtClean="0"/>
              <a:t> </a:t>
            </a:r>
            <a:r>
              <a:rPr lang="en-US" altLang="zh-TW" i="1" dirty="0" err="1" smtClean="0"/>
              <a:t>Bruneel</a:t>
            </a:r>
            <a:endParaRPr lang="en-US" altLang="zh-TW" i="1" dirty="0" smtClean="0"/>
          </a:p>
          <a:p>
            <a:r>
              <a:rPr lang="en-US" altLang="zh-TW" i="1" dirty="0" smtClean="0"/>
              <a:t>July ,17,2009</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a:t>
            </a:fld>
            <a:endParaRPr lang="zh-TW" altLang="en-US"/>
          </a:p>
        </p:txBody>
      </p:sp>
      <p:sp>
        <p:nvSpPr>
          <p:cNvPr id="5" name="日期版面配置區 4"/>
          <p:cNvSpPr>
            <a:spLocks noGrp="1"/>
          </p:cNvSpPr>
          <p:nvPr>
            <p:ph type="dt" sz="half" idx="10"/>
          </p:nvPr>
        </p:nvSpPr>
        <p:spPr/>
        <p:txBody>
          <a:bodyPr/>
          <a:lstStyle/>
          <a:p>
            <a:fld id="{DFB920D1-4CFD-4888-A8AA-9D73D732DA96}" type="datetime1">
              <a:rPr lang="zh-TW" altLang="en-US" smtClean="0"/>
              <a:pPr/>
              <a:t>2011/10/19</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Comparison Of The Three Approach</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10</a:t>
            </a:fld>
            <a:endParaRPr lang="zh-TW" altLang="en-US"/>
          </a:p>
        </p:txBody>
      </p:sp>
      <p:sp>
        <p:nvSpPr>
          <p:cNvPr id="10" name="內容版面配置區 9"/>
          <p:cNvSpPr>
            <a:spLocks noGrp="1"/>
          </p:cNvSpPr>
          <p:nvPr>
            <p:ph idx="1"/>
          </p:nvPr>
        </p:nvSpPr>
        <p:spPr/>
        <p:txBody>
          <a:bodyPr>
            <a:normAutofit fontScale="92500" lnSpcReduction="10000"/>
          </a:bodyPr>
          <a:lstStyle/>
          <a:p>
            <a:r>
              <a:rPr lang="en-US" altLang="zh-TW" dirty="0" err="1" smtClean="0"/>
              <a:t>A.Gaussian</a:t>
            </a:r>
            <a:r>
              <a:rPr lang="en-US" altLang="zh-TW" dirty="0" smtClean="0"/>
              <a:t> approximation </a:t>
            </a:r>
            <a:r>
              <a:rPr lang="en-US" altLang="zh-TW" dirty="0" err="1" smtClean="0"/>
              <a:t>V.S.Exact</a:t>
            </a:r>
            <a:r>
              <a:rPr lang="en-US" altLang="zh-TW" dirty="0" smtClean="0"/>
              <a:t> Calculation</a:t>
            </a:r>
          </a:p>
          <a:p>
            <a:endParaRPr lang="en-US" altLang="zh-TW" sz="2000" dirty="0" smtClean="0"/>
          </a:p>
          <a:p>
            <a:endParaRPr lang="en-US" altLang="zh-TW" sz="2000" dirty="0" smtClean="0"/>
          </a:p>
          <a:p>
            <a:r>
              <a:rPr lang="en-US" altLang="zh-TW" sz="1900" dirty="0" smtClean="0"/>
              <a:t>In the two Scenario</a:t>
            </a:r>
          </a:p>
          <a:p>
            <a:endParaRPr lang="en-US" altLang="zh-TW" sz="2000" dirty="0" smtClean="0"/>
          </a:p>
          <a:p>
            <a:endParaRPr lang="en-US" altLang="zh-TW" sz="2000" dirty="0" smtClean="0"/>
          </a:p>
          <a:p>
            <a:r>
              <a:rPr lang="en-US" altLang="zh-TW" sz="1900" dirty="0" smtClean="0"/>
              <a:t>In the different </a:t>
            </a:r>
          </a:p>
          <a:p>
            <a:pPr>
              <a:buNone/>
            </a:pPr>
            <a:r>
              <a:rPr lang="en-US" altLang="zh-TW" sz="1900" dirty="0" smtClean="0"/>
              <a:t>    Numbers of sample</a:t>
            </a:r>
          </a:p>
          <a:p>
            <a:pPr>
              <a:buNone/>
            </a:pPr>
            <a:endParaRPr lang="en-US" altLang="zh-TW" sz="1900" dirty="0" smtClean="0"/>
          </a:p>
          <a:p>
            <a:pPr>
              <a:buNone/>
            </a:pPr>
            <a:endParaRPr lang="en-US" altLang="zh-TW" sz="2000" dirty="0" smtClean="0"/>
          </a:p>
          <a:p>
            <a:pPr>
              <a:buNone/>
            </a:pPr>
            <a:r>
              <a:rPr lang="en-US" altLang="zh-TW" sz="2600" dirty="0" smtClean="0"/>
              <a:t>Result:  Gaussian is </a:t>
            </a:r>
          </a:p>
          <a:p>
            <a:pPr>
              <a:buNone/>
            </a:pPr>
            <a:r>
              <a:rPr lang="en-US" altLang="zh-TW" sz="2600" dirty="0" smtClean="0"/>
              <a:t>Better!!!!(efficient)</a:t>
            </a:r>
          </a:p>
          <a:p>
            <a:pPr>
              <a:buNone/>
            </a:pPr>
            <a:r>
              <a:rPr lang="en-US" altLang="zh-TW" sz="2600" dirty="0" smtClean="0"/>
              <a:t>                 </a:t>
            </a:r>
            <a:r>
              <a:rPr lang="en-US" altLang="zh-TW" dirty="0" smtClean="0"/>
              <a:t> </a:t>
            </a:r>
            <a:endParaRPr lang="zh-TW" altLang="en-US" dirty="0"/>
          </a:p>
        </p:txBody>
      </p:sp>
      <p:pic>
        <p:nvPicPr>
          <p:cNvPr id="11" name="圖片 10" descr="1.png"/>
          <p:cNvPicPr>
            <a:picLocks noChangeAspect="1"/>
          </p:cNvPicPr>
          <p:nvPr/>
        </p:nvPicPr>
        <p:blipFill>
          <a:blip r:embed="rId2" cstate="print"/>
          <a:stretch>
            <a:fillRect/>
          </a:stretch>
        </p:blipFill>
        <p:spPr>
          <a:xfrm>
            <a:off x="3347863" y="2708920"/>
            <a:ext cx="5276779" cy="4149080"/>
          </a:xfrm>
          <a:prstGeom prst="rect">
            <a:avLst/>
          </a:prstGeom>
        </p:spPr>
      </p:pic>
      <p:sp>
        <p:nvSpPr>
          <p:cNvPr id="6" name="日期版面配置區 5"/>
          <p:cNvSpPr>
            <a:spLocks noGrp="1"/>
          </p:cNvSpPr>
          <p:nvPr>
            <p:ph type="dt" sz="half" idx="10"/>
          </p:nvPr>
        </p:nvSpPr>
        <p:spPr/>
        <p:txBody>
          <a:bodyPr/>
          <a:lstStyle/>
          <a:p>
            <a:fld id="{2A10433D-EF86-45FD-A01A-CFBB1D300096}"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Comparison Of The Three Approach</a:t>
            </a:r>
            <a:endParaRPr lang="zh-TW" altLang="en-US" dirty="0"/>
          </a:p>
        </p:txBody>
      </p:sp>
      <p:sp>
        <p:nvSpPr>
          <p:cNvPr id="3" name="內容版面配置區 2"/>
          <p:cNvSpPr>
            <a:spLocks noGrp="1"/>
          </p:cNvSpPr>
          <p:nvPr>
            <p:ph idx="1"/>
          </p:nvPr>
        </p:nvSpPr>
        <p:spPr/>
        <p:txBody>
          <a:bodyPr>
            <a:normAutofit/>
          </a:bodyPr>
          <a:lstStyle/>
          <a:p>
            <a:r>
              <a:rPr lang="en-US" altLang="zh-TW" sz="2400" dirty="0" err="1" smtClean="0"/>
              <a:t>B.Simulation</a:t>
            </a:r>
            <a:r>
              <a:rPr lang="en-US" altLang="zh-TW" sz="2400" dirty="0" smtClean="0"/>
              <a:t> </a:t>
            </a:r>
            <a:r>
              <a:rPr lang="en-US" altLang="zh-TW" sz="2400" dirty="0" err="1" smtClean="0"/>
              <a:t>V.S.Gaussian</a:t>
            </a:r>
            <a:endParaRPr lang="en-US" altLang="zh-TW" sz="2400" dirty="0" smtClean="0"/>
          </a:p>
          <a:p>
            <a:pPr>
              <a:buNone/>
            </a:pPr>
            <a:r>
              <a:rPr lang="en-US" altLang="zh-TW" sz="2400" dirty="0" smtClean="0"/>
              <a:t>                            big  sample</a:t>
            </a:r>
          </a:p>
          <a:p>
            <a:endParaRPr lang="en-US" altLang="zh-TW" sz="2400" dirty="0" smtClean="0"/>
          </a:p>
          <a:p>
            <a:endParaRPr lang="en-US" altLang="zh-TW" sz="2400" dirty="0" smtClean="0"/>
          </a:p>
          <a:p>
            <a:endParaRPr lang="en-US" altLang="zh-TW" sz="2400" dirty="0" smtClean="0"/>
          </a:p>
          <a:p>
            <a:endParaRPr lang="en-US" altLang="zh-TW" sz="2400" dirty="0" smtClean="0"/>
          </a:p>
          <a:p>
            <a:endParaRPr lang="en-US" altLang="zh-TW" sz="2400" dirty="0" smtClean="0"/>
          </a:p>
          <a:p>
            <a:pPr>
              <a:buNone/>
            </a:pPr>
            <a:r>
              <a:rPr lang="en-US" altLang="zh-TW" sz="2400" dirty="0" smtClean="0"/>
              <a:t>                           small sample</a:t>
            </a:r>
            <a:endParaRPr lang="zh-TW" altLang="en-US" sz="2400"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11</a:t>
            </a:fld>
            <a:endParaRPr lang="zh-TW" altLang="en-US"/>
          </a:p>
        </p:txBody>
      </p:sp>
      <p:pic>
        <p:nvPicPr>
          <p:cNvPr id="5" name="圖片 4" descr="1.png"/>
          <p:cNvPicPr>
            <a:picLocks noChangeAspect="1"/>
          </p:cNvPicPr>
          <p:nvPr/>
        </p:nvPicPr>
        <p:blipFill>
          <a:blip r:embed="rId2" cstate="print"/>
          <a:stretch>
            <a:fillRect/>
          </a:stretch>
        </p:blipFill>
        <p:spPr>
          <a:xfrm>
            <a:off x="5004048" y="2132856"/>
            <a:ext cx="3977804" cy="4523147"/>
          </a:xfrm>
          <a:prstGeom prst="rect">
            <a:avLst/>
          </a:prstGeom>
        </p:spPr>
      </p:pic>
      <p:sp>
        <p:nvSpPr>
          <p:cNvPr id="6" name="日期版面配置區 5"/>
          <p:cNvSpPr>
            <a:spLocks noGrp="1"/>
          </p:cNvSpPr>
          <p:nvPr>
            <p:ph type="dt" sz="half" idx="10"/>
          </p:nvPr>
        </p:nvSpPr>
        <p:spPr/>
        <p:txBody>
          <a:bodyPr/>
          <a:lstStyle/>
          <a:p>
            <a:fld id="{CCA86EDE-3A22-420B-B386-36103D2DC39C}"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Choose the optimal numbers of channels to multicast in static scenario </a:t>
            </a:r>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12</a:t>
            </a:fld>
            <a:endParaRPr lang="zh-TW" altLang="en-US"/>
          </a:p>
        </p:txBody>
      </p:sp>
      <p:sp>
        <p:nvSpPr>
          <p:cNvPr id="6" name="內容版面配置區 5"/>
          <p:cNvSpPr>
            <a:spLocks noGrp="1"/>
          </p:cNvSpPr>
          <p:nvPr>
            <p:ph idx="1"/>
          </p:nvPr>
        </p:nvSpPr>
        <p:spPr/>
        <p:txBody>
          <a:bodyPr/>
          <a:lstStyle/>
          <a:p>
            <a:r>
              <a:rPr lang="en-US" altLang="zh-TW" dirty="0" smtClean="0"/>
              <a:t>With different M K=100,a=0.7,</a:t>
            </a:r>
            <a:r>
              <a:rPr lang="el-GR" altLang="zh-TW" dirty="0" smtClean="0"/>
              <a:t>α</a:t>
            </a:r>
            <a:r>
              <a:rPr lang="en-US" altLang="zh-TW" dirty="0" smtClean="0"/>
              <a:t>=0.9,</a:t>
            </a:r>
            <a:r>
              <a:rPr lang="el-GR" altLang="zh-TW" dirty="0" smtClean="0"/>
              <a:t>β</a:t>
            </a:r>
            <a:r>
              <a:rPr lang="en-US" altLang="zh-TW" dirty="0" smtClean="0"/>
              <a:t>=1 N=200</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       </a:t>
            </a:r>
          </a:p>
          <a:p>
            <a:endParaRPr lang="en-US" altLang="zh-TW" dirty="0" smtClean="0"/>
          </a:p>
          <a:p>
            <a:endParaRPr lang="en-US" altLang="zh-TW" dirty="0" smtClean="0"/>
          </a:p>
          <a:p>
            <a:endParaRPr lang="zh-TW" altLang="en-US" dirty="0"/>
          </a:p>
        </p:txBody>
      </p:sp>
      <p:pic>
        <p:nvPicPr>
          <p:cNvPr id="8" name="Picture 2"/>
          <p:cNvPicPr>
            <a:picLocks noChangeAspect="1" noChangeArrowheads="1"/>
          </p:cNvPicPr>
          <p:nvPr/>
        </p:nvPicPr>
        <p:blipFill>
          <a:blip r:embed="rId2" cstate="print"/>
          <a:srcRect/>
          <a:stretch>
            <a:fillRect/>
          </a:stretch>
        </p:blipFill>
        <p:spPr bwMode="auto">
          <a:xfrm>
            <a:off x="3184894" y="2708920"/>
            <a:ext cx="4851357" cy="4149080"/>
          </a:xfrm>
          <a:prstGeom prst="rect">
            <a:avLst/>
          </a:prstGeom>
          <a:noFill/>
          <a:ln w="9525">
            <a:noFill/>
            <a:miter lim="800000"/>
            <a:headEnd/>
            <a:tailEnd/>
          </a:ln>
        </p:spPr>
      </p:pic>
      <p:sp>
        <p:nvSpPr>
          <p:cNvPr id="7" name="日期版面配置區 6"/>
          <p:cNvSpPr>
            <a:spLocks noGrp="1"/>
          </p:cNvSpPr>
          <p:nvPr>
            <p:ph type="dt" sz="half" idx="10"/>
          </p:nvPr>
        </p:nvSpPr>
        <p:spPr/>
        <p:txBody>
          <a:bodyPr/>
          <a:lstStyle/>
          <a:p>
            <a:fld id="{973580B9-5799-416A-B290-984324C251D5}"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Superiority Of The Dynamic Scenario And Definition Of Capacity Gain </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Proof in calculation</a:t>
            </a:r>
          </a:p>
          <a:p>
            <a:endParaRPr lang="en-US" altLang="zh-TW" dirty="0" smtClean="0"/>
          </a:p>
          <a:p>
            <a:endParaRPr lang="en-US" altLang="zh-TW" dirty="0" smtClean="0"/>
          </a:p>
          <a:p>
            <a:r>
              <a:rPr lang="en-US" altLang="zh-TW" dirty="0" smtClean="0"/>
              <a:t>                  definition</a:t>
            </a:r>
          </a:p>
          <a:p>
            <a:endParaRPr lang="en-US" altLang="zh-TW" dirty="0" smtClean="0"/>
          </a:p>
          <a:p>
            <a:endParaRPr lang="en-US" altLang="zh-TW" dirty="0" smtClean="0"/>
          </a:p>
          <a:p>
            <a:pPr>
              <a:buNone/>
            </a:pPr>
            <a:endParaRPr lang="en-US" altLang="zh-TW" dirty="0" smtClean="0"/>
          </a:p>
          <a:p>
            <a:r>
              <a:rPr lang="en-US" altLang="zh-TW" dirty="0" smtClean="0"/>
              <a:t>                          result </a:t>
            </a:r>
          </a:p>
          <a:p>
            <a:endParaRPr lang="en-US" altLang="zh-TW" dirty="0" smtClean="0"/>
          </a:p>
          <a:p>
            <a:endParaRPr lang="en-US" altLang="zh-TW" dirty="0" smtClean="0"/>
          </a:p>
          <a:p>
            <a:pPr>
              <a:buNone/>
            </a:pPr>
            <a:r>
              <a:rPr lang="en-US" altLang="zh-TW" dirty="0" smtClean="0"/>
              <a:t>                </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13</a:t>
            </a:fld>
            <a:endParaRPr lang="zh-TW" altLang="en-US"/>
          </a:p>
        </p:txBody>
      </p:sp>
      <p:pic>
        <p:nvPicPr>
          <p:cNvPr id="8" name="圖片 7" descr="1.png"/>
          <p:cNvPicPr>
            <a:picLocks noChangeAspect="1"/>
          </p:cNvPicPr>
          <p:nvPr/>
        </p:nvPicPr>
        <p:blipFill>
          <a:blip r:embed="rId2" cstate="print"/>
          <a:stretch>
            <a:fillRect/>
          </a:stretch>
        </p:blipFill>
        <p:spPr>
          <a:xfrm>
            <a:off x="3851920" y="2420888"/>
            <a:ext cx="4201112" cy="1552792"/>
          </a:xfrm>
          <a:prstGeom prst="rect">
            <a:avLst/>
          </a:prstGeom>
        </p:spPr>
      </p:pic>
      <p:pic>
        <p:nvPicPr>
          <p:cNvPr id="10" name="圖片 9" descr="1.png"/>
          <p:cNvPicPr>
            <a:picLocks noChangeAspect="1"/>
          </p:cNvPicPr>
          <p:nvPr/>
        </p:nvPicPr>
        <p:blipFill>
          <a:blip r:embed="rId3" cstate="print"/>
          <a:stretch>
            <a:fillRect/>
          </a:stretch>
        </p:blipFill>
        <p:spPr>
          <a:xfrm>
            <a:off x="4499992" y="4293096"/>
            <a:ext cx="3153215" cy="1086002"/>
          </a:xfrm>
          <a:prstGeom prst="rect">
            <a:avLst/>
          </a:prstGeom>
        </p:spPr>
      </p:pic>
      <p:sp>
        <p:nvSpPr>
          <p:cNvPr id="7" name="日期版面配置區 6"/>
          <p:cNvSpPr>
            <a:spLocks noGrp="1"/>
          </p:cNvSpPr>
          <p:nvPr>
            <p:ph type="dt" sz="half" idx="10"/>
          </p:nvPr>
        </p:nvSpPr>
        <p:spPr/>
        <p:txBody>
          <a:bodyPr/>
          <a:lstStyle/>
          <a:p>
            <a:fld id="{3D658B86-3327-4503-94FD-15ED4582D764}" type="datetime1">
              <a:rPr lang="zh-TW" altLang="en-US" smtClean="0"/>
              <a:pPr/>
              <a:t>2011/10/19</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Superiority Of The Dynamic Scenario And Definition Of Capacity Gain </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14</a:t>
            </a:fld>
            <a:endParaRPr lang="zh-TW" altLang="en-US"/>
          </a:p>
        </p:txBody>
      </p:sp>
      <p:sp>
        <p:nvSpPr>
          <p:cNvPr id="8" name="內容版面配置區 7"/>
          <p:cNvSpPr>
            <a:spLocks noGrp="1"/>
          </p:cNvSpPr>
          <p:nvPr>
            <p:ph idx="1"/>
          </p:nvPr>
        </p:nvSpPr>
        <p:spPr/>
        <p:txBody>
          <a:bodyPr/>
          <a:lstStyle/>
          <a:p>
            <a:r>
              <a:rPr lang="en-US" altLang="zh-TW" dirty="0" smtClean="0"/>
              <a:t>Illustration:</a:t>
            </a:r>
          </a:p>
          <a:p>
            <a:endParaRPr lang="en-US" altLang="zh-TW" dirty="0" smtClean="0"/>
          </a:p>
          <a:p>
            <a:endParaRPr lang="en-US" altLang="zh-TW" dirty="0" smtClean="0"/>
          </a:p>
          <a:p>
            <a:endParaRPr lang="en-US" altLang="zh-TW" dirty="0" smtClean="0"/>
          </a:p>
          <a:p>
            <a:endParaRPr lang="zh-TW" altLang="en-US" dirty="0"/>
          </a:p>
        </p:txBody>
      </p:sp>
      <p:pic>
        <p:nvPicPr>
          <p:cNvPr id="10" name="圖片 9" descr="1.png"/>
          <p:cNvPicPr>
            <a:picLocks noChangeAspect="1"/>
          </p:cNvPicPr>
          <p:nvPr/>
        </p:nvPicPr>
        <p:blipFill>
          <a:blip r:embed="rId2" cstate="print"/>
          <a:stretch>
            <a:fillRect/>
          </a:stretch>
        </p:blipFill>
        <p:spPr>
          <a:xfrm>
            <a:off x="3131840" y="2276872"/>
            <a:ext cx="4686954" cy="4344007"/>
          </a:xfrm>
          <a:prstGeom prst="rect">
            <a:avLst/>
          </a:prstGeom>
        </p:spPr>
      </p:pic>
      <p:sp>
        <p:nvSpPr>
          <p:cNvPr id="6" name="日期版面配置區 5"/>
          <p:cNvSpPr>
            <a:spLocks noGrp="1"/>
          </p:cNvSpPr>
          <p:nvPr>
            <p:ph type="dt" sz="half" idx="10"/>
          </p:nvPr>
        </p:nvSpPr>
        <p:spPr/>
        <p:txBody>
          <a:bodyPr/>
          <a:lstStyle/>
          <a:p>
            <a:fld id="{8FF5C1A1-5D3C-40BD-9503-EF1E11086463}" type="datetime1">
              <a:rPr lang="zh-TW" altLang="en-US" smtClean="0"/>
              <a:pPr/>
              <a:t>2011/10/19</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Superiority of the Dynamic scenario and Definition of Capacity Gain </a:t>
            </a:r>
            <a:endParaRPr lang="zh-TW" altLang="en-US" dirty="0"/>
          </a:p>
        </p:txBody>
      </p:sp>
      <p:sp>
        <p:nvSpPr>
          <p:cNvPr id="3" name="內容版面配置區 2"/>
          <p:cNvSpPr>
            <a:spLocks noGrp="1"/>
          </p:cNvSpPr>
          <p:nvPr>
            <p:ph idx="1"/>
          </p:nvPr>
        </p:nvSpPr>
        <p:spPr/>
        <p:txBody>
          <a:bodyPr/>
          <a:lstStyle/>
          <a:p>
            <a:r>
              <a:rPr lang="en-US" altLang="zh-TW" dirty="0" smtClean="0"/>
              <a:t>Definition of Capacity Gain</a:t>
            </a:r>
          </a:p>
          <a:p>
            <a:endParaRPr lang="en-US" altLang="zh-TW" dirty="0" smtClean="0"/>
          </a:p>
          <a:p>
            <a:pPr>
              <a:buNone/>
            </a:pPr>
            <a:r>
              <a:rPr lang="en-US" altLang="zh-TW" sz="2400" dirty="0" err="1" smtClean="0"/>
              <a:t>Zipf</a:t>
            </a:r>
            <a:r>
              <a:rPr lang="en-US" altLang="zh-TW" sz="2400" dirty="0" smtClean="0"/>
              <a:t> distribution</a:t>
            </a:r>
          </a:p>
          <a:p>
            <a:endParaRPr lang="en-US" altLang="zh-TW" dirty="0" smtClean="0"/>
          </a:p>
          <a:p>
            <a:r>
              <a:rPr lang="en-US" altLang="zh-TW" dirty="0" smtClean="0"/>
              <a:t>          </a:t>
            </a:r>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15</a:t>
            </a:fld>
            <a:endParaRPr lang="zh-TW" altLang="en-US"/>
          </a:p>
        </p:txBody>
      </p:sp>
      <p:pic>
        <p:nvPicPr>
          <p:cNvPr id="6" name="圖片 5" descr="1.png"/>
          <p:cNvPicPr>
            <a:picLocks noChangeAspect="1"/>
          </p:cNvPicPr>
          <p:nvPr/>
        </p:nvPicPr>
        <p:blipFill>
          <a:blip r:embed="rId2" cstate="print"/>
          <a:stretch>
            <a:fillRect/>
          </a:stretch>
        </p:blipFill>
        <p:spPr>
          <a:xfrm>
            <a:off x="3132886" y="2780928"/>
            <a:ext cx="6011114" cy="3524742"/>
          </a:xfrm>
          <a:prstGeom prst="rect">
            <a:avLst/>
          </a:prstGeom>
        </p:spPr>
      </p:pic>
      <p:sp>
        <p:nvSpPr>
          <p:cNvPr id="7" name="日期版面配置區 6"/>
          <p:cNvSpPr>
            <a:spLocks noGrp="1"/>
          </p:cNvSpPr>
          <p:nvPr>
            <p:ph type="dt" sz="half" idx="10"/>
          </p:nvPr>
        </p:nvSpPr>
        <p:spPr/>
        <p:txBody>
          <a:bodyPr/>
          <a:lstStyle/>
          <a:p>
            <a:fld id="{CF22D8FF-61A9-4DC3-BDFC-9A2C7499557E}" type="datetime1">
              <a:rPr lang="zh-TW" altLang="en-US" smtClean="0"/>
              <a:pPr/>
              <a:t>2011/10/19</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Capacity Demand Over One Day </a:t>
            </a:r>
            <a:br>
              <a:rPr lang="en-US" altLang="zh-TW" dirty="0" smtClean="0"/>
            </a:br>
            <a:endParaRPr lang="zh-TW" altLang="en-US" dirty="0"/>
          </a:p>
        </p:txBody>
      </p:sp>
      <p:sp>
        <p:nvSpPr>
          <p:cNvPr id="3" name="內容版面配置區 2"/>
          <p:cNvSpPr>
            <a:spLocks noGrp="1"/>
          </p:cNvSpPr>
          <p:nvPr>
            <p:ph idx="1"/>
          </p:nvPr>
        </p:nvSpPr>
        <p:spPr/>
        <p:txBody>
          <a:bodyPr/>
          <a:lstStyle/>
          <a:p>
            <a:r>
              <a:rPr lang="en-US" altLang="zh-TW" dirty="0" smtClean="0"/>
              <a:t>96 measurements per day</a:t>
            </a:r>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16</a:t>
            </a:fld>
            <a:endParaRPr lang="zh-TW" altLang="en-US"/>
          </a:p>
        </p:txBody>
      </p:sp>
      <p:pic>
        <p:nvPicPr>
          <p:cNvPr id="5" name="圖片 4" descr="1.png"/>
          <p:cNvPicPr>
            <a:picLocks noChangeAspect="1"/>
          </p:cNvPicPr>
          <p:nvPr/>
        </p:nvPicPr>
        <p:blipFill>
          <a:blip r:embed="rId2" cstate="print"/>
          <a:stretch>
            <a:fillRect/>
          </a:stretch>
        </p:blipFill>
        <p:spPr>
          <a:xfrm>
            <a:off x="4499992" y="3068960"/>
            <a:ext cx="4354930" cy="3380726"/>
          </a:xfrm>
          <a:prstGeom prst="rect">
            <a:avLst/>
          </a:prstGeom>
        </p:spPr>
      </p:pic>
      <p:pic>
        <p:nvPicPr>
          <p:cNvPr id="6" name="圖片 5" descr="1.png"/>
          <p:cNvPicPr>
            <a:picLocks noChangeAspect="1"/>
          </p:cNvPicPr>
          <p:nvPr/>
        </p:nvPicPr>
        <p:blipFill>
          <a:blip r:embed="rId3" cstate="print"/>
          <a:stretch>
            <a:fillRect/>
          </a:stretch>
        </p:blipFill>
        <p:spPr>
          <a:xfrm>
            <a:off x="611560" y="3356992"/>
            <a:ext cx="4067944" cy="2899720"/>
          </a:xfrm>
          <a:prstGeom prst="rect">
            <a:avLst/>
          </a:prstGeom>
        </p:spPr>
      </p:pic>
      <p:sp>
        <p:nvSpPr>
          <p:cNvPr id="7" name="日期版面配置區 6"/>
          <p:cNvSpPr>
            <a:spLocks noGrp="1"/>
          </p:cNvSpPr>
          <p:nvPr>
            <p:ph type="dt" sz="half" idx="10"/>
          </p:nvPr>
        </p:nvSpPr>
        <p:spPr/>
        <p:txBody>
          <a:bodyPr/>
          <a:lstStyle/>
          <a:p>
            <a:fld id="{3B8E6040-9077-4114-BE35-D613ECAEAD62}" type="datetime1">
              <a:rPr lang="zh-TW" altLang="en-US" smtClean="0"/>
              <a:pPr/>
              <a:t>2011/10/19</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Influence Of The Model Parameters On</a:t>
            </a:r>
            <a:br>
              <a:rPr lang="en-US" altLang="zh-TW" dirty="0" smtClean="0"/>
            </a:br>
            <a:r>
              <a:rPr lang="en-US" altLang="zh-TW" dirty="0" smtClean="0"/>
              <a:t>The Capacity Demand</a:t>
            </a:r>
            <a:endParaRPr lang="zh-TW" altLang="en-US" dirty="0"/>
          </a:p>
        </p:txBody>
      </p:sp>
      <p:sp>
        <p:nvSpPr>
          <p:cNvPr id="3" name="內容版面配置區 2"/>
          <p:cNvSpPr>
            <a:spLocks noGrp="1"/>
          </p:cNvSpPr>
          <p:nvPr>
            <p:ph idx="1"/>
          </p:nvPr>
        </p:nvSpPr>
        <p:spPr/>
        <p:txBody>
          <a:bodyPr/>
          <a:lstStyle/>
          <a:p>
            <a:r>
              <a:rPr lang="en-US" altLang="zh-TW" dirty="0" smtClean="0"/>
              <a:t>Increasing number of users</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17</a:t>
            </a:fld>
            <a:endParaRPr lang="zh-TW" altLang="en-US"/>
          </a:p>
        </p:txBody>
      </p:sp>
      <p:pic>
        <p:nvPicPr>
          <p:cNvPr id="5" name="圖片 4" descr="1.png"/>
          <p:cNvPicPr>
            <a:picLocks noChangeAspect="1"/>
          </p:cNvPicPr>
          <p:nvPr/>
        </p:nvPicPr>
        <p:blipFill>
          <a:blip r:embed="rId2" cstate="print"/>
          <a:stretch>
            <a:fillRect/>
          </a:stretch>
        </p:blipFill>
        <p:spPr>
          <a:xfrm>
            <a:off x="899592" y="2924944"/>
            <a:ext cx="5477640" cy="3629532"/>
          </a:xfrm>
          <a:prstGeom prst="rect">
            <a:avLst/>
          </a:prstGeom>
        </p:spPr>
      </p:pic>
      <p:sp>
        <p:nvSpPr>
          <p:cNvPr id="6" name="日期版面配置區 5"/>
          <p:cNvSpPr>
            <a:spLocks noGrp="1"/>
          </p:cNvSpPr>
          <p:nvPr>
            <p:ph type="dt" sz="half" idx="10"/>
          </p:nvPr>
        </p:nvSpPr>
        <p:spPr/>
        <p:txBody>
          <a:bodyPr/>
          <a:lstStyle/>
          <a:p>
            <a:fld id="{E4631D40-B166-4FC5-A8CC-C915A8ECC011}" type="datetime1">
              <a:rPr lang="zh-TW" altLang="en-US" smtClean="0"/>
              <a:pPr/>
              <a:t>2011/10/19</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Influence Of The Model Parameters On</a:t>
            </a:r>
            <a:br>
              <a:rPr lang="en-US" altLang="zh-TW" dirty="0" smtClean="0"/>
            </a:br>
            <a:r>
              <a:rPr lang="en-US" altLang="zh-TW" dirty="0" smtClean="0"/>
              <a:t>The Capacity Demand</a:t>
            </a:r>
            <a:endParaRPr lang="zh-TW" altLang="en-US" dirty="0"/>
          </a:p>
        </p:txBody>
      </p:sp>
      <p:sp>
        <p:nvSpPr>
          <p:cNvPr id="3" name="內容版面配置區 2"/>
          <p:cNvSpPr>
            <a:spLocks noGrp="1"/>
          </p:cNvSpPr>
          <p:nvPr>
            <p:ph idx="1"/>
          </p:nvPr>
        </p:nvSpPr>
        <p:spPr/>
        <p:txBody>
          <a:bodyPr/>
          <a:lstStyle/>
          <a:p>
            <a:r>
              <a:rPr lang="en-US" altLang="zh-TW" dirty="0" smtClean="0"/>
              <a:t>Influence Of</a:t>
            </a:r>
            <a:r>
              <a:rPr lang="el-GR" altLang="zh-TW" dirty="0" smtClean="0"/>
              <a:t> </a:t>
            </a:r>
            <a:r>
              <a:rPr lang="en-US" altLang="zh-TW" dirty="0" smtClean="0"/>
              <a:t> </a:t>
            </a:r>
            <a:r>
              <a:rPr lang="el-GR" altLang="zh-TW" dirty="0" smtClean="0"/>
              <a:t>β</a:t>
            </a:r>
            <a:r>
              <a:rPr lang="en-US" altLang="zh-TW" dirty="0" smtClean="0"/>
              <a:t>:</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18</a:t>
            </a:fld>
            <a:endParaRPr lang="zh-TW" altLang="en-US"/>
          </a:p>
        </p:txBody>
      </p:sp>
      <p:pic>
        <p:nvPicPr>
          <p:cNvPr id="7" name="圖片 6" descr="1.png"/>
          <p:cNvPicPr>
            <a:picLocks noChangeAspect="1"/>
          </p:cNvPicPr>
          <p:nvPr/>
        </p:nvPicPr>
        <p:blipFill>
          <a:blip r:embed="rId2" cstate="print"/>
          <a:stretch>
            <a:fillRect/>
          </a:stretch>
        </p:blipFill>
        <p:spPr>
          <a:xfrm>
            <a:off x="1259632" y="2708920"/>
            <a:ext cx="5544324" cy="3867690"/>
          </a:xfrm>
          <a:prstGeom prst="rect">
            <a:avLst/>
          </a:prstGeom>
        </p:spPr>
      </p:pic>
      <p:sp>
        <p:nvSpPr>
          <p:cNvPr id="6" name="日期版面配置區 5"/>
          <p:cNvSpPr>
            <a:spLocks noGrp="1"/>
          </p:cNvSpPr>
          <p:nvPr>
            <p:ph type="dt" sz="half" idx="10"/>
          </p:nvPr>
        </p:nvSpPr>
        <p:spPr/>
        <p:txBody>
          <a:bodyPr/>
          <a:lstStyle/>
          <a:p>
            <a:fld id="{1F4688A9-E305-40BA-9692-67B1C4414E8E}" type="datetime1">
              <a:rPr lang="zh-TW" altLang="en-US" smtClean="0"/>
              <a:pPr/>
              <a:t>2011/10/19</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Application Examples</a:t>
            </a:r>
            <a:endParaRPr lang="zh-TW" altLang="en-US" dirty="0"/>
          </a:p>
        </p:txBody>
      </p:sp>
      <p:sp>
        <p:nvSpPr>
          <p:cNvPr id="3" name="內容版面配置區 2"/>
          <p:cNvSpPr>
            <a:spLocks noGrp="1"/>
          </p:cNvSpPr>
          <p:nvPr>
            <p:ph idx="1"/>
          </p:nvPr>
        </p:nvSpPr>
        <p:spPr/>
        <p:txBody>
          <a:bodyPr/>
          <a:lstStyle/>
          <a:p>
            <a:pPr>
              <a:buFont typeface="Wingdings" pitchFamily="2" charset="2"/>
              <a:buChar char="u"/>
            </a:pPr>
            <a:r>
              <a:rPr lang="en-US" altLang="zh-TW" dirty="0" smtClean="0"/>
              <a:t>Hybrid fiber-coax(HFC)TV</a:t>
            </a:r>
          </a:p>
          <a:p>
            <a:r>
              <a:rPr lang="en-US" altLang="zh-TW" dirty="0" smtClean="0"/>
              <a:t>MPEG-2</a:t>
            </a:r>
          </a:p>
          <a:p>
            <a:r>
              <a:rPr lang="en-US" altLang="zh-TW" dirty="0" smtClean="0"/>
              <a:t>QAM</a:t>
            </a:r>
          </a:p>
          <a:p>
            <a:r>
              <a:rPr lang="en-US" altLang="zh-TW" dirty="0" smtClean="0"/>
              <a:t>Has a return channel</a:t>
            </a:r>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19</a:t>
            </a:fld>
            <a:endParaRPr lang="zh-TW" altLang="en-US"/>
          </a:p>
        </p:txBody>
      </p:sp>
      <p:pic>
        <p:nvPicPr>
          <p:cNvPr id="5" name="圖片 4" descr="1.png"/>
          <p:cNvPicPr>
            <a:picLocks noChangeAspect="1"/>
          </p:cNvPicPr>
          <p:nvPr/>
        </p:nvPicPr>
        <p:blipFill>
          <a:blip r:embed="rId2" cstate="print"/>
          <a:stretch>
            <a:fillRect/>
          </a:stretch>
        </p:blipFill>
        <p:spPr>
          <a:xfrm>
            <a:off x="4463480" y="2725698"/>
            <a:ext cx="4680520" cy="4132302"/>
          </a:xfrm>
          <a:prstGeom prst="rect">
            <a:avLst/>
          </a:prstGeom>
        </p:spPr>
      </p:pic>
      <p:sp>
        <p:nvSpPr>
          <p:cNvPr id="6" name="日期版面配置區 5"/>
          <p:cNvSpPr>
            <a:spLocks noGrp="1"/>
          </p:cNvSpPr>
          <p:nvPr>
            <p:ph type="dt" sz="half" idx="10"/>
          </p:nvPr>
        </p:nvSpPr>
        <p:spPr/>
        <p:txBody>
          <a:bodyPr/>
          <a:lstStyle/>
          <a:p>
            <a:fld id="{1D81A3A3-1D6A-43D7-AA03-0366CEEB747D}" type="datetime1">
              <a:rPr lang="zh-TW" altLang="en-US" smtClean="0"/>
              <a:pPr/>
              <a:t>2011/10/19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457200" y="1935480"/>
            <a:ext cx="8229600" cy="4733880"/>
          </a:xfrm>
        </p:spPr>
        <p:txBody>
          <a:bodyPr>
            <a:normAutofit/>
          </a:bodyPr>
          <a:lstStyle/>
          <a:p>
            <a:r>
              <a:rPr lang="en-US" altLang="zh-TW" sz="2200" dirty="0" smtClean="0"/>
              <a:t>Introduction</a:t>
            </a:r>
          </a:p>
          <a:p>
            <a:r>
              <a:rPr lang="en-US" altLang="zh-TW" sz="2200" dirty="0" smtClean="0"/>
              <a:t>Channel popularity probability distribution and Modeling User Behavior </a:t>
            </a:r>
          </a:p>
          <a:p>
            <a:r>
              <a:rPr lang="en-US" altLang="zh-TW" sz="2200" dirty="0" smtClean="0"/>
              <a:t>Two proposed Mixed Multicast/</a:t>
            </a:r>
            <a:r>
              <a:rPr lang="en-US" altLang="zh-TW" sz="2200" dirty="0" err="1" smtClean="0"/>
              <a:t>Unicast</a:t>
            </a:r>
            <a:r>
              <a:rPr lang="en-US" altLang="zh-TW" sz="2200" dirty="0" smtClean="0"/>
              <a:t> Deployment</a:t>
            </a:r>
          </a:p>
          <a:p>
            <a:pPr>
              <a:buNone/>
            </a:pPr>
            <a:r>
              <a:rPr lang="en-US" altLang="zh-TW" sz="2200" dirty="0"/>
              <a:t> </a:t>
            </a:r>
            <a:r>
              <a:rPr lang="en-US" altLang="zh-TW" sz="2200" dirty="0" smtClean="0"/>
              <a:t>    Strategies</a:t>
            </a:r>
          </a:p>
          <a:p>
            <a:r>
              <a:rPr lang="en-US" altLang="zh-TW" sz="2400" dirty="0" smtClean="0"/>
              <a:t> three approaches to estimate the resource demand</a:t>
            </a:r>
            <a:endParaRPr lang="en-US" altLang="zh-TW" sz="2200" dirty="0" smtClean="0"/>
          </a:p>
          <a:p>
            <a:r>
              <a:rPr lang="en-US" altLang="zh-TW" sz="2400" dirty="0" smtClean="0"/>
              <a:t>choose the optimal number of channels to be multicast in the static scenario</a:t>
            </a:r>
            <a:r>
              <a:rPr lang="en-US" altLang="zh-TW" sz="2200" dirty="0" smtClean="0"/>
              <a:t> </a:t>
            </a:r>
          </a:p>
          <a:p>
            <a:r>
              <a:rPr lang="en-US" altLang="zh-TW" sz="2200" dirty="0" smtClean="0"/>
              <a:t>Compare Capacity gain in the two scenario</a:t>
            </a:r>
          </a:p>
          <a:p>
            <a:r>
              <a:rPr lang="en-US" altLang="zh-TW" sz="2400" dirty="0" smtClean="0"/>
              <a:t>application examples</a:t>
            </a:r>
          </a:p>
          <a:p>
            <a:r>
              <a:rPr lang="en-US" altLang="zh-TW" sz="2400" dirty="0" smtClean="0"/>
              <a:t>Conclusion</a:t>
            </a:r>
            <a:endParaRPr lang="en-US" altLang="zh-TW" sz="2800" dirty="0"/>
          </a:p>
          <a:p>
            <a:endParaRPr lang="en-US" altLang="zh-TW" sz="2800" dirty="0" smtClean="0"/>
          </a:p>
        </p:txBody>
      </p:sp>
      <p:sp>
        <p:nvSpPr>
          <p:cNvPr id="5" name="投影片編號版面配置區 4"/>
          <p:cNvSpPr>
            <a:spLocks noGrp="1"/>
          </p:cNvSpPr>
          <p:nvPr>
            <p:ph type="sldNum" sz="quarter" idx="12"/>
          </p:nvPr>
        </p:nvSpPr>
        <p:spPr/>
        <p:txBody>
          <a:bodyPr>
            <a:normAutofit/>
          </a:bodyPr>
          <a:lstStyle/>
          <a:p>
            <a:fld id="{294A2E3E-DBB3-4AF4-9CEB-F60465917600}" type="slidenum">
              <a:rPr lang="zh-TW" altLang="en-US" smtClean="0"/>
              <a:pPr/>
              <a:t>2</a:t>
            </a:fld>
            <a:endParaRPr lang="zh-TW" altLang="en-US"/>
          </a:p>
        </p:txBody>
      </p:sp>
      <p:sp>
        <p:nvSpPr>
          <p:cNvPr id="6" name="日期版面配置區 5"/>
          <p:cNvSpPr>
            <a:spLocks noGrp="1"/>
          </p:cNvSpPr>
          <p:nvPr>
            <p:ph type="dt" sz="half" idx="10"/>
          </p:nvPr>
        </p:nvSpPr>
        <p:spPr/>
        <p:txBody>
          <a:bodyPr/>
          <a:lstStyle/>
          <a:p>
            <a:fld id="{12A890A8-36F8-441E-992E-AEC9EEF6E99F}" type="datetime1">
              <a:rPr lang="zh-TW" altLang="en-US" smtClean="0"/>
              <a:pPr/>
              <a:t>2011/10/19</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Application Examples</a:t>
            </a:r>
            <a:endParaRPr lang="zh-TW" altLang="en-US" dirty="0"/>
          </a:p>
        </p:txBody>
      </p:sp>
      <p:sp>
        <p:nvSpPr>
          <p:cNvPr id="3" name="內容版面配置區 2"/>
          <p:cNvSpPr>
            <a:spLocks noGrp="1"/>
          </p:cNvSpPr>
          <p:nvPr>
            <p:ph idx="1"/>
          </p:nvPr>
        </p:nvSpPr>
        <p:spPr/>
        <p:txBody>
          <a:bodyPr/>
          <a:lstStyle/>
          <a:p>
            <a:pPr>
              <a:buFont typeface="Wingdings" pitchFamily="2" charset="2"/>
              <a:buChar char="u"/>
            </a:pPr>
            <a:r>
              <a:rPr lang="en-US" altLang="zh-TW" dirty="0" smtClean="0"/>
              <a:t>The mobile TV network</a:t>
            </a:r>
          </a:p>
          <a:p>
            <a:pPr>
              <a:buFont typeface="Wingdings" pitchFamily="2" charset="2"/>
              <a:buChar char="l"/>
            </a:pPr>
            <a:r>
              <a:rPr lang="en-US" altLang="zh-TW" dirty="0" smtClean="0"/>
              <a:t>DVB-H</a:t>
            </a:r>
          </a:p>
          <a:p>
            <a:pPr>
              <a:buFont typeface="Wingdings" pitchFamily="2" charset="2"/>
              <a:buChar char="l"/>
            </a:pPr>
            <a:r>
              <a:rPr lang="en-US" altLang="zh-TW" dirty="0" smtClean="0"/>
              <a:t>UMTS spectrum</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20</a:t>
            </a:fld>
            <a:endParaRPr lang="zh-TW" altLang="en-US"/>
          </a:p>
        </p:txBody>
      </p:sp>
      <p:pic>
        <p:nvPicPr>
          <p:cNvPr id="5" name="圖片 4" descr="1.png"/>
          <p:cNvPicPr>
            <a:picLocks noChangeAspect="1"/>
          </p:cNvPicPr>
          <p:nvPr/>
        </p:nvPicPr>
        <p:blipFill>
          <a:blip r:embed="rId2" cstate="print"/>
          <a:stretch>
            <a:fillRect/>
          </a:stretch>
        </p:blipFill>
        <p:spPr>
          <a:xfrm>
            <a:off x="3523465" y="2924944"/>
            <a:ext cx="5620535" cy="3458058"/>
          </a:xfrm>
          <a:prstGeom prst="rect">
            <a:avLst/>
          </a:prstGeom>
        </p:spPr>
      </p:pic>
      <p:sp>
        <p:nvSpPr>
          <p:cNvPr id="6" name="日期版面配置區 5"/>
          <p:cNvSpPr>
            <a:spLocks noGrp="1"/>
          </p:cNvSpPr>
          <p:nvPr>
            <p:ph type="dt" sz="half" idx="10"/>
          </p:nvPr>
        </p:nvSpPr>
        <p:spPr/>
        <p:txBody>
          <a:bodyPr/>
          <a:lstStyle/>
          <a:p>
            <a:fld id="{09D0231B-9491-4543-8CD5-29411C0F59B6}" type="datetime1">
              <a:rPr lang="zh-TW" altLang="en-US" smtClean="0"/>
              <a:pPr/>
              <a:t>2011/10/19</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Conclusion</a:t>
            </a:r>
            <a:r>
              <a:rPr lang="en-US" altLang="zh-TW" sz="4400" dirty="0" smtClean="0"/>
              <a:t/>
            </a:r>
            <a:br>
              <a:rPr lang="en-US" altLang="zh-TW" sz="4400" dirty="0" smtClean="0"/>
            </a:br>
            <a:endParaRPr lang="zh-TW" altLang="en-US" dirty="0"/>
          </a:p>
        </p:txBody>
      </p:sp>
      <p:sp>
        <p:nvSpPr>
          <p:cNvPr id="3" name="內容版面配置區 2"/>
          <p:cNvSpPr>
            <a:spLocks noGrp="1"/>
          </p:cNvSpPr>
          <p:nvPr>
            <p:ph idx="1"/>
          </p:nvPr>
        </p:nvSpPr>
        <p:spPr/>
        <p:txBody>
          <a:bodyPr/>
          <a:lstStyle/>
          <a:p>
            <a:r>
              <a:rPr lang="en-US" altLang="zh-TW" dirty="0" smtClean="0"/>
              <a:t>Measurement: Gaussian is better</a:t>
            </a:r>
          </a:p>
          <a:p>
            <a:r>
              <a:rPr lang="en-US" altLang="zh-TW" dirty="0" smtClean="0"/>
              <a:t>Dynamic  scenario</a:t>
            </a:r>
          </a:p>
          <a:p>
            <a:r>
              <a:rPr lang="en-US" altLang="zh-TW" dirty="0" smtClean="0"/>
              <a:t>The capacity demand in a given day</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21</a:t>
            </a:fld>
            <a:endParaRPr lang="zh-TW" altLang="en-US"/>
          </a:p>
        </p:txBody>
      </p:sp>
      <p:sp>
        <p:nvSpPr>
          <p:cNvPr id="5" name="日期版面配置區 4"/>
          <p:cNvSpPr>
            <a:spLocks noGrp="1"/>
          </p:cNvSpPr>
          <p:nvPr>
            <p:ph type="dt" sz="half" idx="10"/>
          </p:nvPr>
        </p:nvSpPr>
        <p:spPr/>
        <p:txBody>
          <a:bodyPr/>
          <a:lstStyle/>
          <a:p>
            <a:fld id="{35B885E2-BED0-42E1-B99C-75967F2B0F47}" type="datetime1">
              <a:rPr lang="zh-TW" altLang="en-US" smtClean="0"/>
              <a:pPr/>
              <a:t>2011/10/19</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WiMAX</a:t>
            </a:r>
            <a:r>
              <a:rPr lang="en-US" altLang="zh-TW" dirty="0" smtClean="0"/>
              <a:t> </a:t>
            </a:r>
            <a:r>
              <a:rPr lang="en-US" altLang="zh-TW" smtClean="0"/>
              <a:t>MAC Layer Network </a:t>
            </a:r>
            <a:r>
              <a:rPr lang="en-US" altLang="zh-TW" dirty="0" smtClean="0"/>
              <a:t>Entry</a:t>
            </a:r>
            <a:endParaRPr lang="zh-TW" altLang="en-US" dirty="0"/>
          </a:p>
        </p:txBody>
      </p:sp>
      <p:sp>
        <p:nvSpPr>
          <p:cNvPr id="4" name="投影片編號版面配置區 3"/>
          <p:cNvSpPr>
            <a:spLocks noGrp="1"/>
          </p:cNvSpPr>
          <p:nvPr>
            <p:ph type="sldNum" sz="quarter" idx="12"/>
          </p:nvPr>
        </p:nvSpPr>
        <p:spPr/>
        <p:txBody>
          <a:bodyPr>
            <a:normAutofit/>
          </a:bodyPr>
          <a:lstStyle/>
          <a:p>
            <a:fld id="{294A2E3E-DBB3-4AF4-9CEB-F60465917600}" type="slidenum">
              <a:rPr lang="zh-TW" altLang="en-US" smtClean="0"/>
              <a:pPr/>
              <a:t>22</a:t>
            </a:fld>
            <a:endParaRPr lang="zh-TW" altLang="en-US"/>
          </a:p>
        </p:txBody>
      </p:sp>
      <p:pic>
        <p:nvPicPr>
          <p:cNvPr id="3" name="Picture 2"/>
          <p:cNvPicPr>
            <a:picLocks noGrp="1" noChangeAspect="1" noChangeArrowheads="1"/>
          </p:cNvPicPr>
          <p:nvPr>
            <p:ph idx="1"/>
          </p:nvPr>
        </p:nvPicPr>
        <p:blipFill>
          <a:blip r:embed="rId3" cstate="print"/>
          <a:srcRect/>
          <a:stretch>
            <a:fillRect/>
          </a:stretch>
        </p:blipFill>
        <p:spPr bwMode="auto">
          <a:xfrm>
            <a:off x="683568" y="2132856"/>
            <a:ext cx="7691487" cy="4324350"/>
          </a:xfrm>
          <a:prstGeom prst="rect">
            <a:avLst/>
          </a:prstGeom>
          <a:noFill/>
          <a:ln w="9525">
            <a:noFill/>
            <a:miter lim="800000"/>
            <a:headEnd/>
            <a:tailEnd/>
          </a:ln>
        </p:spPr>
      </p:pic>
      <p:sp>
        <p:nvSpPr>
          <p:cNvPr id="5" name="日期版面配置區 4"/>
          <p:cNvSpPr>
            <a:spLocks noGrp="1"/>
          </p:cNvSpPr>
          <p:nvPr>
            <p:ph type="dt" sz="half" idx="10"/>
          </p:nvPr>
        </p:nvSpPr>
        <p:spPr/>
        <p:txBody>
          <a:bodyPr/>
          <a:lstStyle/>
          <a:p>
            <a:fld id="{BBE5DB3E-9703-4254-B5FC-85DCD2A654F3}" type="datetime1">
              <a:rPr lang="zh-TW" altLang="en-US" smtClean="0"/>
              <a:pPr/>
              <a:t>2011/10/19</a:t>
            </a:fld>
            <a:endParaRPr lang="zh-TW"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How do </a:t>
            </a:r>
            <a:r>
              <a:rPr lang="en-US" altLang="zh-TW" dirty="0" err="1" smtClean="0"/>
              <a:t>WiMax</a:t>
            </a:r>
            <a:r>
              <a:rPr lang="en-US" altLang="zh-TW" dirty="0" smtClean="0"/>
              <a:t> support multicast on base station</a:t>
            </a:r>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23</a:t>
            </a:fld>
            <a:endParaRPr lang="zh-TW" altLang="en-US"/>
          </a:p>
        </p:txBody>
      </p:sp>
      <p:sp>
        <p:nvSpPr>
          <p:cNvPr id="8" name="內容版面配置區 7"/>
          <p:cNvSpPr>
            <a:spLocks noGrp="1"/>
          </p:cNvSpPr>
          <p:nvPr>
            <p:ph idx="1"/>
          </p:nvPr>
        </p:nvSpPr>
        <p:spPr/>
        <p:txBody>
          <a:bodyPr/>
          <a:lstStyle/>
          <a:p>
            <a:pPr>
              <a:buNone/>
            </a:pPr>
            <a:r>
              <a:rPr lang="en-US" altLang="zh-TW" dirty="0" smtClean="0"/>
              <a:t>ICS(Intermediate Control Server)</a:t>
            </a:r>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r>
              <a:rPr lang="en-US" altLang="zh-TW" dirty="0" smtClean="0"/>
              <a:t>                  </a:t>
            </a:r>
            <a:endParaRPr lang="zh-TW" altLang="en-US" dirty="0"/>
          </a:p>
        </p:txBody>
      </p:sp>
      <p:pic>
        <p:nvPicPr>
          <p:cNvPr id="6" name="圖片 5" descr="1.png"/>
          <p:cNvPicPr>
            <a:picLocks noChangeAspect="1"/>
          </p:cNvPicPr>
          <p:nvPr/>
        </p:nvPicPr>
        <p:blipFill>
          <a:blip r:embed="rId3" cstate="print"/>
          <a:stretch>
            <a:fillRect/>
          </a:stretch>
        </p:blipFill>
        <p:spPr>
          <a:xfrm>
            <a:off x="827584" y="2924944"/>
            <a:ext cx="6506538" cy="3933056"/>
          </a:xfrm>
          <a:prstGeom prst="rect">
            <a:avLst/>
          </a:prstGeom>
        </p:spPr>
      </p:pic>
      <p:sp>
        <p:nvSpPr>
          <p:cNvPr id="7" name="日期版面配置區 6"/>
          <p:cNvSpPr>
            <a:spLocks noGrp="1"/>
          </p:cNvSpPr>
          <p:nvPr>
            <p:ph type="dt" sz="half" idx="10"/>
          </p:nvPr>
        </p:nvSpPr>
        <p:spPr/>
        <p:txBody>
          <a:bodyPr/>
          <a:lstStyle/>
          <a:p>
            <a:fld id="{A5F97883-5C56-476C-816A-66AFD79608D6}"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Cable TV =&gt; IPTV=&gt; increase demand of resource</a:t>
            </a:r>
          </a:p>
          <a:p>
            <a:pPr>
              <a:buNone/>
            </a:pPr>
            <a:r>
              <a:rPr lang="en-US" altLang="zh-TW" dirty="0" smtClean="0"/>
              <a:t>   Triggered the development of broadcast/</a:t>
            </a:r>
            <a:r>
              <a:rPr lang="en-US" altLang="zh-TW" dirty="0" err="1" smtClean="0"/>
              <a:t>unicast</a:t>
            </a:r>
            <a:r>
              <a:rPr lang="en-US" altLang="zh-TW" dirty="0" smtClean="0"/>
              <a:t> technology</a:t>
            </a:r>
          </a:p>
          <a:p>
            <a:r>
              <a:rPr lang="en-US" altLang="zh-TW" dirty="0" smtClean="0"/>
              <a:t>Static &amp; Dynamic Scenario</a:t>
            </a:r>
          </a:p>
          <a:p>
            <a:pPr>
              <a:buNone/>
            </a:pPr>
            <a:r>
              <a:rPr lang="zh-TW" altLang="en-US" dirty="0" smtClean="0"/>
              <a:t>    </a:t>
            </a:r>
            <a:r>
              <a:rPr lang="en-US" altLang="zh-TW" dirty="0" smtClean="0"/>
              <a:t>Discussing combined broadcast/</a:t>
            </a:r>
            <a:r>
              <a:rPr lang="en-US" altLang="zh-TW" dirty="0" err="1" smtClean="0"/>
              <a:t>unicast</a:t>
            </a:r>
            <a:r>
              <a:rPr lang="en-US" altLang="zh-TW" dirty="0" smtClean="0"/>
              <a:t> to savings on    network resource</a:t>
            </a:r>
          </a:p>
          <a:p>
            <a:r>
              <a:rPr lang="en-US" altLang="zh-TW" dirty="0" smtClean="0"/>
              <a:t>Proposed three approach:</a:t>
            </a:r>
          </a:p>
          <a:p>
            <a:pPr>
              <a:buNone/>
            </a:pPr>
            <a:r>
              <a:rPr lang="en-US" altLang="zh-TW" dirty="0" smtClean="0"/>
              <a:t>    1.Exact Approach</a:t>
            </a:r>
          </a:p>
          <a:p>
            <a:pPr>
              <a:buNone/>
            </a:pPr>
            <a:r>
              <a:rPr lang="en-US" altLang="zh-TW" dirty="0" smtClean="0"/>
              <a:t>    2.Gaussian Approximation</a:t>
            </a:r>
          </a:p>
          <a:p>
            <a:pPr>
              <a:buNone/>
            </a:pPr>
            <a:r>
              <a:rPr lang="en-US" altLang="zh-TW" dirty="0" smtClean="0"/>
              <a:t>    3.Sumulation Tool</a:t>
            </a:r>
          </a:p>
          <a:p>
            <a:r>
              <a:rPr lang="en-US" altLang="zh-TW" dirty="0" smtClean="0"/>
              <a:t>Calculate &amp; compare with the diagram</a:t>
            </a:r>
          </a:p>
          <a:p>
            <a:pPr>
              <a:buNone/>
            </a:pPr>
            <a:r>
              <a:rPr lang="en-US" altLang="zh-TW" dirty="0" smtClean="0"/>
              <a:t> </a:t>
            </a:r>
          </a:p>
          <a:p>
            <a:endParaRPr lang="zh-TW" altLang="en-US" dirty="0"/>
          </a:p>
        </p:txBody>
      </p:sp>
      <p:sp>
        <p:nvSpPr>
          <p:cNvPr id="4" name="投影片編號版面配置區 3"/>
          <p:cNvSpPr>
            <a:spLocks noGrp="1"/>
          </p:cNvSpPr>
          <p:nvPr>
            <p:ph type="sldNum" sz="quarter" idx="12"/>
          </p:nvPr>
        </p:nvSpPr>
        <p:spPr/>
        <p:txBody>
          <a:bodyPr>
            <a:normAutofit/>
          </a:bodyPr>
          <a:lstStyle/>
          <a:p>
            <a:fld id="{294A2E3E-DBB3-4AF4-9CEB-F60465917600}" type="slidenum">
              <a:rPr lang="zh-TW" altLang="en-US" smtClean="0"/>
              <a:pPr/>
              <a:t>3</a:t>
            </a:fld>
            <a:endParaRPr lang="zh-TW" altLang="en-US"/>
          </a:p>
        </p:txBody>
      </p:sp>
      <p:sp>
        <p:nvSpPr>
          <p:cNvPr id="5" name="日期版面配置區 4"/>
          <p:cNvSpPr>
            <a:spLocks noGrp="1"/>
          </p:cNvSpPr>
          <p:nvPr>
            <p:ph type="dt" sz="half" idx="10"/>
          </p:nvPr>
        </p:nvSpPr>
        <p:spPr/>
        <p:txBody>
          <a:bodyPr/>
          <a:lstStyle/>
          <a:p>
            <a:fld id="{C29A1D67-E2B7-4922-87EB-83330BFCD6B8}" type="datetime1">
              <a:rPr lang="zh-TW" altLang="en-US" smtClean="0"/>
              <a:pPr/>
              <a:t>2011/10/19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600" dirty="0" smtClean="0"/>
              <a:t>Channel Popularity Probability Distribution And Modeling User Behavior </a:t>
            </a:r>
          </a:p>
        </p:txBody>
      </p:sp>
      <p:sp>
        <p:nvSpPr>
          <p:cNvPr id="4" name="投影片編號版面配置區 3"/>
          <p:cNvSpPr>
            <a:spLocks noGrp="1"/>
          </p:cNvSpPr>
          <p:nvPr>
            <p:ph type="sldNum" sz="quarter" idx="12"/>
          </p:nvPr>
        </p:nvSpPr>
        <p:spPr/>
        <p:txBody>
          <a:bodyPr>
            <a:normAutofit/>
          </a:bodyPr>
          <a:lstStyle/>
          <a:p>
            <a:fld id="{294A2E3E-DBB3-4AF4-9CEB-F60465917600}" type="slidenum">
              <a:rPr lang="zh-TW" altLang="en-US" smtClean="0"/>
              <a:pPr/>
              <a:t>4</a:t>
            </a:fld>
            <a:endParaRPr lang="zh-TW" altLang="en-US"/>
          </a:p>
        </p:txBody>
      </p:sp>
      <p:sp>
        <p:nvSpPr>
          <p:cNvPr id="12" name="內容版面配置區 11"/>
          <p:cNvSpPr>
            <a:spLocks noGrp="1"/>
          </p:cNvSpPr>
          <p:nvPr>
            <p:ph idx="1"/>
          </p:nvPr>
        </p:nvSpPr>
        <p:spPr/>
        <p:txBody>
          <a:bodyPr/>
          <a:lstStyle/>
          <a:p>
            <a:endParaRPr lang="en-US" altLang="zh-TW" dirty="0" smtClean="0"/>
          </a:p>
          <a:p>
            <a:endParaRPr lang="en-US" altLang="zh-TW" dirty="0" smtClean="0"/>
          </a:p>
          <a:p>
            <a:r>
              <a:rPr lang="en-US" altLang="zh-TW" dirty="0" smtClean="0"/>
              <a:t> k = channel’s rank</a:t>
            </a:r>
          </a:p>
          <a:p>
            <a:r>
              <a:rPr lang="en-US" altLang="zh-TW" dirty="0" smtClean="0"/>
              <a:t> d = constant</a:t>
            </a:r>
          </a:p>
          <a:p>
            <a:r>
              <a:rPr lang="en-US" altLang="zh-TW" dirty="0" smtClean="0"/>
              <a:t>Heavy tailed</a:t>
            </a:r>
          </a:p>
          <a:p>
            <a:endParaRPr lang="en-US" altLang="zh-TW" dirty="0" smtClean="0"/>
          </a:p>
          <a:p>
            <a:endParaRPr lang="en-US" altLang="zh-TW" dirty="0" smtClean="0"/>
          </a:p>
          <a:p>
            <a:r>
              <a:rPr lang="en-US" altLang="zh-TW" dirty="0" smtClean="0"/>
              <a:t> a= active rate (the one add here)</a:t>
            </a:r>
          </a:p>
          <a:p>
            <a:r>
              <a:rPr lang="en-US" altLang="zh-TW" dirty="0" smtClean="0"/>
              <a:t>K=0 user is passive</a:t>
            </a:r>
          </a:p>
          <a:p>
            <a:endParaRPr lang="en-US" altLang="zh-TW" dirty="0" smtClean="0"/>
          </a:p>
          <a:p>
            <a:endParaRPr lang="en-US" altLang="zh-TW" dirty="0" smtClean="0"/>
          </a:p>
          <a:p>
            <a:endParaRPr lang="en-US" altLang="zh-TW" dirty="0" smtClean="0"/>
          </a:p>
          <a:p>
            <a:pPr>
              <a:buNone/>
            </a:pPr>
            <a:endParaRPr lang="en-US" altLang="zh-TW" dirty="0" smtClean="0"/>
          </a:p>
        </p:txBody>
      </p:sp>
      <p:pic>
        <p:nvPicPr>
          <p:cNvPr id="13" name="Picture 3"/>
          <p:cNvPicPr>
            <a:picLocks noChangeAspect="1" noChangeArrowheads="1"/>
          </p:cNvPicPr>
          <p:nvPr/>
        </p:nvPicPr>
        <p:blipFill>
          <a:blip r:embed="rId2" cstate="print"/>
          <a:srcRect/>
          <a:stretch>
            <a:fillRect/>
          </a:stretch>
        </p:blipFill>
        <p:spPr bwMode="auto">
          <a:xfrm>
            <a:off x="467544" y="2348880"/>
            <a:ext cx="5472608" cy="81139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0" y="4725144"/>
            <a:ext cx="3959424" cy="720080"/>
          </a:xfrm>
          <a:prstGeom prst="rect">
            <a:avLst/>
          </a:prstGeom>
          <a:noFill/>
          <a:ln w="9525">
            <a:noFill/>
            <a:miter lim="800000"/>
            <a:headEnd/>
            <a:tailEnd/>
          </a:ln>
        </p:spPr>
      </p:pic>
      <p:sp>
        <p:nvSpPr>
          <p:cNvPr id="7" name="日期版面配置區 6"/>
          <p:cNvSpPr>
            <a:spLocks noGrp="1"/>
          </p:cNvSpPr>
          <p:nvPr>
            <p:ph type="dt" sz="half" idx="10"/>
          </p:nvPr>
        </p:nvSpPr>
        <p:spPr/>
        <p:txBody>
          <a:bodyPr/>
          <a:lstStyle/>
          <a:p>
            <a:fld id="{4E282956-86DB-4A0F-8A0A-878B83406684}" type="datetime1">
              <a:rPr lang="zh-TW" altLang="en-US" smtClean="0"/>
              <a:pPr/>
              <a:t>2011/10/19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Two Proposed Mixed Multicast/</a:t>
            </a:r>
            <a:r>
              <a:rPr lang="en-US" altLang="zh-TW" dirty="0" err="1" smtClean="0"/>
              <a:t>Unicast</a:t>
            </a:r>
            <a:r>
              <a:rPr lang="en-US" altLang="zh-TW" dirty="0" smtClean="0"/>
              <a:t> Deployment Strategies</a:t>
            </a:r>
            <a:br>
              <a:rPr lang="en-US" altLang="zh-TW" dirty="0" smtClean="0"/>
            </a:br>
            <a:endParaRPr lang="zh-TW" altLang="en-US" dirty="0"/>
          </a:p>
        </p:txBody>
      </p:sp>
      <p:sp>
        <p:nvSpPr>
          <p:cNvPr id="4" name="投影片編號版面配置區 3"/>
          <p:cNvSpPr>
            <a:spLocks noGrp="1"/>
          </p:cNvSpPr>
          <p:nvPr>
            <p:ph type="sldNum" sz="quarter" idx="12"/>
          </p:nvPr>
        </p:nvSpPr>
        <p:spPr/>
        <p:txBody>
          <a:bodyPr>
            <a:normAutofit/>
          </a:bodyPr>
          <a:lstStyle/>
          <a:p>
            <a:fld id="{294A2E3E-DBB3-4AF4-9CEB-F60465917600}" type="slidenum">
              <a:rPr lang="zh-TW" altLang="en-US" smtClean="0"/>
              <a:pPr/>
              <a:t>5</a:t>
            </a:fld>
            <a:endParaRPr lang="zh-TW" altLang="en-US"/>
          </a:p>
        </p:txBody>
      </p:sp>
      <p:sp>
        <p:nvSpPr>
          <p:cNvPr id="6" name="內容版面配置區 5"/>
          <p:cNvSpPr>
            <a:spLocks noGrp="1"/>
          </p:cNvSpPr>
          <p:nvPr>
            <p:ph idx="1"/>
          </p:nvPr>
        </p:nvSpPr>
        <p:spPr/>
        <p:txBody>
          <a:bodyPr/>
          <a:lstStyle/>
          <a:p>
            <a:r>
              <a:rPr lang="en-US" altLang="zh-TW" dirty="0" smtClean="0"/>
              <a:t> P (block):the blocking popularity</a:t>
            </a:r>
          </a:p>
          <a:p>
            <a:r>
              <a:rPr lang="en-US" altLang="zh-TW" dirty="0" smtClean="0"/>
              <a:t> </a:t>
            </a:r>
            <a:r>
              <a:rPr lang="el-GR" altLang="zh-TW" dirty="0" smtClean="0"/>
              <a:t>β</a:t>
            </a:r>
            <a:r>
              <a:rPr lang="en-US" altLang="zh-TW" dirty="0" smtClean="0"/>
              <a:t>:Multicast bandwidth/</a:t>
            </a:r>
            <a:r>
              <a:rPr lang="en-US" altLang="zh-TW" dirty="0" err="1" smtClean="0"/>
              <a:t>Unicast</a:t>
            </a:r>
            <a:r>
              <a:rPr lang="en-US" altLang="zh-TW" dirty="0" smtClean="0"/>
              <a:t> bandwidth </a:t>
            </a:r>
          </a:p>
          <a:p>
            <a:pPr>
              <a:buNone/>
            </a:pPr>
            <a:r>
              <a:rPr lang="en-US" altLang="zh-TW" dirty="0" smtClean="0"/>
              <a:t>       (rarely &gt;3)</a:t>
            </a:r>
          </a:p>
          <a:p>
            <a:r>
              <a:rPr lang="en-US" altLang="zh-TW" dirty="0" smtClean="0"/>
              <a:t>Static Scenario:</a:t>
            </a:r>
          </a:p>
          <a:p>
            <a:pPr>
              <a:buNone/>
            </a:pPr>
            <a:r>
              <a:rPr lang="en-US" altLang="zh-TW" dirty="0" smtClean="0"/>
              <a:t>   multicasts constantly M most popular channels</a:t>
            </a:r>
          </a:p>
          <a:p>
            <a:pPr>
              <a:buNone/>
            </a:pPr>
            <a:r>
              <a:rPr lang="en-US" altLang="zh-TW" dirty="0" smtClean="0"/>
              <a:t>    </a:t>
            </a:r>
            <a:r>
              <a:rPr lang="en-US" altLang="zh-TW" dirty="0" err="1" smtClean="0"/>
              <a:t>unicast</a:t>
            </a:r>
            <a:r>
              <a:rPr lang="en-US" altLang="zh-TW" dirty="0" smtClean="0"/>
              <a:t> on request</a:t>
            </a:r>
          </a:p>
          <a:p>
            <a:r>
              <a:rPr lang="en-US" altLang="zh-TW" dirty="0" smtClean="0"/>
              <a:t>Dynamic Scenario:</a:t>
            </a:r>
          </a:p>
          <a:p>
            <a:pPr>
              <a:buNone/>
            </a:pPr>
            <a:r>
              <a:rPr lang="en-US" altLang="zh-TW" dirty="0" smtClean="0"/>
              <a:t>    the transport mode can change frequently   according to the number of user</a:t>
            </a:r>
          </a:p>
          <a:p>
            <a:endParaRPr lang="zh-TW" altLang="en-US" dirty="0"/>
          </a:p>
        </p:txBody>
      </p:sp>
      <p:sp>
        <p:nvSpPr>
          <p:cNvPr id="5" name="日期版面配置區 4"/>
          <p:cNvSpPr>
            <a:spLocks noGrp="1"/>
          </p:cNvSpPr>
          <p:nvPr>
            <p:ph type="dt" sz="half" idx="10"/>
          </p:nvPr>
        </p:nvSpPr>
        <p:spPr/>
        <p:txBody>
          <a:bodyPr/>
          <a:lstStyle/>
          <a:p>
            <a:fld id="{78324B3C-2CE3-4150-A7C7-9B2DBA30FEAB}" type="datetime1">
              <a:rPr lang="zh-TW" altLang="en-US" smtClean="0"/>
              <a:pPr/>
              <a:t>2011/10/19</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Three Approaches To Estimate The  Resource Demand</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6</a:t>
            </a:fld>
            <a:endParaRPr lang="zh-TW" altLang="en-US" dirty="0"/>
          </a:p>
        </p:txBody>
      </p:sp>
      <p:sp>
        <p:nvSpPr>
          <p:cNvPr id="6" name="內容版面配置區 5"/>
          <p:cNvSpPr>
            <a:spLocks noGrp="1"/>
          </p:cNvSpPr>
          <p:nvPr>
            <p:ph idx="1"/>
          </p:nvPr>
        </p:nvSpPr>
        <p:spPr/>
        <p:txBody>
          <a:bodyPr>
            <a:normAutofit fontScale="85000" lnSpcReduction="20000"/>
          </a:bodyPr>
          <a:lstStyle/>
          <a:p>
            <a:endParaRPr lang="en-US" altLang="zh-TW" dirty="0" smtClean="0"/>
          </a:p>
          <a:p>
            <a:pPr>
              <a:buNone/>
            </a:pPr>
            <a:r>
              <a:rPr lang="en-US" altLang="zh-TW" sz="4200" dirty="0" smtClean="0"/>
              <a:t>1.Exact Approach:</a:t>
            </a:r>
          </a:p>
          <a:p>
            <a:r>
              <a:rPr lang="en-US" altLang="zh-TW" dirty="0" err="1" smtClean="0"/>
              <a:t>A.Static</a:t>
            </a:r>
            <a:r>
              <a:rPr lang="en-US" altLang="zh-TW" dirty="0" smtClean="0"/>
              <a:t> Scenario:</a:t>
            </a:r>
          </a:p>
          <a:p>
            <a:endParaRPr lang="en-US" altLang="zh-TW" dirty="0" smtClean="0"/>
          </a:p>
          <a:p>
            <a:endParaRPr lang="en-US" altLang="zh-TW" dirty="0" smtClean="0"/>
          </a:p>
          <a:p>
            <a:endParaRPr lang="en-US" altLang="zh-TW" dirty="0" smtClean="0"/>
          </a:p>
          <a:p>
            <a:pPr>
              <a:buNone/>
            </a:pPr>
            <a:r>
              <a:rPr lang="en-US" altLang="zh-TW" dirty="0" smtClean="0"/>
              <a:t>                    Process:</a:t>
            </a:r>
          </a:p>
          <a:p>
            <a:endParaRPr lang="en-US" altLang="zh-TW" dirty="0" smtClean="0"/>
          </a:p>
          <a:p>
            <a:endParaRPr lang="en-US" altLang="zh-TW" dirty="0" smtClean="0"/>
          </a:p>
          <a:p>
            <a:pPr>
              <a:buNone/>
            </a:pPr>
            <a:endParaRPr lang="en-US" altLang="zh-TW" dirty="0" smtClean="0"/>
          </a:p>
          <a:p>
            <a:pPr>
              <a:buNone/>
            </a:pPr>
            <a:endParaRPr lang="en-US" altLang="zh-TW" dirty="0" smtClean="0"/>
          </a:p>
          <a:p>
            <a:pPr>
              <a:buNone/>
            </a:pPr>
            <a:r>
              <a:rPr lang="en-US" altLang="zh-TW" dirty="0" smtClean="0"/>
              <a:t>                    Result:</a:t>
            </a:r>
            <a:endParaRPr lang="zh-TW" altLang="en-US" dirty="0"/>
          </a:p>
        </p:txBody>
      </p:sp>
      <p:pic>
        <p:nvPicPr>
          <p:cNvPr id="7" name="Picture 3"/>
          <p:cNvPicPr>
            <a:picLocks noChangeAspect="1" noChangeArrowheads="1"/>
          </p:cNvPicPr>
          <p:nvPr/>
        </p:nvPicPr>
        <p:blipFill>
          <a:blip r:embed="rId2" cstate="print"/>
          <a:srcRect/>
          <a:stretch>
            <a:fillRect/>
          </a:stretch>
        </p:blipFill>
        <p:spPr bwMode="auto">
          <a:xfrm>
            <a:off x="3275856" y="3140968"/>
            <a:ext cx="5448316" cy="255486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347864" y="5949280"/>
            <a:ext cx="4667250" cy="552450"/>
          </a:xfrm>
          <a:prstGeom prst="rect">
            <a:avLst/>
          </a:prstGeom>
          <a:noFill/>
          <a:ln w="9525">
            <a:noFill/>
            <a:miter lim="800000"/>
            <a:headEnd/>
            <a:tailEnd/>
          </a:ln>
        </p:spPr>
      </p:pic>
      <p:sp>
        <p:nvSpPr>
          <p:cNvPr id="8" name="日期版面配置區 7"/>
          <p:cNvSpPr>
            <a:spLocks noGrp="1"/>
          </p:cNvSpPr>
          <p:nvPr>
            <p:ph type="dt" sz="half" idx="10"/>
          </p:nvPr>
        </p:nvSpPr>
        <p:spPr/>
        <p:txBody>
          <a:bodyPr/>
          <a:lstStyle/>
          <a:p>
            <a:fld id="{E618F518-5428-452E-8F55-9F82A8E8A4A5}" type="datetime1">
              <a:rPr lang="zh-TW" altLang="en-US" smtClean="0"/>
              <a:pPr/>
              <a:t>2011/10/19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Three Approaches To Estimate The  Resource Demand</a:t>
            </a:r>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7</a:t>
            </a:fld>
            <a:endParaRPr lang="zh-TW" altLang="en-US"/>
          </a:p>
        </p:txBody>
      </p:sp>
      <p:sp>
        <p:nvSpPr>
          <p:cNvPr id="6" name="內容版面配置區 5"/>
          <p:cNvSpPr>
            <a:spLocks noGrp="1"/>
          </p:cNvSpPr>
          <p:nvPr>
            <p:ph idx="1"/>
          </p:nvPr>
        </p:nvSpPr>
        <p:spPr/>
        <p:txBody>
          <a:bodyPr/>
          <a:lstStyle/>
          <a:p>
            <a:endParaRPr lang="en-US" altLang="zh-TW" dirty="0" smtClean="0"/>
          </a:p>
          <a:p>
            <a:r>
              <a:rPr lang="en-US" altLang="zh-TW" dirty="0" err="1" smtClean="0"/>
              <a:t>B.Dynamic</a:t>
            </a:r>
            <a:r>
              <a:rPr lang="en-US" altLang="zh-TW" dirty="0" smtClean="0"/>
              <a:t> scenario</a:t>
            </a:r>
          </a:p>
          <a:p>
            <a:pPr>
              <a:buNone/>
            </a:pPr>
            <a:r>
              <a:rPr lang="en-US" altLang="zh-TW" dirty="0" smtClean="0"/>
              <a:t> (Random variable)</a:t>
            </a:r>
          </a:p>
          <a:p>
            <a:pPr>
              <a:buNone/>
            </a:pPr>
            <a:endParaRPr lang="en-US" altLang="zh-TW" sz="3600" dirty="0" smtClean="0"/>
          </a:p>
        </p:txBody>
      </p:sp>
      <p:pic>
        <p:nvPicPr>
          <p:cNvPr id="8" name="Picture 2"/>
          <p:cNvPicPr>
            <a:picLocks noChangeAspect="1" noChangeArrowheads="1"/>
          </p:cNvPicPr>
          <p:nvPr/>
        </p:nvPicPr>
        <p:blipFill>
          <a:blip r:embed="rId2" cstate="print"/>
          <a:srcRect/>
          <a:stretch>
            <a:fillRect/>
          </a:stretch>
        </p:blipFill>
        <p:spPr bwMode="auto">
          <a:xfrm>
            <a:off x="899591" y="4005064"/>
            <a:ext cx="6331269" cy="1440160"/>
          </a:xfrm>
          <a:prstGeom prst="rect">
            <a:avLst/>
          </a:prstGeom>
          <a:noFill/>
          <a:ln w="9525">
            <a:noFill/>
            <a:miter lim="800000"/>
            <a:headEnd/>
            <a:tailEnd/>
          </a:ln>
        </p:spPr>
      </p:pic>
      <p:sp>
        <p:nvSpPr>
          <p:cNvPr id="7" name="日期版面配置區 6"/>
          <p:cNvSpPr>
            <a:spLocks noGrp="1"/>
          </p:cNvSpPr>
          <p:nvPr>
            <p:ph type="dt" sz="half" idx="10"/>
          </p:nvPr>
        </p:nvSpPr>
        <p:spPr/>
        <p:txBody>
          <a:bodyPr/>
          <a:lstStyle/>
          <a:p>
            <a:fld id="{EEFD02E6-30C3-48AD-B1F2-DA0F2664F366}"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Three Approaches To Estimate The  Resource Demand</a:t>
            </a:r>
            <a:endParaRPr lang="zh-TW" altLang="en-US" dirty="0"/>
          </a:p>
        </p:txBody>
      </p:sp>
      <p:sp>
        <p:nvSpPr>
          <p:cNvPr id="3" name="內容版面配置區 2"/>
          <p:cNvSpPr>
            <a:spLocks noGrp="1"/>
          </p:cNvSpPr>
          <p:nvPr>
            <p:ph idx="1"/>
          </p:nvPr>
        </p:nvSpPr>
        <p:spPr/>
        <p:txBody>
          <a:bodyPr/>
          <a:lstStyle/>
          <a:p>
            <a:r>
              <a:rPr lang="en-US" altLang="zh-TW" dirty="0" smtClean="0"/>
              <a:t>2. Approximation with the normal   distribution</a:t>
            </a:r>
          </a:p>
          <a:p>
            <a:r>
              <a:rPr lang="en-US" altLang="zh-TW" dirty="0" err="1" smtClean="0"/>
              <a:t>A.Static</a:t>
            </a:r>
            <a:r>
              <a:rPr lang="en-US" altLang="zh-TW" dirty="0" smtClean="0"/>
              <a:t> Scenario: </a:t>
            </a:r>
          </a:p>
          <a:p>
            <a:endParaRPr lang="en-US" altLang="zh-TW" dirty="0" smtClean="0"/>
          </a:p>
          <a:p>
            <a:r>
              <a:rPr lang="en-US" altLang="zh-TW" sz="2000" dirty="0" smtClean="0"/>
              <a:t>V[</a:t>
            </a:r>
            <a:r>
              <a:rPr lang="en-US" altLang="zh-TW" dirty="0" smtClean="0"/>
              <a:t>n</a:t>
            </a:r>
            <a:r>
              <a:rPr lang="en-US" altLang="zh-TW" sz="1600" dirty="0" smtClean="0"/>
              <a:t>u</a:t>
            </a:r>
            <a:r>
              <a:rPr lang="en-US" altLang="zh-TW" sz="2000" dirty="0" smtClean="0"/>
              <a:t>]:</a:t>
            </a:r>
          </a:p>
          <a:p>
            <a:pPr>
              <a:buNone/>
            </a:pPr>
            <a:endParaRPr lang="en-US" altLang="zh-TW" dirty="0" smtClean="0"/>
          </a:p>
          <a:p>
            <a:pPr>
              <a:buNone/>
            </a:pPr>
            <a:endParaRPr lang="en-US" altLang="zh-TW" dirty="0" smtClean="0"/>
          </a:p>
          <a:p>
            <a:pPr>
              <a:buNone/>
            </a:pPr>
            <a:r>
              <a:rPr lang="en-US" altLang="zh-TW" dirty="0" err="1" smtClean="0"/>
              <a:t>B.Dynamix</a:t>
            </a:r>
            <a:r>
              <a:rPr lang="en-US" altLang="zh-TW" dirty="0" smtClean="0"/>
              <a:t> Scenario</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8</a:t>
            </a:fld>
            <a:endParaRPr lang="zh-TW" altLang="en-US"/>
          </a:p>
        </p:txBody>
      </p:sp>
      <p:pic>
        <p:nvPicPr>
          <p:cNvPr id="9" name="圖片 8" descr="1.png"/>
          <p:cNvPicPr>
            <a:picLocks noChangeAspect="1"/>
          </p:cNvPicPr>
          <p:nvPr/>
        </p:nvPicPr>
        <p:blipFill>
          <a:blip r:embed="rId2" cstate="print"/>
          <a:stretch>
            <a:fillRect/>
          </a:stretch>
        </p:blipFill>
        <p:spPr>
          <a:xfrm>
            <a:off x="1691680" y="3284984"/>
            <a:ext cx="5363324" cy="905001"/>
          </a:xfrm>
          <a:prstGeom prst="rect">
            <a:avLst/>
          </a:prstGeom>
        </p:spPr>
      </p:pic>
      <p:pic>
        <p:nvPicPr>
          <p:cNvPr id="10" name="圖片 9" descr="1.png"/>
          <p:cNvPicPr>
            <a:picLocks noChangeAspect="1"/>
          </p:cNvPicPr>
          <p:nvPr/>
        </p:nvPicPr>
        <p:blipFill>
          <a:blip r:embed="rId3" cstate="print"/>
          <a:stretch>
            <a:fillRect/>
          </a:stretch>
        </p:blipFill>
        <p:spPr>
          <a:xfrm>
            <a:off x="395536" y="6093296"/>
            <a:ext cx="4477375" cy="504896"/>
          </a:xfrm>
          <a:prstGeom prst="rect">
            <a:avLst/>
          </a:prstGeom>
        </p:spPr>
      </p:pic>
      <p:pic>
        <p:nvPicPr>
          <p:cNvPr id="11" name="圖片 10" descr="1.png"/>
          <p:cNvPicPr>
            <a:picLocks noChangeAspect="1"/>
          </p:cNvPicPr>
          <p:nvPr/>
        </p:nvPicPr>
        <p:blipFill>
          <a:blip r:embed="rId4" cstate="print"/>
          <a:stretch>
            <a:fillRect/>
          </a:stretch>
        </p:blipFill>
        <p:spPr>
          <a:xfrm>
            <a:off x="2267744" y="4221088"/>
            <a:ext cx="5410956" cy="600159"/>
          </a:xfrm>
          <a:prstGeom prst="rect">
            <a:avLst/>
          </a:prstGeom>
        </p:spPr>
      </p:pic>
      <p:pic>
        <p:nvPicPr>
          <p:cNvPr id="12" name="圖片 11" descr="1.png"/>
          <p:cNvPicPr>
            <a:picLocks noChangeAspect="1"/>
          </p:cNvPicPr>
          <p:nvPr/>
        </p:nvPicPr>
        <p:blipFill>
          <a:blip r:embed="rId5" cstate="print"/>
          <a:stretch>
            <a:fillRect/>
          </a:stretch>
        </p:blipFill>
        <p:spPr>
          <a:xfrm>
            <a:off x="1043608" y="5589240"/>
            <a:ext cx="2715004" cy="409632"/>
          </a:xfrm>
          <a:prstGeom prst="rect">
            <a:avLst/>
          </a:prstGeom>
        </p:spPr>
      </p:pic>
      <p:sp>
        <p:nvSpPr>
          <p:cNvPr id="13" name="日期版面配置區 12"/>
          <p:cNvSpPr>
            <a:spLocks noGrp="1"/>
          </p:cNvSpPr>
          <p:nvPr>
            <p:ph type="dt" sz="half" idx="10"/>
          </p:nvPr>
        </p:nvSpPr>
        <p:spPr/>
        <p:txBody>
          <a:bodyPr/>
          <a:lstStyle/>
          <a:p>
            <a:fld id="{E41A93E5-0375-4139-A297-0140C7A3BED2}" type="datetime1">
              <a:rPr lang="zh-TW" altLang="en-US" smtClean="0"/>
              <a:pPr/>
              <a:t>2011/10/19</a:t>
            </a:fld>
            <a:endParaRPr lang="zh-TW"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Three Approaches To Estimate The  Resource Demand</a:t>
            </a:r>
            <a:endParaRPr lang="zh-TW" altLang="en-US" dirty="0"/>
          </a:p>
        </p:txBody>
      </p:sp>
      <p:sp>
        <p:nvSpPr>
          <p:cNvPr id="3" name="內容版面配置區 2"/>
          <p:cNvSpPr>
            <a:spLocks noGrp="1"/>
          </p:cNvSpPr>
          <p:nvPr>
            <p:ph idx="1"/>
          </p:nvPr>
        </p:nvSpPr>
        <p:spPr/>
        <p:txBody>
          <a:bodyPr/>
          <a:lstStyle/>
          <a:p>
            <a:pPr>
              <a:buNone/>
            </a:pPr>
            <a:r>
              <a:rPr lang="en-US" altLang="zh-TW" dirty="0" smtClean="0"/>
              <a:t>3.Simulation Tool</a:t>
            </a:r>
          </a:p>
          <a:p>
            <a:r>
              <a:rPr lang="en-US" altLang="zh-TW" dirty="0" smtClean="0"/>
              <a:t>Use language C </a:t>
            </a:r>
          </a:p>
          <a:p>
            <a:r>
              <a:rPr lang="en-US" altLang="zh-TW" dirty="0" smtClean="0"/>
              <a:t>Parameter:</a:t>
            </a:r>
          </a:p>
          <a:p>
            <a:pPr>
              <a:buNone/>
            </a:pPr>
            <a:r>
              <a:rPr lang="en-US" altLang="zh-TW" dirty="0" smtClean="0"/>
              <a:t> a= active rate</a:t>
            </a:r>
          </a:p>
          <a:p>
            <a:pPr>
              <a:buNone/>
            </a:pPr>
            <a:r>
              <a:rPr lang="en-US" altLang="zh-TW" dirty="0" smtClean="0"/>
              <a:t> </a:t>
            </a:r>
            <a:r>
              <a:rPr lang="el-GR" altLang="zh-TW" dirty="0" smtClean="0"/>
              <a:t>π</a:t>
            </a:r>
            <a:r>
              <a:rPr lang="en-US" altLang="zh-TW" sz="1200" dirty="0" smtClean="0"/>
              <a:t>k</a:t>
            </a:r>
            <a:r>
              <a:rPr lang="en-US" altLang="zh-TW" dirty="0" smtClean="0"/>
              <a:t>=probability of channel k is selected</a:t>
            </a:r>
          </a:p>
          <a:p>
            <a:pPr>
              <a:buNone/>
            </a:pPr>
            <a:r>
              <a:rPr lang="en-US" altLang="zh-TW" dirty="0" smtClean="0"/>
              <a:t> </a:t>
            </a:r>
            <a:r>
              <a:rPr lang="en-US" altLang="zh-TW" dirty="0" err="1" smtClean="0"/>
              <a:t>P</a:t>
            </a:r>
            <a:r>
              <a:rPr lang="en-US" altLang="zh-TW" sz="1600" dirty="0" err="1" smtClean="0"/>
              <a:t>block</a:t>
            </a:r>
            <a:r>
              <a:rPr lang="en-US" altLang="zh-TW" dirty="0" err="1" smtClean="0"/>
              <a:t>&amp;R</a:t>
            </a:r>
            <a:r>
              <a:rPr lang="en-US" altLang="zh-TW" sz="1600" dirty="0" err="1" smtClean="0"/>
              <a:t>s</a:t>
            </a:r>
            <a:r>
              <a:rPr lang="en-US" altLang="zh-TW" dirty="0" err="1" smtClean="0"/>
              <a:t>&amp;R</a:t>
            </a:r>
            <a:r>
              <a:rPr lang="en-US" altLang="zh-TW" sz="1600" dirty="0" err="1" smtClean="0"/>
              <a:t>d</a:t>
            </a:r>
            <a:endParaRPr lang="zh-TW" altLang="en-US" sz="1600" dirty="0" smtClean="0"/>
          </a:p>
          <a:p>
            <a:endParaRPr lang="zh-TW" altLang="en-US" dirty="0"/>
          </a:p>
        </p:txBody>
      </p:sp>
      <p:sp>
        <p:nvSpPr>
          <p:cNvPr id="4" name="投影片編號版面配置區 3"/>
          <p:cNvSpPr>
            <a:spLocks noGrp="1"/>
          </p:cNvSpPr>
          <p:nvPr>
            <p:ph type="sldNum" sz="quarter" idx="12"/>
          </p:nvPr>
        </p:nvSpPr>
        <p:spPr/>
        <p:txBody>
          <a:bodyPr/>
          <a:lstStyle/>
          <a:p>
            <a:fld id="{294A2E3E-DBB3-4AF4-9CEB-F60465917600}" type="slidenum">
              <a:rPr lang="zh-TW" altLang="en-US" smtClean="0"/>
              <a:pPr/>
              <a:t>9</a:t>
            </a:fld>
            <a:endParaRPr lang="zh-TW" altLang="en-US"/>
          </a:p>
        </p:txBody>
      </p:sp>
      <p:sp>
        <p:nvSpPr>
          <p:cNvPr id="5" name="日期版面配置區 4"/>
          <p:cNvSpPr>
            <a:spLocks noGrp="1"/>
          </p:cNvSpPr>
          <p:nvPr>
            <p:ph type="dt" sz="half" idx="10"/>
          </p:nvPr>
        </p:nvSpPr>
        <p:spPr/>
        <p:txBody>
          <a:bodyPr/>
          <a:lstStyle/>
          <a:p>
            <a:fld id="{9CE6F39F-FF35-4B28-8420-0D3DAA34A7D9}" type="datetime1">
              <a:rPr lang="zh-TW" altLang="en-US" smtClean="0"/>
              <a:pPr/>
              <a:t>2011/10/19</a:t>
            </a:fld>
            <a:endParaRPr lang="zh-TW"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會">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會">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889</TotalTime>
  <Words>1649</Words>
  <Application>Microsoft Office PowerPoint</Application>
  <PresentationFormat>如螢幕大小 (4:3)</PresentationFormat>
  <Paragraphs>227</Paragraphs>
  <Slides>23</Slides>
  <Notes>2</Notes>
  <HiddenSlides>1</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都會</vt:lpstr>
      <vt:lpstr>Capacity Gain of Mixed Multicast/Unicast Transport Schmes in a TV Distribution Network</vt:lpstr>
      <vt:lpstr>Outline</vt:lpstr>
      <vt:lpstr>Introduction</vt:lpstr>
      <vt:lpstr>Channel Popularity Probability Distribution And Modeling User Behavior </vt:lpstr>
      <vt:lpstr>Two Proposed Mixed Multicast/Unicast Deployment Strategies </vt:lpstr>
      <vt:lpstr>Three Approaches To Estimate The  Resource Demand</vt:lpstr>
      <vt:lpstr>Three Approaches To Estimate The  Resource Demand</vt:lpstr>
      <vt:lpstr>Three Approaches To Estimate The  Resource Demand</vt:lpstr>
      <vt:lpstr>Three Approaches To Estimate The  Resource Demand</vt:lpstr>
      <vt:lpstr>Comparison Of The Three Approach</vt:lpstr>
      <vt:lpstr>Comparison Of The Three Approach</vt:lpstr>
      <vt:lpstr>Choose the optimal numbers of channels to multicast in static scenario </vt:lpstr>
      <vt:lpstr>Superiority Of The Dynamic Scenario And Definition Of Capacity Gain </vt:lpstr>
      <vt:lpstr>Superiority Of The Dynamic Scenario And Definition Of Capacity Gain </vt:lpstr>
      <vt:lpstr>Superiority of the Dynamic scenario and Definition of Capacity Gain </vt:lpstr>
      <vt:lpstr>Capacity Demand Over One Day  </vt:lpstr>
      <vt:lpstr>Influence Of The Model Parameters On The Capacity Demand</vt:lpstr>
      <vt:lpstr>Influence Of The Model Parameters On The Capacity Demand</vt:lpstr>
      <vt:lpstr>Application Examples</vt:lpstr>
      <vt:lpstr>Application Examples</vt:lpstr>
      <vt:lpstr>Conclusion </vt:lpstr>
      <vt:lpstr>WiMAX MAC Layer Network Entry</vt:lpstr>
      <vt:lpstr>How do WiMax support multicast on base station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Gain of Mixed Multicast/Unicast Transport Schmes in a TV Distribution Network</dc:title>
  <dc:creator>user</dc:creator>
  <cp:lastModifiedBy>user</cp:lastModifiedBy>
  <cp:revision>86</cp:revision>
  <dcterms:created xsi:type="dcterms:W3CDTF">2011-10-16T13:35:01Z</dcterms:created>
  <dcterms:modified xsi:type="dcterms:W3CDTF">2011-10-19T08:03:39Z</dcterms:modified>
</cp:coreProperties>
</file>