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8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BF4CA-5883-4BFE-82A6-31F39DC7A4A1}" type="datetimeFigureOut">
              <a:rPr lang="zh-TW" altLang="en-US" smtClean="0"/>
              <a:t>2011/10/31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AF96EB-079D-410C-B19F-2E839C23ED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8283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CB2599-5747-456E-9C1F-22572523DF7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CB2599-5747-456E-9C1F-22572523DF7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D1F3-792F-400E-8B1E-67ADF765B3B1}" type="datetimeFigureOut">
              <a:rPr lang="zh-TW" altLang="en-US" smtClean="0"/>
              <a:t>2011/10/31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9902-1E01-4DA9-A51C-3AEEC13C637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D1F3-792F-400E-8B1E-67ADF765B3B1}" type="datetimeFigureOut">
              <a:rPr lang="zh-TW" altLang="en-US" smtClean="0"/>
              <a:t>2011/10/31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9902-1E01-4DA9-A51C-3AEEC13C637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D1F3-792F-400E-8B1E-67ADF765B3B1}" type="datetimeFigureOut">
              <a:rPr lang="zh-TW" altLang="en-US" smtClean="0"/>
              <a:t>2011/10/31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9902-1E01-4DA9-A51C-3AEEC13C637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D1F3-792F-400E-8B1E-67ADF765B3B1}" type="datetimeFigureOut">
              <a:rPr lang="zh-TW" altLang="en-US" smtClean="0"/>
              <a:t>2011/10/31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9902-1E01-4DA9-A51C-3AEEC13C637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D1F3-792F-400E-8B1E-67ADF765B3B1}" type="datetimeFigureOut">
              <a:rPr lang="zh-TW" altLang="en-US" smtClean="0"/>
              <a:t>2011/10/31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9902-1E01-4DA9-A51C-3AEEC13C637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D1F3-792F-400E-8B1E-67ADF765B3B1}" type="datetimeFigureOut">
              <a:rPr lang="zh-TW" altLang="en-US" smtClean="0"/>
              <a:t>2011/10/31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9902-1E01-4DA9-A51C-3AEEC13C637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D1F3-792F-400E-8B1E-67ADF765B3B1}" type="datetimeFigureOut">
              <a:rPr lang="zh-TW" altLang="en-US" smtClean="0"/>
              <a:t>2011/10/31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9902-1E01-4DA9-A51C-3AEEC13C637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D1F3-792F-400E-8B1E-67ADF765B3B1}" type="datetimeFigureOut">
              <a:rPr lang="zh-TW" altLang="en-US" smtClean="0"/>
              <a:t>2011/10/31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3B9902-1E01-4DA9-A51C-3AEEC13C637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D1F3-792F-400E-8B1E-67ADF765B3B1}" type="datetimeFigureOut">
              <a:rPr lang="zh-TW" altLang="en-US" smtClean="0"/>
              <a:t>2011/10/31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9902-1E01-4DA9-A51C-3AEEC13C637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9D1F3-792F-400E-8B1E-67ADF765B3B1}" type="datetimeFigureOut">
              <a:rPr lang="zh-TW" altLang="en-US" smtClean="0"/>
              <a:t>2011/10/31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C3B9902-1E01-4DA9-A51C-3AEEC13C637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5B9D1F3-792F-400E-8B1E-67ADF765B3B1}" type="datetimeFigureOut">
              <a:rPr lang="zh-TW" altLang="en-US" smtClean="0"/>
              <a:t>2011/10/31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B9902-1E01-4DA9-A51C-3AEEC13C637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5B9D1F3-792F-400E-8B1E-67ADF765B3B1}" type="datetimeFigureOut">
              <a:rPr lang="zh-TW" altLang="en-US" smtClean="0"/>
              <a:t>2011/10/31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C3B9902-1E01-4DA9-A51C-3AEEC13C637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5536" y="2132856"/>
            <a:ext cx="8352928" cy="230124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TW" cap="none" dirty="0" err="1" smtClean="0">
                <a:effectLst/>
              </a:rPr>
              <a:t>EndRE</a:t>
            </a:r>
            <a:r>
              <a:rPr lang="en-US" altLang="zh-TW" cap="none" dirty="0" smtClean="0">
                <a:effectLst/>
              </a:rPr>
              <a:t> : </a:t>
            </a:r>
            <a:br>
              <a:rPr lang="en-US" altLang="zh-TW" cap="none" dirty="0" smtClean="0">
                <a:effectLst/>
              </a:rPr>
            </a:br>
            <a:r>
              <a:rPr lang="en-US" altLang="zh-TW" cap="none" dirty="0" smtClean="0">
                <a:effectLst/>
              </a:rPr>
              <a:t>An End-System Redundancy Elimination Service for Enterprises</a:t>
            </a:r>
            <a:endParaRPr lang="zh-TW" altLang="en-US" cap="none" dirty="0">
              <a:effectLst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123728" y="4581128"/>
            <a:ext cx="6480048" cy="1752600"/>
          </a:xfrm>
        </p:spPr>
        <p:txBody>
          <a:bodyPr/>
          <a:lstStyle/>
          <a:p>
            <a:pPr algn="l"/>
            <a:r>
              <a:rPr lang="en-US" altLang="zh-TW" dirty="0" err="1"/>
              <a:t>Bhavish</a:t>
            </a:r>
            <a:r>
              <a:rPr lang="en-US" altLang="zh-TW" dirty="0"/>
              <a:t> </a:t>
            </a:r>
            <a:r>
              <a:rPr lang="en-US" altLang="zh-TW" dirty="0" err="1"/>
              <a:t>Aggarwal</a:t>
            </a:r>
            <a:r>
              <a:rPr lang="en-US" altLang="zh-TW" dirty="0"/>
              <a:t>, </a:t>
            </a:r>
            <a:r>
              <a:rPr lang="en-US" altLang="zh-TW" dirty="0" err="1"/>
              <a:t>Aditya</a:t>
            </a:r>
            <a:r>
              <a:rPr lang="en-US" altLang="zh-TW" dirty="0"/>
              <a:t> </a:t>
            </a:r>
            <a:r>
              <a:rPr lang="en-US" altLang="zh-TW" dirty="0" err="1"/>
              <a:t>Akella</a:t>
            </a:r>
            <a:r>
              <a:rPr lang="en-US" altLang="zh-TW" dirty="0"/>
              <a:t>, Ashok </a:t>
            </a:r>
            <a:r>
              <a:rPr lang="en-US" altLang="zh-TW" dirty="0" err="1"/>
              <a:t>Anand</a:t>
            </a:r>
            <a:r>
              <a:rPr lang="en-US" altLang="zh-TW" dirty="0"/>
              <a:t>, </a:t>
            </a:r>
            <a:r>
              <a:rPr lang="en-US" altLang="zh-TW" dirty="0" err="1"/>
              <a:t>Athula</a:t>
            </a:r>
            <a:r>
              <a:rPr lang="en-US" altLang="zh-TW" dirty="0"/>
              <a:t> </a:t>
            </a:r>
            <a:r>
              <a:rPr lang="en-US" altLang="zh-TW" dirty="0" err="1"/>
              <a:t>Balachandran</a:t>
            </a:r>
            <a:r>
              <a:rPr lang="en-US" altLang="zh-TW" dirty="0"/>
              <a:t>, </a:t>
            </a:r>
            <a:r>
              <a:rPr lang="en-US" altLang="zh-TW" dirty="0" err="1"/>
              <a:t>Pushkar</a:t>
            </a:r>
            <a:r>
              <a:rPr lang="en-US" altLang="zh-TW" dirty="0"/>
              <a:t> </a:t>
            </a:r>
            <a:r>
              <a:rPr lang="en-US" altLang="zh-TW" dirty="0" err="1"/>
              <a:t>Chitnis</a:t>
            </a:r>
            <a:r>
              <a:rPr lang="en-US" altLang="zh-TW" dirty="0"/>
              <a:t>, </a:t>
            </a:r>
            <a:r>
              <a:rPr lang="en-US" altLang="zh-TW" dirty="0" err="1"/>
              <a:t>Chitra</a:t>
            </a:r>
            <a:r>
              <a:rPr lang="en-US" altLang="zh-TW" dirty="0"/>
              <a:t> </a:t>
            </a:r>
            <a:r>
              <a:rPr lang="en-US" altLang="zh-TW" dirty="0" err="1"/>
              <a:t>Muthukrishnan</a:t>
            </a:r>
            <a:r>
              <a:rPr lang="en-US" altLang="zh-TW" dirty="0"/>
              <a:t>, </a:t>
            </a:r>
            <a:r>
              <a:rPr lang="en-US" altLang="zh-TW" dirty="0" err="1"/>
              <a:t>Ramachandran</a:t>
            </a:r>
            <a:r>
              <a:rPr lang="en-US" altLang="zh-TW" dirty="0"/>
              <a:t> </a:t>
            </a:r>
            <a:r>
              <a:rPr lang="en-US" altLang="zh-TW" dirty="0" err="1"/>
              <a:t>Ramjee</a:t>
            </a:r>
            <a:r>
              <a:rPr lang="en-US" altLang="zh-TW" dirty="0"/>
              <a:t> and George Varghese</a:t>
            </a:r>
          </a:p>
          <a:p>
            <a:pPr algn="l"/>
            <a:r>
              <a:rPr lang="en-US" altLang="zh-TW" dirty="0"/>
              <a:t>Microsoft Research </a:t>
            </a:r>
            <a:r>
              <a:rPr lang="en-US" altLang="zh-TW" dirty="0" err="1"/>
              <a:t>India;University</a:t>
            </a:r>
            <a:r>
              <a:rPr lang="en-US" altLang="zh-TW" dirty="0"/>
              <a:t> of </a:t>
            </a:r>
            <a:r>
              <a:rPr lang="en-US" altLang="zh-TW" dirty="0" err="1"/>
              <a:t>Wisconsin-Madison;CMU;UCSD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4767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Design - Fingerprinting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FIXED</a:t>
            </a:r>
          </a:p>
          <a:p>
            <a:pPr lvl="1"/>
            <a:r>
              <a:rPr lang="en-US" altLang="zh-TW" dirty="0" smtClean="0"/>
              <a:t>Simply select every </a:t>
            </a:r>
            <a:r>
              <a:rPr lang="en-US" altLang="zh-TW" dirty="0" err="1" smtClean="0"/>
              <a:t>p</a:t>
            </a:r>
            <a:r>
              <a:rPr lang="en-US" altLang="zh-TW" baseline="30000" dirty="0" err="1" smtClean="0"/>
              <a:t>th</a:t>
            </a:r>
            <a:r>
              <a:rPr lang="en-US" altLang="zh-TW" baseline="30000" dirty="0" smtClean="0"/>
              <a:t> </a:t>
            </a:r>
            <a:r>
              <a:rPr lang="en-US" altLang="zh-TW" dirty="0"/>
              <a:t>byte as a </a:t>
            </a:r>
            <a:r>
              <a:rPr lang="en-US" altLang="zh-TW" dirty="0" smtClean="0"/>
              <a:t>marker</a:t>
            </a:r>
          </a:p>
          <a:p>
            <a:pPr lvl="1"/>
            <a:r>
              <a:rPr lang="en-US" altLang="zh-TW" dirty="0" smtClean="0"/>
              <a:t>Content agnostic</a:t>
            </a:r>
            <a:endParaRPr lang="en-US" altLang="zh-TW" dirty="0"/>
          </a:p>
          <a:p>
            <a:r>
              <a:rPr lang="en-US" altLang="zh-TW" dirty="0" smtClean="0"/>
              <a:t>SAMPLEBYTE</a:t>
            </a:r>
          </a:p>
          <a:p>
            <a:pPr lvl="1"/>
            <a:r>
              <a:rPr lang="en-US" altLang="zh-TW" dirty="0" smtClean="0"/>
              <a:t>Content-based</a:t>
            </a:r>
          </a:p>
          <a:p>
            <a:pPr lvl="1"/>
            <a:r>
              <a:rPr lang="en-US" altLang="zh-TW" dirty="0" smtClean="0"/>
              <a:t>Table: a byte is chosen as a marker if the corresponding entry in the lookup table is set</a:t>
            </a:r>
          </a:p>
          <a:p>
            <a:pPr lvl="1"/>
            <a:r>
              <a:rPr lang="en-US" altLang="zh-TW" dirty="0" smtClean="0"/>
              <a:t>A marker is chosen, skip p/2 bytes</a:t>
            </a:r>
          </a:p>
          <a:p>
            <a:pPr lvl="1"/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15667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Design - Fingerprinting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046440"/>
            <a:ext cx="6610350" cy="370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36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Design - </a:t>
            </a:r>
            <a:r>
              <a:rPr lang="en-US" altLang="zh-TW" dirty="0" smtClean="0"/>
              <a:t>Match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</p:spPr>
        <p:txBody>
          <a:bodyPr/>
          <a:lstStyle/>
          <a:p>
            <a:r>
              <a:rPr lang="en-US" altLang="zh-TW" dirty="0" smtClean="0"/>
              <a:t>Chunk-Match</a:t>
            </a:r>
          </a:p>
          <a:p>
            <a:pPr lvl="1"/>
            <a:r>
              <a:rPr lang="en-US" altLang="zh-TW" dirty="0" smtClean="0"/>
              <a:t>Client: fixed-size circular FIFO log</a:t>
            </a:r>
          </a:p>
          <a:p>
            <a:pPr lvl="1"/>
            <a:r>
              <a:rPr lang="en-US" altLang="zh-TW" dirty="0" smtClean="0"/>
              <a:t>Server: emulate client cache per-client basis</a:t>
            </a:r>
          </a:p>
          <a:p>
            <a:pPr lvl="1"/>
            <a:r>
              <a:rPr lang="en-US" altLang="zh-TW" dirty="0" smtClean="0"/>
              <a:t>Match </a:t>
            </a:r>
            <a:r>
              <a:rPr lang="en-US" altLang="zh-TW" dirty="0" smtClean="0">
                <a:sym typeface="Wingdings" pitchFamily="2" charset="2"/>
              </a:rPr>
              <a:t> server send 4</a:t>
            </a:r>
            <a:r>
              <a:rPr lang="zh-TW" altLang="en-US" dirty="0" smtClean="0">
                <a:sym typeface="Wingdings" pitchFamily="2" charset="2"/>
              </a:rPr>
              <a:t> </a:t>
            </a:r>
            <a:r>
              <a:rPr lang="en-US" altLang="zh-TW" dirty="0" smtClean="0">
                <a:sym typeface="Wingdings" pitchFamily="2" charset="2"/>
              </a:rPr>
              <a:t>bytes &lt;offset, length&gt;</a:t>
            </a:r>
            <a:endParaRPr lang="zh-TW" alt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573015"/>
            <a:ext cx="4680521" cy="2836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17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Design - </a:t>
            </a:r>
            <a:r>
              <a:rPr lang="en-US" altLang="zh-TW" dirty="0" smtClean="0"/>
              <a:t>Match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</p:spPr>
        <p:txBody>
          <a:bodyPr/>
          <a:lstStyle/>
          <a:p>
            <a:r>
              <a:rPr lang="en-US" altLang="zh-TW" dirty="0" smtClean="0"/>
              <a:t>Max-Match</a:t>
            </a:r>
          </a:p>
          <a:p>
            <a:pPr lvl="1"/>
            <a:r>
              <a:rPr lang="en-US" altLang="zh-TW" dirty="0" smtClean="0"/>
              <a:t>Try to expend matched region</a:t>
            </a:r>
            <a:endParaRPr lang="zh-TW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852936"/>
            <a:ext cx="4924425" cy="322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061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Implementation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TW" dirty="0" err="1" smtClean="0"/>
              <a:t>EndRE</a:t>
            </a:r>
            <a:r>
              <a:rPr lang="en-US" altLang="zh-TW" dirty="0" smtClean="0"/>
              <a:t> above TCP</a:t>
            </a:r>
          </a:p>
          <a:p>
            <a:r>
              <a:rPr lang="en-US" altLang="zh-TW" dirty="0" smtClean="0"/>
              <a:t>Default fingerprinting algorithm</a:t>
            </a:r>
          </a:p>
          <a:p>
            <a:pPr lvl="1"/>
            <a:r>
              <a:rPr lang="en-US" altLang="zh-TW" dirty="0" smtClean="0"/>
              <a:t>SIMPLEBYTE</a:t>
            </a:r>
          </a:p>
          <a:p>
            <a:r>
              <a:rPr lang="en-US" altLang="zh-TW" dirty="0" smtClean="0"/>
              <a:t>Packet cache</a:t>
            </a:r>
          </a:p>
          <a:p>
            <a:pPr lvl="1"/>
            <a:r>
              <a:rPr lang="en-US" altLang="zh-TW" dirty="0" smtClean="0"/>
              <a:t>1-16MB per pairs</a:t>
            </a:r>
          </a:p>
          <a:p>
            <a:r>
              <a:rPr lang="en-US" altLang="zh-TW" dirty="0" smtClean="0"/>
              <a:t>Handle multiple parallel TCP stream</a:t>
            </a:r>
          </a:p>
          <a:p>
            <a:pPr lvl="1"/>
            <a:r>
              <a:rPr lang="en-US" altLang="zh-TW" dirty="0"/>
              <a:t>priority queue</a:t>
            </a:r>
            <a:endParaRPr lang="en-US" altLang="zh-TW" dirty="0" smtClean="0"/>
          </a:p>
          <a:p>
            <a:r>
              <a:rPr lang="en-US" altLang="zh-TW" dirty="0" smtClean="0"/>
              <a:t>Protocol independent</a:t>
            </a:r>
          </a:p>
          <a:p>
            <a:pPr lvl="1"/>
            <a:r>
              <a:rPr lang="en-US" altLang="zh-TW" dirty="0" smtClean="0"/>
              <a:t>between app layer and transport layer</a:t>
            </a:r>
          </a:p>
          <a:p>
            <a:pPr lvl="1"/>
            <a:r>
              <a:rPr lang="en-US" altLang="zh-TW" dirty="0" smtClean="0"/>
              <a:t>Windows Filtering Platform</a:t>
            </a:r>
            <a:endParaRPr lang="en-US" altLang="zh-TW" dirty="0"/>
          </a:p>
          <a:p>
            <a:pPr lvl="1"/>
            <a:r>
              <a:rPr lang="en-US" altLang="zh-TW" dirty="0" smtClean="0"/>
              <a:t>Mobile</a:t>
            </a:r>
          </a:p>
          <a:p>
            <a:pPr lvl="2"/>
            <a:r>
              <a:rPr lang="en-US" altLang="zh-TW" dirty="0" smtClean="0"/>
              <a:t>User-level proxy</a:t>
            </a:r>
          </a:p>
        </p:txBody>
      </p:sp>
    </p:spTree>
    <p:extLst>
      <p:ext uri="{BB962C8B-B14F-4D97-AF65-F5344CB8AC3E}">
        <p14:creationId xmlns:p14="http://schemas.microsoft.com/office/powerpoint/2010/main" val="4908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Evaluation approach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Traces</a:t>
            </a:r>
          </a:p>
          <a:p>
            <a:pPr lvl="1"/>
            <a:r>
              <a:rPr lang="en-US" altLang="zh-TW" dirty="0" smtClean="0"/>
              <a:t>11 corporate enterprise location</a:t>
            </a:r>
          </a:p>
          <a:p>
            <a:pPr lvl="1"/>
            <a:r>
              <a:rPr lang="en-US" altLang="zh-TW" dirty="0" smtClean="0"/>
              <a:t>Small, medium, large</a:t>
            </a:r>
            <a:endParaRPr lang="zh-TW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1" y="3140968"/>
            <a:ext cx="6924675" cy="272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119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Evaluation approach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Testbed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Desktop server connected to a client through a router</a:t>
            </a:r>
          </a:p>
          <a:p>
            <a:pPr lvl="1"/>
            <a:r>
              <a:rPr lang="en-US" altLang="zh-TW" dirty="0" smtClean="0"/>
              <a:t>Router is a </a:t>
            </a:r>
            <a:r>
              <a:rPr lang="en-US" altLang="zh-TW" dirty="0" err="1" smtClean="0"/>
              <a:t>WiFi</a:t>
            </a:r>
            <a:r>
              <a:rPr lang="en-US" altLang="zh-TW" dirty="0" smtClean="0"/>
              <a:t>-AP in wireless experiments</a:t>
            </a:r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8958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CPU Costs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Micro-benchmarks</a:t>
            </a:r>
          </a:p>
          <a:p>
            <a:pPr lvl="1"/>
            <a:r>
              <a:rPr lang="en-US" altLang="zh-TW" dirty="0" smtClean="0"/>
              <a:t>Fingerprint</a:t>
            </a:r>
          </a:p>
          <a:p>
            <a:pPr lvl="2"/>
            <a:r>
              <a:rPr lang="en-US" altLang="zh-TW" dirty="0" smtClean="0"/>
              <a:t>Identify marker/fingerprint</a:t>
            </a:r>
          </a:p>
          <a:p>
            <a:pPr lvl="1"/>
            <a:r>
              <a:rPr lang="en-US" altLang="zh-TW" dirty="0" err="1" smtClean="0"/>
              <a:t>InlineMatch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Generate fingerprints</a:t>
            </a:r>
          </a:p>
          <a:p>
            <a:pPr lvl="1"/>
            <a:r>
              <a:rPr lang="en-US" altLang="zh-TW" dirty="0" smtClean="0"/>
              <a:t>Admin</a:t>
            </a:r>
          </a:p>
          <a:p>
            <a:pPr lvl="2"/>
            <a:r>
              <a:rPr lang="en-US" altLang="zh-TW" dirty="0" smtClean="0"/>
              <a:t>Updating the fingerprint store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4869160"/>
            <a:ext cx="684847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343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CPU Costs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Trace analysis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636912"/>
            <a:ext cx="6543675" cy="366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928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Bandwidth Saving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916832"/>
            <a:ext cx="6638925" cy="395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187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Corporation</a:t>
            </a:r>
          </a:p>
          <a:p>
            <a:pPr lvl="1"/>
            <a:r>
              <a:rPr lang="en-US" altLang="zh-TW" dirty="0" smtClean="0"/>
              <a:t>Lower administration cost</a:t>
            </a:r>
          </a:p>
          <a:p>
            <a:pPr lvl="1"/>
            <a:r>
              <a:rPr lang="en-US" altLang="zh-TW" dirty="0" smtClean="0"/>
              <a:t>Increase in network traffic 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0672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Bandwidth Saving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745" y="2204864"/>
            <a:ext cx="6610350" cy="363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643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Memory Costs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58" y="1988840"/>
            <a:ext cx="7267575" cy="379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767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Energy Saving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44824"/>
            <a:ext cx="6810375" cy="390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777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Avg</a:t>
            </a:r>
            <a:r>
              <a:rPr lang="en-US" altLang="zh-TW" dirty="0" smtClean="0"/>
              <a:t> bandwidth gains 26%</a:t>
            </a:r>
          </a:p>
          <a:p>
            <a:r>
              <a:rPr lang="en-US" altLang="zh-TW" dirty="0" smtClean="0"/>
              <a:t>Latency saving 30%</a:t>
            </a:r>
          </a:p>
          <a:p>
            <a:r>
              <a:rPr lang="en-US" altLang="zh-TW" dirty="0" smtClean="0"/>
              <a:t>Median memory requirement 60MB</a:t>
            </a:r>
          </a:p>
          <a:p>
            <a:r>
              <a:rPr lang="en-US" altLang="zh-TW" dirty="0" smtClean="0"/>
              <a:t>Adapting memory and CPU loading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713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Redundancy Elimination</a:t>
            </a:r>
          </a:p>
          <a:p>
            <a:r>
              <a:rPr lang="en-US" altLang="zh-TW" dirty="0" smtClean="0"/>
              <a:t>An alternate approach where RE is provided as an end system service</a:t>
            </a:r>
          </a:p>
          <a:p>
            <a:pPr lvl="1"/>
            <a:r>
              <a:rPr lang="en-US" altLang="zh-TW" dirty="0" smtClean="0"/>
              <a:t>End-to-end encrypted traffic</a:t>
            </a:r>
          </a:p>
          <a:p>
            <a:pPr lvl="1"/>
            <a:r>
              <a:rPr lang="en-US" altLang="zh-TW" dirty="0" smtClean="0"/>
              <a:t>Last-hop wireless links to mobile devices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9945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Middlebox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Drawback</a:t>
            </a:r>
          </a:p>
          <a:p>
            <a:pPr lvl="2"/>
            <a:r>
              <a:rPr lang="en-US" altLang="zh-TW" dirty="0" smtClean="0"/>
              <a:t>Encrypted traffic</a:t>
            </a:r>
          </a:p>
          <a:p>
            <a:pPr lvl="2"/>
            <a:r>
              <a:rPr lang="en-US" altLang="zh-TW" dirty="0" smtClean="0"/>
              <a:t>Can’t improve performance over last-hop links in mobile devices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9945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Design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Goal</a:t>
            </a:r>
          </a:p>
          <a:p>
            <a:pPr lvl="1"/>
            <a:r>
              <a:rPr lang="en-US" altLang="zh-TW" dirty="0" smtClean="0"/>
              <a:t>Transparent operation</a:t>
            </a:r>
          </a:p>
          <a:p>
            <a:pPr lvl="2"/>
            <a:r>
              <a:rPr lang="en-US" altLang="zh-TW" dirty="0" smtClean="0"/>
              <a:t>No changes to data</a:t>
            </a:r>
          </a:p>
          <a:p>
            <a:pPr lvl="1"/>
            <a:r>
              <a:rPr lang="en-US" altLang="zh-TW" dirty="0" smtClean="0"/>
              <a:t>Fine-grained operation</a:t>
            </a:r>
          </a:p>
          <a:p>
            <a:pPr lvl="2"/>
            <a:r>
              <a:rPr lang="en-US" altLang="zh-TW" dirty="0" smtClean="0"/>
              <a:t>Duplicate byte strings as small as 32-64B</a:t>
            </a:r>
          </a:p>
          <a:p>
            <a:pPr lvl="1"/>
            <a:r>
              <a:rPr lang="en-US" altLang="zh-TW" dirty="0" smtClean="0"/>
              <a:t>Simple decoding at client</a:t>
            </a:r>
          </a:p>
          <a:p>
            <a:pPr lvl="1"/>
            <a:r>
              <a:rPr lang="en-US" altLang="zh-TW" dirty="0" smtClean="0"/>
              <a:t>Fast and adaptive encoding at servers</a:t>
            </a:r>
          </a:p>
          <a:p>
            <a:pPr lvl="2"/>
            <a:r>
              <a:rPr lang="en-US" altLang="zh-TW" dirty="0" smtClean="0"/>
              <a:t>Adapt its use of CPU based on load</a:t>
            </a:r>
          </a:p>
          <a:p>
            <a:pPr lvl="1"/>
            <a:r>
              <a:rPr lang="en-US" altLang="zh-TW" dirty="0" smtClean="0"/>
              <a:t>Limited memory footprint at servers and clients</a:t>
            </a:r>
          </a:p>
        </p:txBody>
      </p:sp>
    </p:spTree>
    <p:extLst>
      <p:ext uri="{BB962C8B-B14F-4D97-AF65-F5344CB8AC3E}">
        <p14:creationId xmlns:p14="http://schemas.microsoft.com/office/powerpoint/2010/main" val="369865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Design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Data block</a:t>
            </a:r>
          </a:p>
          <a:p>
            <a:r>
              <a:rPr lang="en-US" altLang="zh-TW" dirty="0" smtClean="0"/>
              <a:t>w </a:t>
            </a:r>
          </a:p>
          <a:p>
            <a:pPr lvl="1"/>
            <a:r>
              <a:rPr lang="en-US" altLang="zh-TW" dirty="0" smtClean="0"/>
              <a:t>minimum redundant string</a:t>
            </a:r>
          </a:p>
          <a:p>
            <a:r>
              <a:rPr lang="en-US" altLang="zh-TW" dirty="0" smtClean="0"/>
              <a:t>p</a:t>
            </a:r>
          </a:p>
          <a:p>
            <a:pPr lvl="1"/>
            <a:r>
              <a:rPr lang="en-US" altLang="zh-TW" dirty="0" smtClean="0"/>
              <a:t>Sampling period</a:t>
            </a:r>
          </a:p>
          <a:p>
            <a:r>
              <a:rPr lang="en-US" altLang="zh-TW" dirty="0"/>
              <a:t>m</a:t>
            </a:r>
            <a:r>
              <a:rPr lang="en-US" altLang="zh-TW" dirty="0" smtClean="0"/>
              <a:t>arker</a:t>
            </a:r>
          </a:p>
          <a:p>
            <a:pPr lvl="1"/>
            <a:r>
              <a:rPr lang="en-US" altLang="zh-TW" dirty="0" smtClean="0"/>
              <a:t>First byte of chosen candidate string</a:t>
            </a:r>
          </a:p>
          <a:p>
            <a:r>
              <a:rPr lang="en-US" altLang="zh-TW" dirty="0"/>
              <a:t>c</a:t>
            </a:r>
            <a:r>
              <a:rPr lang="en-US" altLang="zh-TW" dirty="0" smtClean="0"/>
              <a:t>hunk</a:t>
            </a:r>
          </a:p>
          <a:p>
            <a:pPr lvl="1"/>
            <a:r>
              <a:rPr lang="en-US" altLang="zh-TW" dirty="0" smtClean="0"/>
              <a:t>The string between two markers</a:t>
            </a:r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19562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Design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Data block</a:t>
            </a:r>
          </a:p>
          <a:p>
            <a:r>
              <a:rPr lang="en-US" altLang="zh-TW" dirty="0" smtClean="0"/>
              <a:t>w </a:t>
            </a:r>
          </a:p>
          <a:p>
            <a:pPr lvl="1"/>
            <a:r>
              <a:rPr lang="en-US" altLang="zh-TW" dirty="0" smtClean="0"/>
              <a:t>minimum redundant string</a:t>
            </a:r>
          </a:p>
          <a:p>
            <a:r>
              <a:rPr lang="en-US" altLang="zh-TW" dirty="0" smtClean="0"/>
              <a:t>p</a:t>
            </a:r>
          </a:p>
          <a:p>
            <a:pPr lvl="1"/>
            <a:r>
              <a:rPr lang="en-US" altLang="zh-TW" dirty="0" smtClean="0"/>
              <a:t>Sampling period</a:t>
            </a:r>
          </a:p>
          <a:p>
            <a:r>
              <a:rPr lang="en-US" altLang="zh-TW" dirty="0"/>
              <a:t>m</a:t>
            </a:r>
            <a:r>
              <a:rPr lang="en-US" altLang="zh-TW" dirty="0" smtClean="0"/>
              <a:t>arker</a:t>
            </a:r>
          </a:p>
          <a:p>
            <a:pPr lvl="1"/>
            <a:r>
              <a:rPr lang="en-US" altLang="zh-TW" dirty="0" smtClean="0"/>
              <a:t>First byte of chosen candidate string</a:t>
            </a:r>
          </a:p>
          <a:p>
            <a:r>
              <a:rPr lang="en-US" altLang="zh-TW" dirty="0"/>
              <a:t>c</a:t>
            </a:r>
            <a:r>
              <a:rPr lang="en-US" altLang="zh-TW" dirty="0" smtClean="0"/>
              <a:t>hunk</a:t>
            </a:r>
          </a:p>
          <a:p>
            <a:pPr lvl="1"/>
            <a:r>
              <a:rPr lang="en-US" altLang="zh-TW" dirty="0" smtClean="0"/>
              <a:t>The string between two markers</a:t>
            </a:r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95683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Design - Fingerprinting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2971800"/>
            <a:ext cx="3810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Packet payload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3505200"/>
            <a:ext cx="990600" cy="5334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 smtClean="0">
                <a:solidFill>
                  <a:schemeClr val="tx1"/>
                </a:solidFill>
              </a:rPr>
              <a:t>Window</a:t>
            </a:r>
            <a:endParaRPr lang="en-US" sz="17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40386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Rabin fingerprinting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200" y="4572000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5800" y="4572000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14400" y="4572000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143000" y="4572000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371600" y="4572000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600200" y="4572000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828800" y="4572000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057400" y="4572000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286000" y="4572000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514600" y="4572000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743200" y="4572000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971800" y="4572000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200400" y="4572000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429000" y="4572000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657600" y="4572000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886200" y="4572000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114800" y="4572000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28600" y="5334000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Value sampling: </a:t>
            </a:r>
            <a:r>
              <a:rPr lang="en-US" b="1" dirty="0" smtClean="0"/>
              <a:t>sample those fingerprints </a:t>
            </a:r>
          </a:p>
          <a:p>
            <a:r>
              <a:rPr lang="en-US" b="1" dirty="0" smtClean="0"/>
              <a:t>whose value is 0 mod p </a:t>
            </a:r>
            <a:endParaRPr lang="en-US" b="1" dirty="0"/>
          </a:p>
        </p:txBody>
      </p:sp>
      <p:sp>
        <p:nvSpPr>
          <p:cNvPr id="34" name="Rectangle 33"/>
          <p:cNvSpPr/>
          <p:nvPr/>
        </p:nvSpPr>
        <p:spPr>
          <a:xfrm>
            <a:off x="5334000" y="1752600"/>
            <a:ext cx="3061716" cy="94826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                     Fingerprint table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410200" y="1936749"/>
            <a:ext cx="149352" cy="6096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5791200" y="1936749"/>
            <a:ext cx="149352" cy="6096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096000" y="1936749"/>
            <a:ext cx="149352" cy="6096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5029200" y="3441699"/>
            <a:ext cx="3733800" cy="2438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Packet store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029200" y="3994149"/>
            <a:ext cx="3733800" cy="361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Payload-1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029200" y="4984749"/>
            <a:ext cx="3733800" cy="361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Payload-2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2" name="Straight Arrow Connector 41"/>
          <p:cNvCxnSpPr>
            <a:stCxn id="35" idx="2"/>
            <a:endCxn id="39" idx="0"/>
          </p:cNvCxnSpPr>
          <p:nvPr/>
        </p:nvCxnSpPr>
        <p:spPr>
          <a:xfrm rot="16200000" flipH="1">
            <a:off x="5466588" y="2564637"/>
            <a:ext cx="1447800" cy="141122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6" idx="2"/>
            <a:endCxn id="40" idx="0"/>
          </p:cNvCxnSpPr>
          <p:nvPr/>
        </p:nvCxnSpPr>
        <p:spPr>
          <a:xfrm rot="16200000" flipH="1">
            <a:off x="5161788" y="3250437"/>
            <a:ext cx="2438400" cy="103022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6477000" y="1936749"/>
            <a:ext cx="149352" cy="6096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Arrow Connector 46"/>
          <p:cNvCxnSpPr>
            <a:stCxn id="46" idx="2"/>
            <a:endCxn id="40" idx="0"/>
          </p:cNvCxnSpPr>
          <p:nvPr/>
        </p:nvCxnSpPr>
        <p:spPr>
          <a:xfrm rot="16200000" flipH="1">
            <a:off x="5504688" y="3593337"/>
            <a:ext cx="2438400" cy="34442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37" idx="2"/>
            <a:endCxn id="39" idx="0"/>
          </p:cNvCxnSpPr>
          <p:nvPr/>
        </p:nvCxnSpPr>
        <p:spPr>
          <a:xfrm rot="16200000" flipH="1">
            <a:off x="5809488" y="2907537"/>
            <a:ext cx="1447800" cy="72542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4495800" cy="1447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MODP</a:t>
            </a:r>
            <a:endParaRPr lang="en-US" sz="2400" dirty="0" smtClean="0"/>
          </a:p>
          <a:p>
            <a:r>
              <a:rPr lang="en-US" sz="2400" dirty="0" smtClean="0"/>
              <a:t>Compute fingerprints</a:t>
            </a:r>
          </a:p>
        </p:txBody>
      </p:sp>
      <p:sp>
        <p:nvSpPr>
          <p:cNvPr id="44" name="Content Placeholder 2"/>
          <p:cNvSpPr txBox="1">
            <a:spLocks/>
          </p:cNvSpPr>
          <p:nvPr/>
        </p:nvSpPr>
        <p:spPr>
          <a:xfrm>
            <a:off x="2971800" y="6248400"/>
            <a:ext cx="5181600" cy="533400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Lookup fingerprints in Fingerprint table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2703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6161E-6 L 0.30417 -0.00556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-3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1.20259E-6 L 2.77556E-17 0.20537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3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1.20259E-6 L 2.77556E-17 0.20537 " pathEditMode="relative" rAng="0" ptsTypes="AA">
                                      <p:cBhvr>
                                        <p:cTn id="9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3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20259E-6 L 0 0.20537 " pathEditMode="relative" rAng="0" ptsTypes="AA">
                                      <p:cBhvr>
                                        <p:cTn id="9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/>
      <p:bldP spid="7" grpId="0" animBg="1"/>
      <p:bldP spid="8" grpId="0" animBg="1"/>
      <p:bldP spid="9" grpId="0" animBg="1"/>
      <p:bldP spid="9" grpId="1" animBg="1"/>
      <p:bldP spid="10" grpId="0" animBg="1"/>
      <p:bldP spid="11" grpId="0" animBg="1"/>
      <p:bldP spid="12" grpId="0" animBg="1"/>
      <p:bldP spid="12" grpId="1" animBg="1"/>
      <p:bldP spid="13" grpId="0" animBg="1"/>
      <p:bldP spid="14" grpId="0" animBg="1"/>
      <p:bldP spid="15" grpId="0" animBg="1"/>
      <p:bldP spid="16" grpId="0" animBg="1"/>
      <p:bldP spid="17" grpId="0" animBg="1"/>
      <p:bldP spid="17" grpId="1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31" grpId="0"/>
      <p:bldP spid="35" grpId="0" animBg="1"/>
      <p:bldP spid="36" grpId="0" animBg="1"/>
      <p:bldP spid="37" grpId="0" animBg="1"/>
      <p:bldP spid="39" grpId="0" animBg="1"/>
      <p:bldP spid="40" grpId="0" animBg="1"/>
      <p:bldP spid="46" grpId="0" animBg="1"/>
      <p:bldP spid="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Design - Fingerprinting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72200" y="2819400"/>
            <a:ext cx="1295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</a:t>
            </a:r>
            <a:r>
              <a:rPr lang="en-US" sz="2400" dirty="0" smtClean="0"/>
              <a:t>MAXP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4953000" y="4459069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Choose fingerprints that are local maxima</a:t>
            </a:r>
          </a:p>
          <a:p>
            <a:r>
              <a:rPr lang="en-US" i="1" dirty="0" smtClean="0"/>
              <a:t>( or minima) for </a:t>
            </a:r>
            <a:r>
              <a:rPr lang="en-US" b="1" i="1" dirty="0" smtClean="0"/>
              <a:t>p</a:t>
            </a:r>
            <a:r>
              <a:rPr lang="en-US" i="1" dirty="0" smtClean="0"/>
              <a:t> bytes region</a:t>
            </a:r>
            <a:endParaRPr lang="en-US" b="1" i="1" dirty="0"/>
          </a:p>
        </p:txBody>
      </p:sp>
      <p:sp>
        <p:nvSpPr>
          <p:cNvPr id="58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382000" cy="1295400"/>
          </a:xfrm>
        </p:spPr>
        <p:txBody>
          <a:bodyPr>
            <a:normAutofit lnSpcReduction="10000"/>
          </a:bodyPr>
          <a:lstStyle/>
          <a:p>
            <a:r>
              <a:rPr lang="en-US" altLang="zh-TW" sz="2400" dirty="0"/>
              <a:t>MAXP</a:t>
            </a:r>
            <a:endParaRPr lang="en-US" sz="2400" dirty="0" smtClean="0"/>
          </a:p>
          <a:p>
            <a:r>
              <a:rPr lang="en-US" sz="2400" dirty="0" smtClean="0"/>
              <a:t>Similar </a:t>
            </a:r>
            <a:r>
              <a:rPr lang="en-US" sz="2400" dirty="0" smtClean="0"/>
              <a:t>to MODP</a:t>
            </a:r>
          </a:p>
          <a:p>
            <a:r>
              <a:rPr lang="en-US" sz="2400" dirty="0" smtClean="0"/>
              <a:t>Only selection criteria changes</a:t>
            </a:r>
          </a:p>
        </p:txBody>
      </p:sp>
      <p:sp>
        <p:nvSpPr>
          <p:cNvPr id="52" name="Rectangle 51"/>
          <p:cNvSpPr/>
          <p:nvPr/>
        </p:nvSpPr>
        <p:spPr>
          <a:xfrm>
            <a:off x="3733800" y="3697069"/>
            <a:ext cx="914400" cy="6858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2819400" y="3697069"/>
            <a:ext cx="838200" cy="6858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1676400" y="3697069"/>
            <a:ext cx="914400" cy="6858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685800" y="3697069"/>
            <a:ext cx="914400" cy="6858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838200" y="2819400"/>
            <a:ext cx="1219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</a:t>
            </a:r>
            <a:r>
              <a:rPr lang="en-US" sz="2400" dirty="0" smtClean="0"/>
              <a:t>MODP</a:t>
            </a:r>
            <a:endParaRPr lang="en-US" sz="2400" dirty="0"/>
          </a:p>
        </p:txBody>
      </p:sp>
      <p:sp>
        <p:nvSpPr>
          <p:cNvPr id="57" name="Rectangle 56"/>
          <p:cNvSpPr/>
          <p:nvPr/>
        </p:nvSpPr>
        <p:spPr>
          <a:xfrm>
            <a:off x="7620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9906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12192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14478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16764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19050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21336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23622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25908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28194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30480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32766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5052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7338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9624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41910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44196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>
            <a:off x="533400" y="4459069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those fingerprints whose value is 0 mod p 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609600" y="5867400"/>
            <a:ext cx="4114800" cy="657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 fingerprint to represent the shaded region</a:t>
            </a:r>
            <a:endParaRPr lang="en-US" b="1" dirty="0"/>
          </a:p>
        </p:txBody>
      </p:sp>
      <p:sp>
        <p:nvSpPr>
          <p:cNvPr id="80" name="Rectangle 79"/>
          <p:cNvSpPr/>
          <p:nvPr/>
        </p:nvSpPr>
        <p:spPr>
          <a:xfrm>
            <a:off x="1676400" y="3657600"/>
            <a:ext cx="1066800" cy="762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5029200" y="5867400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Gives uniform selection of fingerprints</a:t>
            </a:r>
            <a:endParaRPr lang="en-US" b="1" dirty="0"/>
          </a:p>
        </p:txBody>
      </p:sp>
      <p:sp>
        <p:nvSpPr>
          <p:cNvPr id="77" name="Slide Number Placeholder 7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8153400" y="3697069"/>
            <a:ext cx="914400" cy="6858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7239000" y="3697069"/>
            <a:ext cx="838200" cy="6858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6096000" y="3697069"/>
            <a:ext cx="914400" cy="6858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5105400" y="3697069"/>
            <a:ext cx="914400" cy="6858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51816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54102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56388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58674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60960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63246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65532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67818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70104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72390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74676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76962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79248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81534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83820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86106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8839200" y="3697069"/>
            <a:ext cx="152400" cy="685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2232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69942E-6 L 3.33333E-6 0.20532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028E-6 L -3.33333E-6 0.20537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028E-6 L -3.33333E-6 0.20537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3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7 L 3.33333E-6 0.21088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69942E-6 L 3.33333E-6 0.20532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3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028E-6 L -3.33333E-6 0.20537 " pathEditMode="relative" rAng="0" ptsTypes="AA">
                                      <p:cBhvr>
                                        <p:cTn id="76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3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028E-6 L -3.33333E-6 0.20537 " pathEditMode="relative" rAng="0" ptsTypes="AA">
                                      <p:cBhvr>
                                        <p:cTn id="78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3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0.00023 L 1.11022E-16 0.19977 " pathEditMode="relative" rAng="0" ptsTypes="AA">
                                      <p:cBhvr>
                                        <p:cTn id="80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1" grpId="0" animBg="1"/>
      <p:bldP spid="67" grpId="0" animBg="1"/>
      <p:bldP spid="69" grpId="0" animBg="1"/>
      <p:bldP spid="73" grpId="0" animBg="1"/>
      <p:bldP spid="80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6" grpId="1" animBg="1"/>
      <p:bldP spid="97" grpId="0" animBg="1"/>
      <p:bldP spid="98" grpId="0" animBg="1"/>
      <p:bldP spid="99" grpId="0" animBg="1"/>
      <p:bldP spid="100" grpId="0" animBg="1"/>
      <p:bldP spid="100" grpId="1" animBg="1"/>
      <p:bldP spid="101" grpId="0" animBg="1"/>
      <p:bldP spid="102" grpId="0" animBg="1"/>
      <p:bldP spid="103" grpId="0" animBg="1"/>
      <p:bldP spid="104" grpId="0" animBg="1"/>
      <p:bldP spid="104" grpId="1" animBg="1"/>
      <p:bldP spid="105" grpId="0" animBg="1"/>
      <p:bldP spid="106" grpId="0" animBg="1"/>
      <p:bldP spid="107" grpId="0" animBg="1"/>
      <p:bldP spid="108" grpId="0" animBg="1"/>
      <p:bldP spid="108" grpId="1" animBg="1"/>
      <p:bldP spid="10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2.6|4|3.1|1.3|10.1|9.1|5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9|10.7"/>
</p:tagLst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2565</TotalTime>
  <Words>441</Words>
  <Application>Microsoft Office PowerPoint</Application>
  <PresentationFormat>如螢幕大小 (4:3)</PresentationFormat>
  <Paragraphs>147</Paragraphs>
  <Slides>23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23</vt:i4>
      </vt:variant>
    </vt:vector>
  </HeadingPairs>
  <TitlesOfParts>
    <vt:vector size="24" baseType="lpstr">
      <vt:lpstr>科技</vt:lpstr>
      <vt:lpstr>EndRE :  An End-System Redundancy Elimination Service for Enterprises</vt:lpstr>
      <vt:lpstr>Introduction</vt:lpstr>
      <vt:lpstr>Introduction</vt:lpstr>
      <vt:lpstr>Introduction</vt:lpstr>
      <vt:lpstr>Design</vt:lpstr>
      <vt:lpstr>Design</vt:lpstr>
      <vt:lpstr>Design</vt:lpstr>
      <vt:lpstr>Design - Fingerprinting</vt:lpstr>
      <vt:lpstr>Design - Fingerprinting</vt:lpstr>
      <vt:lpstr>Design - Fingerprinting</vt:lpstr>
      <vt:lpstr>Design - Fingerprinting</vt:lpstr>
      <vt:lpstr>Design - Match</vt:lpstr>
      <vt:lpstr>Design - Match</vt:lpstr>
      <vt:lpstr>Implementation</vt:lpstr>
      <vt:lpstr>Evaluation approach</vt:lpstr>
      <vt:lpstr>Evaluation approach</vt:lpstr>
      <vt:lpstr>CPU Costs</vt:lpstr>
      <vt:lpstr>CPU Costs</vt:lpstr>
      <vt:lpstr>Bandwidth Saving</vt:lpstr>
      <vt:lpstr>Bandwidth Saving</vt:lpstr>
      <vt:lpstr>Memory Costs</vt:lpstr>
      <vt:lpstr>Energy Saving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EndRE :  An End-System Redundancy Elimination Service for Enterprises</dc:title>
  <dc:creator>masnec</dc:creator>
  <cp:lastModifiedBy>masnec</cp:lastModifiedBy>
  <cp:revision>14</cp:revision>
  <dcterms:created xsi:type="dcterms:W3CDTF">2011-10-31T14:05:40Z</dcterms:created>
  <dcterms:modified xsi:type="dcterms:W3CDTF">2011-11-02T08:51:35Z</dcterms:modified>
</cp:coreProperties>
</file>