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1977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78673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9982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47724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593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12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5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6923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1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813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3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1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3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August 22,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1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August 22, 2013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437977"/>
            <a:ext cx="9144000" cy="1287898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TW" sz="3200" dirty="0" smtClean="0"/>
              <a:t>Fast failover for control traffic in software-defined networks</a:t>
            </a:r>
            <a:endParaRPr kumimoji="1" lang="zh-TW" altLang="en-US" sz="3200" dirty="0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036478" y="2561207"/>
            <a:ext cx="6977980" cy="1825625"/>
          </a:xfrm>
        </p:spPr>
        <p:txBody>
          <a:bodyPr/>
          <a:lstStyle/>
          <a:p>
            <a:pPr algn="ctr"/>
            <a:r>
              <a:rPr kumimoji="1" lang="en-US" altLang="zh-TW" dirty="0" smtClean="0"/>
              <a:t>GLOBECOM 2012</a:t>
            </a:r>
          </a:p>
          <a:p>
            <a:pPr algn="ctr"/>
            <a:r>
              <a:rPr kumimoji="1" lang="en-US" altLang="zh-TW" dirty="0" smtClean="0"/>
              <a:t>Author: </a:t>
            </a:r>
            <a:r>
              <a:rPr kumimoji="1" lang="en-US" altLang="zh-TW" dirty="0" err="1" smtClean="0"/>
              <a:t>Neda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Beheshti</a:t>
            </a:r>
            <a:r>
              <a:rPr kumimoji="1" lang="en-US" altLang="zh-TW" dirty="0" smtClean="0"/>
              <a:t>, Ying Zhang  </a:t>
            </a:r>
          </a:p>
          <a:p>
            <a:pPr algn="ctr"/>
            <a:r>
              <a:rPr kumimoji="1" lang="en-US" altLang="zh-TW" dirty="0" smtClean="0"/>
              <a:t>Present: Yi-</a:t>
            </a:r>
            <a:r>
              <a:rPr kumimoji="1" lang="en-US" altLang="zh-TW" dirty="0" err="1" smtClean="0"/>
              <a:t>Ren</a:t>
            </a:r>
            <a:r>
              <a:rPr kumimoji="1" lang="en-US" altLang="zh-TW" dirty="0" smtClean="0"/>
              <a:t> Chen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328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099" y="139700"/>
            <a:ext cx="6959601" cy="1320800"/>
          </a:xfrm>
        </p:spPr>
        <p:txBody>
          <a:bodyPr/>
          <a:lstStyle/>
          <a:p>
            <a:pPr algn="ctr"/>
            <a:r>
              <a:rPr lang="en-US" altLang="zh-TW" i="1" dirty="0"/>
              <a:t>Routing algorithm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986" y="800100"/>
            <a:ext cx="4476146" cy="4232592"/>
          </a:xfrm>
        </p:spPr>
      </p:pic>
      <p:sp>
        <p:nvSpPr>
          <p:cNvPr id="6" name="矩形 5"/>
          <p:cNvSpPr/>
          <p:nvPr/>
        </p:nvSpPr>
        <p:spPr>
          <a:xfrm>
            <a:off x="1454986" y="514799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  <a:latin typeface="Times-Roman"/>
              </a:rPr>
              <a:t>resiliency-improved routing scheme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5328920" y="1017772"/>
            <a:ext cx="1737360" cy="949960"/>
          </a:xfrm>
          <a:prstGeom prst="wedgeEllipseCallout">
            <a:avLst>
              <a:gd name="adj1" fmla="val -136910"/>
              <a:gd name="adj2" fmla="val 423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Number of edge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3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99060"/>
            <a:ext cx="6347713" cy="685800"/>
          </a:xfrm>
        </p:spPr>
        <p:txBody>
          <a:bodyPr/>
          <a:lstStyle/>
          <a:p>
            <a:pPr algn="ctr"/>
            <a:r>
              <a:rPr lang="en-US" altLang="zh-TW" dirty="0" smtClean="0"/>
              <a:t>SIMULATION ON PERL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99" y="1041160"/>
            <a:ext cx="6348413" cy="3483772"/>
          </a:xfrm>
        </p:spPr>
      </p:pic>
      <p:pic>
        <p:nvPicPr>
          <p:cNvPr id="1026" name="Picture 2" descr="http://noc.net.internet2.edu/i2network/grnoc-internal/file-repository/maps-and-diagrams/internet2-ip-igp-metric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4687253"/>
            <a:ext cx="2249167" cy="163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oragemojo.com/wp-content/uploads/2008/08/fat_tree_topology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5" y="4687253"/>
            <a:ext cx="2354893" cy="1432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666874" y="2565400"/>
            <a:ext cx="1490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 smtClean="0">
                <a:solidFill>
                  <a:srgbClr val="FF0000"/>
                </a:solidFill>
              </a:rPr>
              <a:t>Small ISP</a:t>
            </a:r>
            <a:endParaRPr kumimoji="1"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690405" y="2548466"/>
            <a:ext cx="1490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 smtClean="0">
                <a:solidFill>
                  <a:srgbClr val="FF0000"/>
                </a:solidFill>
              </a:rPr>
              <a:t>Data center</a:t>
            </a:r>
            <a:endParaRPr kumimoji="1"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323539" y="2548465"/>
            <a:ext cx="1490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 smtClean="0">
                <a:solidFill>
                  <a:srgbClr val="FF0000"/>
                </a:solidFill>
              </a:rPr>
              <a:t>Large ISP</a:t>
            </a:r>
            <a:endParaRPr kumimoji="1" lang="zh-TW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36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" y="556260"/>
            <a:ext cx="7757159" cy="1320800"/>
          </a:xfrm>
        </p:spPr>
        <p:txBody>
          <a:bodyPr/>
          <a:lstStyle/>
          <a:p>
            <a:pPr algn="ctr"/>
            <a:r>
              <a:rPr lang="en-US" altLang="zh-TW" i="1" dirty="0"/>
              <a:t>Impact of the placement algorithm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" y="2383961"/>
            <a:ext cx="6348413" cy="2276451"/>
          </a:xfrm>
        </p:spPr>
      </p:pic>
      <p:pic>
        <p:nvPicPr>
          <p:cNvPr id="5" name="圖片 4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29" y="4957734"/>
            <a:ext cx="6296904" cy="41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7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zh-TW" dirty="0" smtClean="0"/>
              <a:t>Software define networks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3031" y="2125774"/>
            <a:ext cx="8277546" cy="3733800"/>
          </a:xfrm>
        </p:spPr>
        <p:txBody>
          <a:bodyPr>
            <a:normAutofit/>
          </a:bodyPr>
          <a:lstStyle/>
          <a:p>
            <a:r>
              <a:rPr kumimoji="1" lang="en-US" altLang="zh-TW" sz="2800" dirty="0" smtClean="0"/>
              <a:t>Core idea: Separation control plane from forwarding plane</a:t>
            </a:r>
          </a:p>
          <a:p>
            <a:r>
              <a:rPr kumimoji="1" lang="en-US" altLang="zh-TW" sz="2800" dirty="0" smtClean="0"/>
              <a:t>Disadvantage: low reliability, performance, and packet loss  (disconnection between control plane and forwarding plane)</a:t>
            </a:r>
          </a:p>
          <a:p>
            <a:r>
              <a:rPr kumimoji="1" lang="en-US" altLang="zh-TW" sz="2800" dirty="0" smtClean="0"/>
              <a:t>How to solve them? Their</a:t>
            </a:r>
            <a:r>
              <a:rPr kumimoji="1" lang="zh-TW" altLang="en-US" sz="2800" dirty="0" smtClean="0"/>
              <a:t> </a:t>
            </a:r>
            <a:r>
              <a:rPr kumimoji="1" lang="zh-TW" altLang="zh-TW" sz="2800" dirty="0" smtClean="0"/>
              <a:t>A</a:t>
            </a:r>
            <a:r>
              <a:rPr kumimoji="1" lang="en-US" altLang="zh-TW" sz="2800" dirty="0" smtClean="0"/>
              <a:t>ns: appropriate connection controllers and switches </a:t>
            </a:r>
          </a:p>
          <a:p>
            <a:pPr marL="68580" indent="0">
              <a:buNone/>
            </a:pPr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3501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889000"/>
            <a:ext cx="7175501" cy="1320800"/>
          </a:xfrm>
        </p:spPr>
        <p:txBody>
          <a:bodyPr/>
          <a:lstStyle/>
          <a:p>
            <a:r>
              <a:rPr kumimoji="1" lang="en-US" altLang="zh-TW" dirty="0" smtClean="0"/>
              <a:t>Recent research about failover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4376" y="2315085"/>
            <a:ext cx="8656782" cy="3733800"/>
          </a:xfrm>
        </p:spPr>
        <p:txBody>
          <a:bodyPr>
            <a:normAutofit/>
          </a:bodyPr>
          <a:lstStyle/>
          <a:p>
            <a:r>
              <a:rPr kumimoji="1" lang="en-US" altLang="zh-TW" sz="2800" dirty="0" smtClean="0"/>
              <a:t>Network </a:t>
            </a:r>
            <a:r>
              <a:rPr kumimoji="1" lang="en-US" altLang="zh-TW" sz="2800" dirty="0"/>
              <a:t>r</a:t>
            </a:r>
            <a:r>
              <a:rPr kumimoji="1" lang="en-US" altLang="zh-TW" sz="2800" dirty="0" smtClean="0"/>
              <a:t>esiliency: Network with Multi-controllers (partition network)</a:t>
            </a:r>
          </a:p>
          <a:p>
            <a:r>
              <a:rPr kumimoji="1" lang="en-US" altLang="zh-TW" sz="2800" dirty="0" smtClean="0"/>
              <a:t> Controller replacement problem: best location minimize network latency </a:t>
            </a:r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676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zh-TW" dirty="0" smtClean="0"/>
              <a:t>What they did in this paper?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2038" y="1979782"/>
            <a:ext cx="8146162" cy="3733800"/>
          </a:xfrm>
        </p:spPr>
        <p:txBody>
          <a:bodyPr>
            <a:normAutofit/>
          </a:bodyPr>
          <a:lstStyle/>
          <a:p>
            <a:r>
              <a:rPr kumimoji="1" lang="en-US" altLang="zh-TW" sz="2800" dirty="0" smtClean="0"/>
              <a:t>Goal: Find better link distribution for faster resiliency, reduce the interrupt between controller and switches</a:t>
            </a:r>
          </a:p>
          <a:p>
            <a:r>
              <a:rPr kumimoji="1" lang="en-US" altLang="zh-TW" sz="2800" dirty="0" smtClean="0"/>
              <a:t>Algorithm: improve network topology’s resiliency</a:t>
            </a:r>
          </a:p>
          <a:p>
            <a:r>
              <a:rPr kumimoji="1" lang="en-US" altLang="zh-TW" sz="2800" dirty="0" smtClean="0"/>
              <a:t>Overall: resilience-aware controller placement and control traffic routing</a:t>
            </a:r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5986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762000"/>
            <a:ext cx="6347713" cy="1320800"/>
          </a:xfrm>
        </p:spPr>
        <p:txBody>
          <a:bodyPr/>
          <a:lstStyle/>
          <a:p>
            <a:pPr algn="ctr"/>
            <a:r>
              <a:rPr kumimoji="1" lang="en-US" altLang="zh-TW" dirty="0" smtClean="0"/>
              <a:t>Algorithm assumption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99" y="2160590"/>
            <a:ext cx="6997702" cy="3880773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zh-TW" sz="2800" dirty="0" smtClean="0"/>
              <a:t>No extra links used for control traffic only</a:t>
            </a:r>
          </a:p>
          <a:p>
            <a:r>
              <a:rPr kumimoji="1" lang="en-US" altLang="zh-TW" sz="2800" dirty="0" smtClean="0"/>
              <a:t>Each node only have one path to the controller in routing tree rooted at the controller</a:t>
            </a:r>
          </a:p>
          <a:p>
            <a:r>
              <a:rPr kumimoji="1" lang="en-US" altLang="zh-TW" sz="2800" dirty="0" smtClean="0"/>
              <a:t>Define: </a:t>
            </a:r>
          </a:p>
          <a:p>
            <a:pPr lvl="1"/>
            <a:r>
              <a:rPr kumimoji="1" lang="en-US" altLang="zh-TW" sz="2800" dirty="0" smtClean="0"/>
              <a:t>Upstream node(unique), downstream node</a:t>
            </a:r>
          </a:p>
          <a:p>
            <a:pPr lvl="1"/>
            <a:r>
              <a:rPr kumimoji="1" lang="en-US" altLang="zh-TW" sz="2800" dirty="0" smtClean="0"/>
              <a:t>Protected switches</a:t>
            </a:r>
          </a:p>
          <a:p>
            <a:pPr lvl="1"/>
            <a:r>
              <a:rPr kumimoji="1" lang="en-US" altLang="zh-TW" sz="2800" dirty="0" smtClean="0"/>
              <a:t>Backup link</a:t>
            </a:r>
          </a:p>
          <a:p>
            <a:pPr lvl="1"/>
            <a:endParaRPr kumimoji="1"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267516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7591" y="164072"/>
            <a:ext cx="6347713" cy="1320800"/>
          </a:xfrm>
        </p:spPr>
        <p:txBody>
          <a:bodyPr/>
          <a:lstStyle/>
          <a:p>
            <a:pPr algn="ctr"/>
            <a:r>
              <a:rPr lang="en-US" altLang="zh-TW" dirty="0" smtClean="0"/>
              <a:t>Give an example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083" y="748272"/>
            <a:ext cx="4972744" cy="3353268"/>
          </a:xfrm>
        </p:spPr>
      </p:pic>
      <p:cxnSp>
        <p:nvCxnSpPr>
          <p:cNvPr id="8" name="直線接點 7"/>
          <p:cNvCxnSpPr/>
          <p:nvPr/>
        </p:nvCxnSpPr>
        <p:spPr>
          <a:xfrm>
            <a:off x="1130298" y="1574800"/>
            <a:ext cx="5207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381000" y="1346200"/>
            <a:ext cx="749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used</a:t>
            </a:r>
            <a:endParaRPr lang="zh-TW" altLang="en-US" dirty="0">
              <a:solidFill>
                <a:schemeClr val="tx2"/>
              </a:solidFill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1130298" y="1943100"/>
            <a:ext cx="520700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文字方塊 11"/>
          <p:cNvSpPr txBox="1"/>
          <p:nvPr/>
        </p:nvSpPr>
        <p:spPr>
          <a:xfrm>
            <a:off x="159591" y="1758434"/>
            <a:ext cx="105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backup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4142740" y="2852420"/>
            <a:ext cx="711200" cy="774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單箭頭接點 16"/>
          <p:cNvCxnSpPr/>
          <p:nvPr/>
        </p:nvCxnSpPr>
        <p:spPr>
          <a:xfrm flipH="1">
            <a:off x="4688840" y="2173486"/>
            <a:ext cx="736600" cy="7551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>
            <a:off x="5367019" y="1910834"/>
            <a:ext cx="153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protected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0" name="乘號 19"/>
          <p:cNvSpPr/>
          <p:nvPr/>
        </p:nvSpPr>
        <p:spPr>
          <a:xfrm>
            <a:off x="3656544" y="1895594"/>
            <a:ext cx="655320" cy="615573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/>
          <p:cNvCxnSpPr/>
          <p:nvPr/>
        </p:nvCxnSpPr>
        <p:spPr>
          <a:xfrm>
            <a:off x="3674270" y="3194526"/>
            <a:ext cx="600075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3117056" y="2413794"/>
            <a:ext cx="311944" cy="5405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1473200" y="3194526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/>
          <p:cNvSpPr txBox="1"/>
          <p:nvPr/>
        </p:nvSpPr>
        <p:spPr>
          <a:xfrm>
            <a:off x="123825" y="3006725"/>
            <a:ext cx="147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unprotected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34" name="直線接點 33"/>
          <p:cNvCxnSpPr/>
          <p:nvPr/>
        </p:nvCxnSpPr>
        <p:spPr>
          <a:xfrm>
            <a:off x="2652713" y="3194526"/>
            <a:ext cx="588168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>
            <a:off x="3033713" y="2489994"/>
            <a:ext cx="280987" cy="48577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乘號 36"/>
          <p:cNvSpPr/>
          <p:nvPr/>
        </p:nvSpPr>
        <p:spPr>
          <a:xfrm>
            <a:off x="2562013" y="1891447"/>
            <a:ext cx="661987" cy="657225"/>
          </a:xfrm>
          <a:prstGeom prst="mathMultiply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538851" y="4327795"/>
            <a:ext cx="747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Weight of nodes: </a:t>
            </a:r>
            <a:r>
              <a:rPr lang="en-US" altLang="zh-TW" dirty="0">
                <a:solidFill>
                  <a:schemeClr val="tx2"/>
                </a:solidFill>
              </a:rPr>
              <a:t>number of its downstream nodes</a:t>
            </a:r>
            <a:r>
              <a:rPr lang="en-US" altLang="zh-TW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altLang="zh-TW" dirty="0" smtClean="0">
                <a:solidFill>
                  <a:schemeClr val="tx2"/>
                </a:solidFill>
              </a:rPr>
              <a:t>      routing tree: sum </a:t>
            </a:r>
            <a:r>
              <a:rPr lang="en-US" altLang="zh-TW" dirty="0">
                <a:solidFill>
                  <a:schemeClr val="tx2"/>
                </a:solidFill>
              </a:rPr>
              <a:t>of the weights of all </a:t>
            </a:r>
            <a:r>
              <a:rPr lang="en-US" altLang="zh-TW" dirty="0" smtClean="0">
                <a:solidFill>
                  <a:schemeClr val="tx2"/>
                </a:solidFill>
              </a:rPr>
              <a:t>its </a:t>
            </a:r>
            <a:r>
              <a:rPr lang="en-US" altLang="zh-TW" dirty="0" smtClean="0">
                <a:solidFill>
                  <a:srgbClr val="FF0000"/>
                </a:solidFill>
              </a:rPr>
              <a:t>unprotected</a:t>
            </a:r>
            <a:r>
              <a:rPr lang="en-US" altLang="zh-TW" dirty="0" smtClean="0">
                <a:solidFill>
                  <a:schemeClr val="tx2"/>
                </a:solidFill>
              </a:rPr>
              <a:t> </a:t>
            </a:r>
            <a:r>
              <a:rPr lang="en-US" altLang="zh-TW" dirty="0">
                <a:solidFill>
                  <a:schemeClr val="tx2"/>
                </a:solidFill>
              </a:rPr>
              <a:t>nodes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515991" y="5232400"/>
            <a:ext cx="7078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tx2"/>
                </a:solidFill>
              </a:rPr>
              <a:t>Switch </a:t>
            </a:r>
            <a:r>
              <a:rPr lang="en-US" altLang="zh-TW" dirty="0" smtClean="0">
                <a:solidFill>
                  <a:schemeClr val="tx2"/>
                </a:solidFill>
              </a:rPr>
              <a:t>A </a:t>
            </a:r>
            <a:r>
              <a:rPr lang="en-US" altLang="zh-TW" dirty="0">
                <a:solidFill>
                  <a:schemeClr val="tx2"/>
                </a:solidFill>
              </a:rPr>
              <a:t>is protected if and only if there exists </a:t>
            </a:r>
            <a:r>
              <a:rPr lang="en-US" altLang="zh-TW" dirty="0" smtClean="0">
                <a:solidFill>
                  <a:schemeClr val="tx2"/>
                </a:solidFill>
              </a:rPr>
              <a:t>switch B </a:t>
            </a:r>
            <a:r>
              <a:rPr lang="en-US" altLang="zh-TW" dirty="0">
                <a:solidFill>
                  <a:schemeClr val="tx2"/>
                </a:solidFill>
              </a:rPr>
              <a:t>in the network such </a:t>
            </a:r>
            <a:r>
              <a:rPr lang="en-US" altLang="zh-TW" dirty="0" smtClean="0">
                <a:solidFill>
                  <a:schemeClr val="tx2"/>
                </a:solidFill>
              </a:rPr>
              <a:t>that: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en-US" altLang="zh-TW" dirty="0">
                <a:solidFill>
                  <a:schemeClr val="tx2"/>
                </a:solidFill>
              </a:rPr>
              <a:t>1) Switch B is not in downstream(parent(A</a:t>
            </a:r>
            <a:r>
              <a:rPr lang="en-US" altLang="zh-TW" dirty="0" smtClean="0">
                <a:solidFill>
                  <a:schemeClr val="tx2"/>
                </a:solidFill>
              </a:rPr>
              <a:t>))</a:t>
            </a:r>
            <a:endParaRPr lang="en-US" altLang="zh-TW" dirty="0">
              <a:solidFill>
                <a:schemeClr val="tx2"/>
              </a:solidFill>
            </a:endParaRPr>
          </a:p>
          <a:p>
            <a:r>
              <a:rPr lang="en-US" altLang="zh-TW" dirty="0">
                <a:solidFill>
                  <a:schemeClr val="tx2"/>
                </a:solidFill>
              </a:rPr>
              <a:t>2) There is a link between A and B, which is not </a:t>
            </a:r>
            <a:r>
              <a:rPr lang="en-US" altLang="zh-TW" dirty="0" smtClean="0">
                <a:solidFill>
                  <a:schemeClr val="tx2"/>
                </a:solidFill>
              </a:rPr>
              <a:t>a part </a:t>
            </a:r>
            <a:r>
              <a:rPr lang="en-US" altLang="zh-TW" dirty="0">
                <a:solidFill>
                  <a:schemeClr val="tx2"/>
                </a:solidFill>
              </a:rPr>
              <a:t>of the controller routing tree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1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  <p:bldP spid="20" grpId="0" animBg="1"/>
      <p:bldP spid="32" grpId="0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152400"/>
            <a:ext cx="6347713" cy="1320800"/>
          </a:xfrm>
        </p:spPr>
        <p:txBody>
          <a:bodyPr/>
          <a:lstStyle/>
          <a:p>
            <a:pPr algn="ctr"/>
            <a:r>
              <a:rPr kumimoji="1" lang="en-US" altLang="zh-TW" dirty="0" smtClean="0"/>
              <a:t>example</a:t>
            </a:r>
            <a:endParaRPr kumimoji="1"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26" y="1473200"/>
            <a:ext cx="5525657" cy="3881437"/>
          </a:xfrm>
        </p:spPr>
      </p:pic>
    </p:spTree>
    <p:extLst>
      <p:ext uri="{BB962C8B-B14F-4D97-AF65-F5344CB8AC3E}">
        <p14:creationId xmlns:p14="http://schemas.microsoft.com/office/powerpoint/2010/main" val="170045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6505" y="215900"/>
            <a:ext cx="7073901" cy="1320800"/>
          </a:xfrm>
        </p:spPr>
        <p:txBody>
          <a:bodyPr/>
          <a:lstStyle/>
          <a:p>
            <a:r>
              <a:rPr lang="en-US" altLang="zh-TW" i="1" dirty="0"/>
              <a:t>Optimized placement algorithm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48" y="1032108"/>
            <a:ext cx="6348413" cy="3749209"/>
          </a:xfrm>
        </p:spPr>
      </p:pic>
      <p:sp>
        <p:nvSpPr>
          <p:cNvPr id="5" name="橢圓形圖說文字 4"/>
          <p:cNvSpPr/>
          <p:nvPr/>
        </p:nvSpPr>
        <p:spPr>
          <a:xfrm>
            <a:off x="6235966" y="3371617"/>
            <a:ext cx="1443389" cy="939800"/>
          </a:xfrm>
          <a:prstGeom prst="wedgeEllipseCallout">
            <a:avLst>
              <a:gd name="adj1" fmla="val -60166"/>
              <a:gd name="adj2" fmla="val 3682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Weight of tree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889000" y="5245100"/>
            <a:ext cx="6431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Only for small network topology</a:t>
            </a:r>
          </a:p>
          <a:p>
            <a:r>
              <a:rPr lang="en-US" altLang="zh-TW" dirty="0" smtClean="0">
                <a:solidFill>
                  <a:schemeClr val="tx2"/>
                </a:solidFill>
              </a:rPr>
              <a:t>Goal: minimize the weight of routing tree  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7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58294" y="215900"/>
            <a:ext cx="7683500" cy="1320800"/>
          </a:xfrm>
        </p:spPr>
        <p:txBody>
          <a:bodyPr/>
          <a:lstStyle/>
          <a:p>
            <a:r>
              <a:rPr lang="en-US" altLang="zh-TW" i="1" dirty="0"/>
              <a:t>Approximation placement algorithm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29" y="1081088"/>
            <a:ext cx="5577054" cy="3881437"/>
          </a:xfrm>
        </p:spPr>
      </p:pic>
      <p:sp>
        <p:nvSpPr>
          <p:cNvPr id="6" name="橢圓形圖說文字 5"/>
          <p:cNvSpPr/>
          <p:nvPr/>
        </p:nvSpPr>
        <p:spPr>
          <a:xfrm>
            <a:off x="5745606" y="3467099"/>
            <a:ext cx="3106294" cy="1711325"/>
          </a:xfrm>
          <a:prstGeom prst="wedgeEllipseCallout">
            <a:avLst>
              <a:gd name="adj1" fmla="val -117181"/>
              <a:gd name="adj2" fmla="val -835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number </a:t>
            </a:r>
            <a:r>
              <a:rPr lang="en-US" altLang="zh-TW" dirty="0">
                <a:solidFill>
                  <a:srgbClr val="FF0000"/>
                </a:solidFill>
              </a:rPr>
              <a:t>of protected neighbors of </a:t>
            </a:r>
            <a:r>
              <a:rPr lang="en-US" altLang="zh-TW" dirty="0" smtClean="0">
                <a:solidFill>
                  <a:srgbClr val="FF0000"/>
                </a:solidFill>
              </a:rPr>
              <a:t>node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76300" y="2726392"/>
            <a:ext cx="698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chemeClr val="tx2"/>
                </a:solidFill>
              </a:rPr>
              <a:t>If network topology size is huge enough??</a:t>
            </a:r>
            <a:endParaRPr lang="zh-TW" altLang="en-US" sz="2800" dirty="0">
              <a:solidFill>
                <a:schemeClr val="tx2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168400" y="5486400"/>
            <a:ext cx="584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Goal: the </a:t>
            </a:r>
            <a:r>
              <a:rPr lang="en-US" altLang="zh-TW" dirty="0">
                <a:solidFill>
                  <a:schemeClr val="tx2"/>
                </a:solidFill>
              </a:rPr>
              <a:t>maximum number of protected </a:t>
            </a:r>
            <a:r>
              <a:rPr lang="en-US" altLang="zh-TW" dirty="0" smtClean="0">
                <a:solidFill>
                  <a:schemeClr val="tx2"/>
                </a:solidFill>
              </a:rPr>
              <a:t>neighbors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the nodes closer to the controller </a:t>
            </a:r>
            <a:r>
              <a:rPr lang="en-US" altLang="zh-TW" dirty="0" smtClean="0">
                <a:solidFill>
                  <a:srgbClr val="FF0000"/>
                </a:solidFill>
              </a:rPr>
              <a:t>weigh more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453640" y="4993630"/>
            <a:ext cx="7117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FF0000"/>
                </a:solidFill>
              </a:rPr>
              <a:t>NP-hard problem !!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02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735</TotalTime>
  <Words>320</Words>
  <Application>Microsoft Office PowerPoint</Application>
  <PresentationFormat>如螢幕大小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Times-Roman</vt:lpstr>
      <vt:lpstr>微軟正黑體</vt:lpstr>
      <vt:lpstr>Arial</vt:lpstr>
      <vt:lpstr>Trebuchet MS</vt:lpstr>
      <vt:lpstr>Wingdings 3</vt:lpstr>
      <vt:lpstr>多面向</vt:lpstr>
      <vt:lpstr>Fast failover for control traffic in software-defined networks</vt:lpstr>
      <vt:lpstr>Software define networks</vt:lpstr>
      <vt:lpstr>Recent research about failover</vt:lpstr>
      <vt:lpstr>What they did in this paper?</vt:lpstr>
      <vt:lpstr>Algorithm assumption</vt:lpstr>
      <vt:lpstr>Give an example</vt:lpstr>
      <vt:lpstr>example</vt:lpstr>
      <vt:lpstr>Optimized placement algorithm</vt:lpstr>
      <vt:lpstr>Approximation placement algorithm</vt:lpstr>
      <vt:lpstr>Routing algorithm</vt:lpstr>
      <vt:lpstr>SIMULATION ON PERL</vt:lpstr>
      <vt:lpstr>Impact of the placement algorithm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failover for control traffic in software-defined networks</dc:title>
  <dc:creator>tim lin</dc:creator>
  <cp:lastModifiedBy>s</cp:lastModifiedBy>
  <cp:revision>39</cp:revision>
  <dcterms:created xsi:type="dcterms:W3CDTF">2013-08-20T02:09:18Z</dcterms:created>
  <dcterms:modified xsi:type="dcterms:W3CDTF">2013-08-22T04:41:33Z</dcterms:modified>
</cp:coreProperties>
</file>