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4" r:id="rId3"/>
    <p:sldId id="285" r:id="rId4"/>
    <p:sldId id="257" r:id="rId5"/>
    <p:sldId id="258" r:id="rId6"/>
    <p:sldId id="286" r:id="rId7"/>
    <p:sldId id="261" r:id="rId8"/>
    <p:sldId id="262" r:id="rId9"/>
    <p:sldId id="263" r:id="rId10"/>
    <p:sldId id="264" r:id="rId11"/>
    <p:sldId id="287" r:id="rId12"/>
    <p:sldId id="279" r:id="rId13"/>
    <p:sldId id="280" r:id="rId14"/>
    <p:sldId id="281" r:id="rId15"/>
    <p:sldId id="265" r:id="rId16"/>
    <p:sldId id="266" r:id="rId17"/>
    <p:sldId id="267" r:id="rId18"/>
    <p:sldId id="283" r:id="rId19"/>
    <p:sldId id="271" r:id="rId20"/>
    <p:sldId id="288" r:id="rId21"/>
    <p:sldId id="272" r:id="rId22"/>
    <p:sldId id="273" r:id="rId23"/>
    <p:sldId id="275" r:id="rId24"/>
    <p:sldId id="276" r:id="rId25"/>
    <p:sldId id="277" r:id="rId26"/>
    <p:sldId id="278" r:id="rId27"/>
    <p:sldId id="289" r:id="rId2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4800AC9-8964-49F4-9984-B05B4190DB26}" type="datetimeFigureOut">
              <a:rPr lang="zh-TW" altLang="en-US" smtClean="0"/>
              <a:t>2011/10/6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7223F69-7B45-4987-AEC7-B581B0B4BC3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矩形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矩形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0AC9-8964-49F4-9984-B05B4190DB26}" type="datetimeFigureOut">
              <a:rPr lang="zh-TW" altLang="en-US" smtClean="0"/>
              <a:t>2011/10/6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3F69-7B45-4987-AEC7-B581B0B4BC3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0AC9-8964-49F4-9984-B05B4190DB26}" type="datetimeFigureOut">
              <a:rPr lang="zh-TW" altLang="en-US" smtClean="0"/>
              <a:t>2011/10/6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3F69-7B45-4987-AEC7-B581B0B4BC3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等腰三角形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0AC9-8964-49F4-9984-B05B4190DB26}" type="datetimeFigureOut">
              <a:rPr lang="zh-TW" altLang="en-US" smtClean="0"/>
              <a:t>2011/10/6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3F69-7B45-4987-AEC7-B581B0B4BC3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4800AC9-8964-49F4-9984-B05B4190DB26}" type="datetimeFigureOut">
              <a:rPr lang="zh-TW" altLang="en-US" smtClean="0"/>
              <a:t>2011/10/6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7223F69-7B45-4987-AEC7-B581B0B4BC3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0AC9-8964-49F4-9984-B05B4190DB26}" type="datetimeFigureOut">
              <a:rPr lang="zh-TW" altLang="en-US" smtClean="0"/>
              <a:t>2011/10/6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3F69-7B45-4987-AEC7-B581B0B4BC3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0AC9-8964-49F4-9984-B05B4190DB26}" type="datetimeFigureOut">
              <a:rPr lang="zh-TW" altLang="en-US" smtClean="0"/>
              <a:t>2011/10/6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3F69-7B45-4987-AEC7-B581B0B4BC3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0AC9-8964-49F4-9984-B05B4190DB26}" type="datetimeFigureOut">
              <a:rPr lang="zh-TW" altLang="en-US" smtClean="0"/>
              <a:t>2011/10/6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3F69-7B45-4987-AEC7-B581B0B4BC3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0AC9-8964-49F4-9984-B05B4190DB26}" type="datetimeFigureOut">
              <a:rPr lang="zh-TW" altLang="en-US" smtClean="0"/>
              <a:t>2011/10/6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3F69-7B45-4987-AEC7-B581B0B4BC3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直線接點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0AC9-8964-49F4-9984-B05B4190DB26}" type="datetimeFigureOut">
              <a:rPr lang="zh-TW" altLang="en-US" smtClean="0"/>
              <a:t>2011/10/6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3F69-7B45-4987-AEC7-B581B0B4BC3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0AC9-8964-49F4-9984-B05B4190DB26}" type="datetimeFigureOut">
              <a:rPr lang="zh-TW" altLang="en-US" smtClean="0"/>
              <a:t>2011/10/6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3F69-7B45-4987-AEC7-B581B0B4BC3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4800AC9-8964-49F4-9984-B05B4190DB26}" type="datetimeFigureOut">
              <a:rPr lang="zh-TW" altLang="en-US" smtClean="0"/>
              <a:t>2011/10/6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7223F69-7B45-4987-AEC7-B581B0B4BC3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8" name="直線接點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直線接點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等腰三角形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gmobile.org/mobicom/2011/slides/254-flexcast-slides.pdf" TargetMode="External"/><Relationship Id="rId2" Type="http://schemas.openxmlformats.org/officeDocument/2006/relationships/hyperlink" Target="http://www.sigmobile.org/mobicom/2011/advanc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od.cs.nthu.edu.tw/ezLMS/show.php?id=341&amp;1313668771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 smtClean="0"/>
              <a:t>FlexCast</a:t>
            </a:r>
            <a:r>
              <a:rPr lang="en-US" altLang="zh-TW" dirty="0" smtClean="0"/>
              <a:t>: Graceful Wireless Video Streaming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zh-TW" dirty="0" smtClean="0"/>
              <a:t>S. </a:t>
            </a:r>
            <a:r>
              <a:rPr lang="en-US" altLang="zh-TW" dirty="0" err="1" smtClean="0"/>
              <a:t>Aditya</a:t>
            </a:r>
            <a:r>
              <a:rPr lang="en-US" altLang="zh-TW" dirty="0" smtClean="0"/>
              <a:t> &amp;  </a:t>
            </a:r>
            <a:r>
              <a:rPr lang="en-US" altLang="zh-TW" dirty="0" err="1" smtClean="0"/>
              <a:t>Sachin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Katti</a:t>
            </a:r>
            <a:r>
              <a:rPr lang="en-US" altLang="zh-TW" dirty="0" smtClean="0"/>
              <a:t> </a:t>
            </a:r>
          </a:p>
          <a:p>
            <a:r>
              <a:rPr lang="en-US" altLang="zh-TW" dirty="0" smtClean="0"/>
              <a:t>Stanford University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98309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Key Insight 2: Proportional Representation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Soft Reconstruction is not sufficient since some bits are more important than others </a:t>
            </a:r>
          </a:p>
          <a:p>
            <a:pPr lvl="1"/>
            <a:r>
              <a:rPr lang="en-US" altLang="zh-TW" dirty="0" smtClean="0"/>
              <a:t>MSB of the low frequency DCT coefficient, single bit error translates to large video distortion  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Second Principle: Design a technique that allows sender to provide </a:t>
            </a:r>
            <a:r>
              <a:rPr lang="en-US" altLang="zh-TW" dirty="0" smtClean="0">
                <a:solidFill>
                  <a:srgbClr val="0070C0"/>
                </a:solidFill>
              </a:rPr>
              <a:t>unequal error protection </a:t>
            </a:r>
            <a:r>
              <a:rPr lang="en-US" altLang="zh-TW" dirty="0" smtClean="0"/>
              <a:t>(UEP) without modifying the PHY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76987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87824" y="2708920"/>
            <a:ext cx="3610744" cy="990600"/>
          </a:xfrm>
        </p:spPr>
        <p:txBody>
          <a:bodyPr/>
          <a:lstStyle/>
          <a:p>
            <a:r>
              <a:rPr lang="en-US" altLang="zh-TW" dirty="0" smtClean="0"/>
              <a:t>Algorithm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2518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Low-density parity-check </a:t>
            </a:r>
            <a:r>
              <a:rPr lang="en-US" altLang="zh-TW" dirty="0" smtClean="0"/>
              <a:t>code</a:t>
            </a:r>
            <a:r>
              <a:rPr lang="en-US" altLang="zh-TW" dirty="0"/>
              <a:t> </a:t>
            </a:r>
            <a:r>
              <a:rPr lang="en-US" altLang="zh-TW" dirty="0" smtClean="0"/>
              <a:t>( LDPC )</a:t>
            </a:r>
            <a:endParaRPr lang="zh-TW" altLang="en-US" dirty="0"/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389731" y="1418555"/>
            <a:ext cx="3678213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TW" sz="2800" dirty="0">
                <a:latin typeface="Times New Roman" pitchFamily="18" charset="0"/>
              </a:rPr>
              <a:t>LDPC</a:t>
            </a:r>
          </a:p>
          <a:p>
            <a:pPr lvl="1">
              <a:lnSpc>
                <a:spcPct val="90000"/>
              </a:lnSpc>
            </a:pPr>
            <a:r>
              <a:rPr lang="en-US" altLang="zh-TW" sz="2400" dirty="0">
                <a:latin typeface="Times New Roman" pitchFamily="18" charset="0"/>
              </a:rPr>
              <a:t>Low-density parity-check codes</a:t>
            </a:r>
          </a:p>
          <a:p>
            <a:pPr lvl="1">
              <a:lnSpc>
                <a:spcPct val="90000"/>
              </a:lnSpc>
            </a:pPr>
            <a:r>
              <a:rPr lang="en-US" altLang="zh-TW" sz="2400" b="1" dirty="0">
                <a:solidFill>
                  <a:srgbClr val="FF0000"/>
                </a:solidFill>
                <a:latin typeface="Times New Roman" pitchFamily="18" charset="0"/>
              </a:rPr>
              <a:t>Error correct </a:t>
            </a:r>
            <a:r>
              <a:rPr lang="en-US" altLang="zh-TW" sz="2400" dirty="0">
                <a:latin typeface="Times New Roman" pitchFamily="18" charset="0"/>
              </a:rPr>
              <a:t>codes</a:t>
            </a:r>
          </a:p>
          <a:p>
            <a:pPr lvl="1">
              <a:lnSpc>
                <a:spcPct val="90000"/>
              </a:lnSpc>
            </a:pPr>
            <a:r>
              <a:rPr lang="en-US" altLang="zh-TW" sz="2400" dirty="0">
                <a:latin typeface="Times New Roman" pitchFamily="18" charset="0"/>
              </a:rPr>
              <a:t>Low density  give a  </a:t>
            </a:r>
            <a:r>
              <a:rPr lang="en-US" altLang="zh-TW" sz="2400" b="1" dirty="0">
                <a:solidFill>
                  <a:srgbClr val="FF0000"/>
                </a:solidFill>
                <a:latin typeface="Times New Roman" pitchFamily="18" charset="0"/>
              </a:rPr>
              <a:t>low complexity</a:t>
            </a:r>
            <a:r>
              <a:rPr lang="en-US" altLang="zh-TW" sz="2400" dirty="0">
                <a:latin typeface="Times New Roman" pitchFamily="18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zh-TW" sz="2400" dirty="0">
                <a:latin typeface="Times New Roman" pitchFamily="18" charset="0"/>
              </a:rPr>
              <a:t>N inputs produce r check point</a:t>
            </a:r>
          </a:p>
          <a:p>
            <a:pPr lvl="1">
              <a:lnSpc>
                <a:spcPct val="90000"/>
              </a:lnSpc>
            </a:pPr>
            <a:r>
              <a:rPr lang="en-US" altLang="zh-TW" sz="2400" dirty="0">
                <a:latin typeface="Times New Roman" pitchFamily="18" charset="0"/>
              </a:rPr>
              <a:t>Ex: N=10 </a:t>
            </a:r>
            <a:r>
              <a:rPr lang="en-US" altLang="zh-TW" sz="2400" dirty="0" smtClean="0">
                <a:latin typeface="Times New Roman" pitchFamily="18" charset="0"/>
              </a:rPr>
              <a:t>r=5</a:t>
            </a:r>
            <a:endParaRPr lang="en-US" altLang="zh-TW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7" t="2295" r="7253" b="2856"/>
          <a:stretch>
            <a:fillRect/>
          </a:stretch>
        </p:blipFill>
        <p:spPr bwMode="auto">
          <a:xfrm>
            <a:off x="4067944" y="1791786"/>
            <a:ext cx="4579943" cy="370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0791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Low-density parity-check </a:t>
            </a:r>
            <a:r>
              <a:rPr lang="en-US" altLang="zh-TW" dirty="0" smtClean="0"/>
              <a:t>code</a:t>
            </a:r>
            <a:r>
              <a:rPr lang="en-US" altLang="zh-TW" dirty="0"/>
              <a:t> </a:t>
            </a:r>
            <a:r>
              <a:rPr lang="en-US" altLang="zh-TW" dirty="0" smtClean="0"/>
              <a:t>( LDPC )</a:t>
            </a:r>
            <a:endParaRPr lang="zh-TW" altLang="en-US" dirty="0"/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1331913" y="2347913"/>
            <a:ext cx="288925" cy="287337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/>
              <a:t>1</a:t>
            </a:r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1331913" y="2779713"/>
            <a:ext cx="288925" cy="287337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/>
              <a:t>1</a:t>
            </a:r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331913" y="3211513"/>
            <a:ext cx="288925" cy="287337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/>
              <a:t>0</a:t>
            </a:r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1331913" y="3643313"/>
            <a:ext cx="288925" cy="287337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/>
              <a:t>1</a:t>
            </a:r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1331913" y="4075113"/>
            <a:ext cx="288925" cy="287337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/>
              <a:t>0</a:t>
            </a:r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1331913" y="4508500"/>
            <a:ext cx="288925" cy="287338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/>
              <a:t>1</a:t>
            </a:r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1331913" y="4940300"/>
            <a:ext cx="288925" cy="287338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/>
              <a:t>1</a:t>
            </a:r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1331913" y="5372100"/>
            <a:ext cx="288925" cy="287338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/>
              <a:t>0</a:t>
            </a:r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3563938" y="3067050"/>
            <a:ext cx="288925" cy="287338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/>
              <a:t>0</a:t>
            </a:r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3563938" y="3498850"/>
            <a:ext cx="288925" cy="287338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/>
              <a:t>0</a:t>
            </a:r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3563938" y="3932238"/>
            <a:ext cx="288925" cy="28733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/>
              <a:t>0</a:t>
            </a:r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3563938" y="4364038"/>
            <a:ext cx="288925" cy="28733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/>
              <a:t>0</a:t>
            </a:r>
          </a:p>
        </p:txBody>
      </p:sp>
      <p:sp>
        <p:nvSpPr>
          <p:cNvPr id="41" name="Line 16"/>
          <p:cNvSpPr>
            <a:spLocks noChangeShapeType="1"/>
          </p:cNvSpPr>
          <p:nvPr/>
        </p:nvSpPr>
        <p:spPr bwMode="auto">
          <a:xfrm>
            <a:off x="1620838" y="2490788"/>
            <a:ext cx="194310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2" name="Line 18"/>
          <p:cNvSpPr>
            <a:spLocks noChangeShapeType="1"/>
          </p:cNvSpPr>
          <p:nvPr/>
        </p:nvSpPr>
        <p:spPr bwMode="auto">
          <a:xfrm>
            <a:off x="1620838" y="2924175"/>
            <a:ext cx="194310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3" name="Line 19"/>
          <p:cNvSpPr>
            <a:spLocks noChangeShapeType="1"/>
          </p:cNvSpPr>
          <p:nvPr/>
        </p:nvSpPr>
        <p:spPr bwMode="auto">
          <a:xfrm flipV="1">
            <a:off x="1620838" y="3643313"/>
            <a:ext cx="19431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4" name="Line 20"/>
          <p:cNvSpPr>
            <a:spLocks noChangeShapeType="1"/>
          </p:cNvSpPr>
          <p:nvPr/>
        </p:nvSpPr>
        <p:spPr bwMode="auto">
          <a:xfrm flipV="1">
            <a:off x="1620838" y="3643313"/>
            <a:ext cx="19431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5" name="Line 21"/>
          <p:cNvSpPr>
            <a:spLocks noChangeShapeType="1"/>
          </p:cNvSpPr>
          <p:nvPr/>
        </p:nvSpPr>
        <p:spPr bwMode="auto">
          <a:xfrm flipH="1">
            <a:off x="1620838" y="3643313"/>
            <a:ext cx="1943100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6" name="Line 22"/>
          <p:cNvSpPr>
            <a:spLocks noChangeShapeType="1"/>
          </p:cNvSpPr>
          <p:nvPr/>
        </p:nvSpPr>
        <p:spPr bwMode="auto">
          <a:xfrm flipH="1">
            <a:off x="1620838" y="4508500"/>
            <a:ext cx="194310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7" name="Line 23"/>
          <p:cNvSpPr>
            <a:spLocks noChangeShapeType="1"/>
          </p:cNvSpPr>
          <p:nvPr/>
        </p:nvSpPr>
        <p:spPr bwMode="auto">
          <a:xfrm>
            <a:off x="1620838" y="4219575"/>
            <a:ext cx="19431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" name="Line 24"/>
          <p:cNvSpPr>
            <a:spLocks noChangeShapeType="1"/>
          </p:cNvSpPr>
          <p:nvPr/>
        </p:nvSpPr>
        <p:spPr bwMode="auto">
          <a:xfrm flipV="1">
            <a:off x="1620838" y="4148138"/>
            <a:ext cx="194310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9" name="Line 25"/>
          <p:cNvSpPr>
            <a:spLocks noChangeShapeType="1"/>
          </p:cNvSpPr>
          <p:nvPr/>
        </p:nvSpPr>
        <p:spPr bwMode="auto">
          <a:xfrm>
            <a:off x="1620838" y="3355975"/>
            <a:ext cx="194310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0" name="Line 26"/>
          <p:cNvSpPr>
            <a:spLocks noChangeShapeType="1"/>
          </p:cNvSpPr>
          <p:nvPr/>
        </p:nvSpPr>
        <p:spPr bwMode="auto">
          <a:xfrm>
            <a:off x="1620838" y="3787775"/>
            <a:ext cx="19431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" name="Text Box 27"/>
          <p:cNvSpPr txBox="1">
            <a:spLocks noChangeArrowheads="1"/>
          </p:cNvSpPr>
          <p:nvPr/>
        </p:nvSpPr>
        <p:spPr bwMode="auto">
          <a:xfrm>
            <a:off x="2124075" y="1916113"/>
            <a:ext cx="1079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Encode</a:t>
            </a:r>
          </a:p>
        </p:txBody>
      </p:sp>
      <p:sp>
        <p:nvSpPr>
          <p:cNvPr id="52" name="Text Box 50"/>
          <p:cNvSpPr txBox="1">
            <a:spLocks noChangeArrowheads="1"/>
          </p:cNvSpPr>
          <p:nvPr/>
        </p:nvSpPr>
        <p:spPr bwMode="auto">
          <a:xfrm>
            <a:off x="6156325" y="1916113"/>
            <a:ext cx="1079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Decode</a:t>
            </a:r>
          </a:p>
        </p:txBody>
      </p:sp>
      <p:sp>
        <p:nvSpPr>
          <p:cNvPr id="53" name="Oval 4"/>
          <p:cNvSpPr>
            <a:spLocks noChangeArrowheads="1"/>
          </p:cNvSpPr>
          <p:nvPr/>
        </p:nvSpPr>
        <p:spPr bwMode="auto">
          <a:xfrm>
            <a:off x="5651227" y="2490788"/>
            <a:ext cx="288925" cy="287337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/>
              <a:t>1</a:t>
            </a:r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5651227" y="2922588"/>
            <a:ext cx="288925" cy="287337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 dirty="0" smtClean="0"/>
              <a:t>?</a:t>
            </a:r>
            <a:endParaRPr lang="en-US" altLang="zh-TW" dirty="0"/>
          </a:p>
        </p:txBody>
      </p:sp>
      <p:sp>
        <p:nvSpPr>
          <p:cNvPr id="55" name="Oval 6"/>
          <p:cNvSpPr>
            <a:spLocks noChangeArrowheads="1"/>
          </p:cNvSpPr>
          <p:nvPr/>
        </p:nvSpPr>
        <p:spPr bwMode="auto">
          <a:xfrm>
            <a:off x="5651227" y="3354388"/>
            <a:ext cx="288925" cy="287337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/>
              <a:t>0</a:t>
            </a:r>
          </a:p>
        </p:txBody>
      </p:sp>
      <p:sp>
        <p:nvSpPr>
          <p:cNvPr id="56" name="Oval 7"/>
          <p:cNvSpPr>
            <a:spLocks noChangeArrowheads="1"/>
          </p:cNvSpPr>
          <p:nvPr/>
        </p:nvSpPr>
        <p:spPr bwMode="auto">
          <a:xfrm>
            <a:off x="5651227" y="3786188"/>
            <a:ext cx="288925" cy="287337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 dirty="0" smtClean="0"/>
              <a:t>?</a:t>
            </a:r>
            <a:endParaRPr lang="en-US" altLang="zh-TW" dirty="0"/>
          </a:p>
        </p:txBody>
      </p:sp>
      <p:sp>
        <p:nvSpPr>
          <p:cNvPr id="57" name="Oval 8"/>
          <p:cNvSpPr>
            <a:spLocks noChangeArrowheads="1"/>
          </p:cNvSpPr>
          <p:nvPr/>
        </p:nvSpPr>
        <p:spPr bwMode="auto">
          <a:xfrm>
            <a:off x="5651227" y="4217988"/>
            <a:ext cx="288925" cy="287337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/>
              <a:t>0</a:t>
            </a:r>
          </a:p>
        </p:txBody>
      </p:sp>
      <p:sp>
        <p:nvSpPr>
          <p:cNvPr id="58" name="Oval 9"/>
          <p:cNvSpPr>
            <a:spLocks noChangeArrowheads="1"/>
          </p:cNvSpPr>
          <p:nvPr/>
        </p:nvSpPr>
        <p:spPr bwMode="auto">
          <a:xfrm>
            <a:off x="5651227" y="4651375"/>
            <a:ext cx="288925" cy="287338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 dirty="0" smtClean="0"/>
              <a:t>?</a:t>
            </a:r>
            <a:endParaRPr lang="en-US" altLang="zh-TW" dirty="0"/>
          </a:p>
        </p:txBody>
      </p:sp>
      <p:sp>
        <p:nvSpPr>
          <p:cNvPr id="59" name="Oval 10"/>
          <p:cNvSpPr>
            <a:spLocks noChangeArrowheads="1"/>
          </p:cNvSpPr>
          <p:nvPr/>
        </p:nvSpPr>
        <p:spPr bwMode="auto">
          <a:xfrm>
            <a:off x="5651227" y="5083175"/>
            <a:ext cx="288925" cy="287338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/>
              <a:t>1</a:t>
            </a:r>
          </a:p>
        </p:txBody>
      </p:sp>
      <p:sp>
        <p:nvSpPr>
          <p:cNvPr id="60" name="Oval 11"/>
          <p:cNvSpPr>
            <a:spLocks noChangeArrowheads="1"/>
          </p:cNvSpPr>
          <p:nvPr/>
        </p:nvSpPr>
        <p:spPr bwMode="auto">
          <a:xfrm>
            <a:off x="5651227" y="5514975"/>
            <a:ext cx="288925" cy="287338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/>
              <a:t>0</a:t>
            </a:r>
          </a:p>
        </p:txBody>
      </p:sp>
      <p:sp>
        <p:nvSpPr>
          <p:cNvPr id="61" name="Oval 12"/>
          <p:cNvSpPr>
            <a:spLocks noChangeArrowheads="1"/>
          </p:cNvSpPr>
          <p:nvPr/>
        </p:nvSpPr>
        <p:spPr bwMode="auto">
          <a:xfrm>
            <a:off x="7883252" y="3209925"/>
            <a:ext cx="288925" cy="287338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/>
              <a:t>0</a:t>
            </a:r>
          </a:p>
        </p:txBody>
      </p:sp>
      <p:sp>
        <p:nvSpPr>
          <p:cNvPr id="62" name="Oval 13"/>
          <p:cNvSpPr>
            <a:spLocks noChangeArrowheads="1"/>
          </p:cNvSpPr>
          <p:nvPr/>
        </p:nvSpPr>
        <p:spPr bwMode="auto">
          <a:xfrm>
            <a:off x="7883252" y="3641725"/>
            <a:ext cx="288925" cy="287338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/>
              <a:t>0</a:t>
            </a:r>
          </a:p>
        </p:txBody>
      </p:sp>
      <p:sp>
        <p:nvSpPr>
          <p:cNvPr id="63" name="Oval 14"/>
          <p:cNvSpPr>
            <a:spLocks noChangeArrowheads="1"/>
          </p:cNvSpPr>
          <p:nvPr/>
        </p:nvSpPr>
        <p:spPr bwMode="auto">
          <a:xfrm>
            <a:off x="7883252" y="4075113"/>
            <a:ext cx="288925" cy="28733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/>
              <a:t>0</a:t>
            </a:r>
          </a:p>
        </p:txBody>
      </p:sp>
      <p:sp>
        <p:nvSpPr>
          <p:cNvPr id="64" name="Oval 15"/>
          <p:cNvSpPr>
            <a:spLocks noChangeArrowheads="1"/>
          </p:cNvSpPr>
          <p:nvPr/>
        </p:nvSpPr>
        <p:spPr bwMode="auto">
          <a:xfrm>
            <a:off x="7883252" y="4506913"/>
            <a:ext cx="288925" cy="28733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/>
              <a:t>0</a:t>
            </a:r>
          </a:p>
        </p:txBody>
      </p:sp>
      <p:sp>
        <p:nvSpPr>
          <p:cNvPr id="65" name="Line 16"/>
          <p:cNvSpPr>
            <a:spLocks noChangeShapeType="1"/>
          </p:cNvSpPr>
          <p:nvPr/>
        </p:nvSpPr>
        <p:spPr bwMode="auto">
          <a:xfrm>
            <a:off x="5940152" y="2633663"/>
            <a:ext cx="194310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6" name="Line 18"/>
          <p:cNvSpPr>
            <a:spLocks noChangeShapeType="1"/>
          </p:cNvSpPr>
          <p:nvPr/>
        </p:nvSpPr>
        <p:spPr bwMode="auto">
          <a:xfrm>
            <a:off x="5940152" y="3067050"/>
            <a:ext cx="194310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7" name="Line 19"/>
          <p:cNvSpPr>
            <a:spLocks noChangeShapeType="1"/>
          </p:cNvSpPr>
          <p:nvPr/>
        </p:nvSpPr>
        <p:spPr bwMode="auto">
          <a:xfrm flipV="1">
            <a:off x="5940152" y="3786188"/>
            <a:ext cx="19431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8" name="Line 20"/>
          <p:cNvSpPr>
            <a:spLocks noChangeShapeType="1"/>
          </p:cNvSpPr>
          <p:nvPr/>
        </p:nvSpPr>
        <p:spPr bwMode="auto">
          <a:xfrm flipV="1">
            <a:off x="5940152" y="3786188"/>
            <a:ext cx="19431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9" name="Line 21"/>
          <p:cNvSpPr>
            <a:spLocks noChangeShapeType="1"/>
          </p:cNvSpPr>
          <p:nvPr/>
        </p:nvSpPr>
        <p:spPr bwMode="auto">
          <a:xfrm flipH="1">
            <a:off x="5940152" y="3786188"/>
            <a:ext cx="1943100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0" name="Line 22"/>
          <p:cNvSpPr>
            <a:spLocks noChangeShapeType="1"/>
          </p:cNvSpPr>
          <p:nvPr/>
        </p:nvSpPr>
        <p:spPr bwMode="auto">
          <a:xfrm flipH="1">
            <a:off x="5940152" y="4651375"/>
            <a:ext cx="194310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1" name="Line 23"/>
          <p:cNvSpPr>
            <a:spLocks noChangeShapeType="1"/>
          </p:cNvSpPr>
          <p:nvPr/>
        </p:nvSpPr>
        <p:spPr bwMode="auto">
          <a:xfrm>
            <a:off x="5940152" y="4362450"/>
            <a:ext cx="19431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2" name="Line 24"/>
          <p:cNvSpPr>
            <a:spLocks noChangeShapeType="1"/>
          </p:cNvSpPr>
          <p:nvPr/>
        </p:nvSpPr>
        <p:spPr bwMode="auto">
          <a:xfrm flipV="1">
            <a:off x="5940152" y="4291013"/>
            <a:ext cx="194310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3" name="Line 25"/>
          <p:cNvSpPr>
            <a:spLocks noChangeShapeType="1"/>
          </p:cNvSpPr>
          <p:nvPr/>
        </p:nvSpPr>
        <p:spPr bwMode="auto">
          <a:xfrm>
            <a:off x="5940152" y="3498850"/>
            <a:ext cx="194310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4" name="Line 26"/>
          <p:cNvSpPr>
            <a:spLocks noChangeShapeType="1"/>
          </p:cNvSpPr>
          <p:nvPr/>
        </p:nvSpPr>
        <p:spPr bwMode="auto">
          <a:xfrm>
            <a:off x="5940152" y="3930650"/>
            <a:ext cx="19431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9002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itchFamily="18" charset="0"/>
              </a:rPr>
              <a:t>LT Codes </a:t>
            </a:r>
            <a:endParaRPr lang="zh-TW" alt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51730" y="1957357"/>
            <a:ext cx="287337" cy="28892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shade val="46275"/>
                  <a:invGamma/>
                </a:schemeClr>
              </a:gs>
              <a:gs pos="100000">
                <a:schemeClr val="bg2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51730" y="2390745"/>
            <a:ext cx="287337" cy="28892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shade val="46275"/>
                  <a:invGamma/>
                </a:schemeClr>
              </a:gs>
              <a:gs pos="100000">
                <a:schemeClr val="bg2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51730" y="2822545"/>
            <a:ext cx="287337" cy="28892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shade val="46275"/>
                  <a:invGamma/>
                </a:schemeClr>
              </a:gs>
              <a:gs pos="100000">
                <a:schemeClr val="bg2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151730" y="3254345"/>
            <a:ext cx="287337" cy="28892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shade val="46275"/>
                  <a:invGamma/>
                </a:schemeClr>
              </a:gs>
              <a:gs pos="100000">
                <a:schemeClr val="bg2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151730" y="3686145"/>
            <a:ext cx="287337" cy="28892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shade val="46275"/>
                  <a:invGamma/>
                </a:schemeClr>
              </a:gs>
              <a:gs pos="100000">
                <a:schemeClr val="bg2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51730" y="4117945"/>
            <a:ext cx="287337" cy="28892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shade val="46275"/>
                  <a:invGamma/>
                </a:schemeClr>
              </a:gs>
              <a:gs pos="100000">
                <a:schemeClr val="bg2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633492" y="1093757"/>
            <a:ext cx="287338" cy="288925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50000">
                <a:srgbClr val="969696">
                  <a:gamma/>
                  <a:shade val="46275"/>
                  <a:invGamma/>
                </a:srgbClr>
              </a:gs>
              <a:gs pos="100000">
                <a:srgbClr val="969696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33492" y="1527145"/>
            <a:ext cx="287338" cy="288925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50000">
                <a:srgbClr val="969696">
                  <a:gamma/>
                  <a:shade val="46275"/>
                  <a:invGamma/>
                </a:srgbClr>
              </a:gs>
              <a:gs pos="100000">
                <a:srgbClr val="969696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633492" y="1958945"/>
            <a:ext cx="287338" cy="288925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50000">
                <a:srgbClr val="969696">
                  <a:gamma/>
                  <a:shade val="46275"/>
                  <a:invGamma/>
                </a:srgbClr>
              </a:gs>
              <a:gs pos="100000">
                <a:srgbClr val="969696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633492" y="2390745"/>
            <a:ext cx="287338" cy="288925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50000">
                <a:srgbClr val="969696">
                  <a:gamma/>
                  <a:shade val="46275"/>
                  <a:invGamma/>
                </a:srgbClr>
              </a:gs>
              <a:gs pos="100000">
                <a:srgbClr val="969696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633492" y="2822545"/>
            <a:ext cx="287338" cy="288925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50000">
                <a:srgbClr val="969696">
                  <a:gamma/>
                  <a:shade val="46275"/>
                  <a:invGamma/>
                </a:srgbClr>
              </a:gs>
              <a:gs pos="100000">
                <a:srgbClr val="969696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633492" y="3254345"/>
            <a:ext cx="287338" cy="288925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50000">
                <a:srgbClr val="969696">
                  <a:gamma/>
                  <a:shade val="46275"/>
                  <a:invGamma/>
                </a:srgbClr>
              </a:gs>
              <a:gs pos="100000">
                <a:srgbClr val="969696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633492" y="3686145"/>
            <a:ext cx="287338" cy="288925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50000">
                <a:srgbClr val="969696">
                  <a:gamma/>
                  <a:shade val="46275"/>
                  <a:invGamma/>
                </a:srgbClr>
              </a:gs>
              <a:gs pos="100000">
                <a:srgbClr val="969696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7633492" y="4119532"/>
            <a:ext cx="287338" cy="288925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50000">
                <a:srgbClr val="969696">
                  <a:gamma/>
                  <a:shade val="46275"/>
                  <a:invGamma/>
                </a:srgbClr>
              </a:gs>
              <a:gs pos="100000">
                <a:srgbClr val="969696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7633492" y="4551332"/>
            <a:ext cx="287338" cy="288925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50000">
                <a:srgbClr val="969696">
                  <a:gamma/>
                  <a:shade val="46275"/>
                  <a:invGamma/>
                </a:srgbClr>
              </a:gs>
              <a:gs pos="100000">
                <a:srgbClr val="969696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633492" y="4983132"/>
            <a:ext cx="287338" cy="288925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50000">
                <a:srgbClr val="969696">
                  <a:gamma/>
                  <a:shade val="46275"/>
                  <a:invGamma/>
                </a:srgbClr>
              </a:gs>
              <a:gs pos="100000">
                <a:srgbClr val="969696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 flipV="1">
            <a:off x="1440655" y="1238220"/>
            <a:ext cx="619283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 flipV="1">
            <a:off x="1440655" y="1238220"/>
            <a:ext cx="6192837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 flipV="1">
            <a:off x="1440655" y="1670020"/>
            <a:ext cx="619283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 flipV="1">
            <a:off x="1440655" y="1670020"/>
            <a:ext cx="619283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auto">
          <a:xfrm flipV="1">
            <a:off x="1440655" y="2101820"/>
            <a:ext cx="6192837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 flipV="1">
            <a:off x="1440655" y="2101820"/>
            <a:ext cx="6192837" cy="2160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 flipV="1">
            <a:off x="1440655" y="2533620"/>
            <a:ext cx="619283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 flipV="1">
            <a:off x="1440655" y="2965420"/>
            <a:ext cx="619283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29" name="Line 30"/>
          <p:cNvSpPr>
            <a:spLocks noChangeShapeType="1"/>
          </p:cNvSpPr>
          <p:nvPr/>
        </p:nvSpPr>
        <p:spPr bwMode="auto">
          <a:xfrm flipV="1">
            <a:off x="1440655" y="3397220"/>
            <a:ext cx="6192837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30" name="Line 31"/>
          <p:cNvSpPr>
            <a:spLocks noChangeShapeType="1"/>
          </p:cNvSpPr>
          <p:nvPr/>
        </p:nvSpPr>
        <p:spPr bwMode="auto">
          <a:xfrm>
            <a:off x="1440655" y="2533620"/>
            <a:ext cx="6192837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31" name="Line 32"/>
          <p:cNvSpPr>
            <a:spLocks noChangeShapeType="1"/>
          </p:cNvSpPr>
          <p:nvPr/>
        </p:nvSpPr>
        <p:spPr bwMode="auto">
          <a:xfrm>
            <a:off x="1440655" y="3830607"/>
            <a:ext cx="619283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32" name="Line 33"/>
          <p:cNvSpPr>
            <a:spLocks noChangeShapeType="1"/>
          </p:cNvSpPr>
          <p:nvPr/>
        </p:nvSpPr>
        <p:spPr bwMode="auto">
          <a:xfrm>
            <a:off x="1440655" y="3397220"/>
            <a:ext cx="6192837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>
            <a:off x="1440655" y="2101820"/>
            <a:ext cx="6192837" cy="2592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34" name="Line 35"/>
          <p:cNvSpPr>
            <a:spLocks noChangeShapeType="1"/>
          </p:cNvSpPr>
          <p:nvPr/>
        </p:nvSpPr>
        <p:spPr bwMode="auto">
          <a:xfrm>
            <a:off x="1440655" y="2965420"/>
            <a:ext cx="6192837" cy="2160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35" name="Group 119"/>
          <p:cNvGrpSpPr>
            <a:grpSpLocks/>
          </p:cNvGrpSpPr>
          <p:nvPr/>
        </p:nvGrpSpPr>
        <p:grpSpPr bwMode="auto">
          <a:xfrm>
            <a:off x="1151730" y="5559402"/>
            <a:ext cx="360362" cy="720726"/>
            <a:chOff x="204" y="3294"/>
            <a:chExt cx="227" cy="454"/>
          </a:xfrm>
        </p:grpSpPr>
        <p:sp>
          <p:nvSpPr>
            <p:cNvPr id="68" name="Rectangle 115"/>
            <p:cNvSpPr>
              <a:spLocks noChangeArrowheads="1"/>
            </p:cNvSpPr>
            <p:nvPr/>
          </p:nvSpPr>
          <p:spPr bwMode="auto">
            <a:xfrm>
              <a:off x="204" y="3294"/>
              <a:ext cx="227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9pPr>
            </a:lstStyle>
            <a:p>
              <a:pPr algn="ctr"/>
              <a:r>
                <a:rPr lang="en-US" altLang="zh-TW"/>
                <a:t>d</a:t>
              </a:r>
            </a:p>
          </p:txBody>
        </p:sp>
        <p:sp>
          <p:nvSpPr>
            <p:cNvPr id="69" name="Rectangle 116"/>
            <p:cNvSpPr>
              <a:spLocks noChangeArrowheads="1"/>
            </p:cNvSpPr>
            <p:nvPr/>
          </p:nvSpPr>
          <p:spPr bwMode="auto">
            <a:xfrm>
              <a:off x="204" y="3521"/>
              <a:ext cx="227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9pPr>
            </a:lstStyle>
            <a:p>
              <a:pPr algn="ctr"/>
              <a:r>
                <a:rPr lang="en-US" altLang="zh-TW"/>
                <a:t>v</a:t>
              </a:r>
            </a:p>
          </p:txBody>
        </p:sp>
      </p:grpSp>
      <p:grpSp>
        <p:nvGrpSpPr>
          <p:cNvPr id="36" name="Group 122"/>
          <p:cNvGrpSpPr>
            <a:grpSpLocks/>
          </p:cNvGrpSpPr>
          <p:nvPr/>
        </p:nvGrpSpPr>
        <p:grpSpPr bwMode="auto">
          <a:xfrm>
            <a:off x="1512092" y="5559402"/>
            <a:ext cx="647700" cy="720726"/>
            <a:chOff x="340" y="3385"/>
            <a:chExt cx="408" cy="454"/>
          </a:xfrm>
        </p:grpSpPr>
        <p:sp>
          <p:nvSpPr>
            <p:cNvPr id="66" name="Rectangle 117"/>
            <p:cNvSpPr>
              <a:spLocks noChangeArrowheads="1"/>
            </p:cNvSpPr>
            <p:nvPr/>
          </p:nvSpPr>
          <p:spPr bwMode="auto">
            <a:xfrm>
              <a:off x="340" y="3385"/>
              <a:ext cx="408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9pPr>
            </a:lstStyle>
            <a:p>
              <a:pPr algn="ctr"/>
              <a:r>
                <a:rPr lang="en-US" altLang="zh-TW"/>
                <a:t>2</a:t>
              </a:r>
            </a:p>
          </p:txBody>
        </p:sp>
        <p:sp>
          <p:nvSpPr>
            <p:cNvPr id="67" name="Rectangle 118"/>
            <p:cNvSpPr>
              <a:spLocks noChangeArrowheads="1"/>
            </p:cNvSpPr>
            <p:nvPr/>
          </p:nvSpPr>
          <p:spPr bwMode="auto">
            <a:xfrm>
              <a:off x="340" y="3612"/>
              <a:ext cx="408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9pPr>
            </a:lstStyle>
            <a:p>
              <a:pPr algn="ctr"/>
              <a:r>
                <a:rPr lang="en-US" altLang="zh-TW" sz="1400"/>
                <a:t>(101000)</a:t>
              </a:r>
            </a:p>
          </p:txBody>
        </p:sp>
      </p:grpSp>
      <p:grpSp>
        <p:nvGrpSpPr>
          <p:cNvPr id="37" name="Group 125"/>
          <p:cNvGrpSpPr>
            <a:grpSpLocks/>
          </p:cNvGrpSpPr>
          <p:nvPr/>
        </p:nvGrpSpPr>
        <p:grpSpPr bwMode="auto">
          <a:xfrm>
            <a:off x="2159792" y="5559402"/>
            <a:ext cx="647700" cy="720726"/>
            <a:chOff x="1156" y="3067"/>
            <a:chExt cx="408" cy="454"/>
          </a:xfrm>
        </p:grpSpPr>
        <p:sp>
          <p:nvSpPr>
            <p:cNvPr id="64" name="Rectangle 120"/>
            <p:cNvSpPr>
              <a:spLocks noChangeArrowheads="1"/>
            </p:cNvSpPr>
            <p:nvPr/>
          </p:nvSpPr>
          <p:spPr bwMode="auto">
            <a:xfrm>
              <a:off x="1156" y="3067"/>
              <a:ext cx="408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9pPr>
            </a:lstStyle>
            <a:p>
              <a:pPr algn="ctr"/>
              <a:r>
                <a:rPr lang="en-US" altLang="zh-TW"/>
                <a:t>2</a:t>
              </a:r>
            </a:p>
          </p:txBody>
        </p:sp>
        <p:sp>
          <p:nvSpPr>
            <p:cNvPr id="65" name="Rectangle 121"/>
            <p:cNvSpPr>
              <a:spLocks noChangeArrowheads="1"/>
            </p:cNvSpPr>
            <p:nvPr/>
          </p:nvSpPr>
          <p:spPr bwMode="auto">
            <a:xfrm>
              <a:off x="1156" y="3294"/>
              <a:ext cx="408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9pPr>
            </a:lstStyle>
            <a:p>
              <a:pPr algn="ctr"/>
              <a:r>
                <a:rPr lang="en-US" altLang="zh-TW" sz="1400"/>
                <a:t>(110000)</a:t>
              </a:r>
            </a:p>
          </p:txBody>
        </p:sp>
      </p:grpSp>
      <p:grpSp>
        <p:nvGrpSpPr>
          <p:cNvPr id="38" name="Group 134"/>
          <p:cNvGrpSpPr>
            <a:grpSpLocks/>
          </p:cNvGrpSpPr>
          <p:nvPr/>
        </p:nvGrpSpPr>
        <p:grpSpPr bwMode="auto">
          <a:xfrm>
            <a:off x="2807492" y="5559402"/>
            <a:ext cx="647700" cy="720726"/>
            <a:chOff x="1429" y="3158"/>
            <a:chExt cx="408" cy="454"/>
          </a:xfrm>
        </p:grpSpPr>
        <p:sp>
          <p:nvSpPr>
            <p:cNvPr id="62" name="Rectangle 123"/>
            <p:cNvSpPr>
              <a:spLocks noChangeArrowheads="1"/>
            </p:cNvSpPr>
            <p:nvPr/>
          </p:nvSpPr>
          <p:spPr bwMode="auto">
            <a:xfrm>
              <a:off x="1429" y="3158"/>
              <a:ext cx="408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9pPr>
            </a:lstStyle>
            <a:p>
              <a:pPr algn="ctr"/>
              <a:r>
                <a:rPr lang="en-US" altLang="zh-TW"/>
                <a:t>2</a:t>
              </a:r>
            </a:p>
          </p:txBody>
        </p:sp>
        <p:sp>
          <p:nvSpPr>
            <p:cNvPr id="63" name="Rectangle 124"/>
            <p:cNvSpPr>
              <a:spLocks noChangeArrowheads="1"/>
            </p:cNvSpPr>
            <p:nvPr/>
          </p:nvSpPr>
          <p:spPr bwMode="auto">
            <a:xfrm>
              <a:off x="1429" y="3385"/>
              <a:ext cx="408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9pPr>
            </a:lstStyle>
            <a:p>
              <a:pPr algn="ctr"/>
              <a:r>
                <a:rPr lang="en-US" altLang="zh-TW" sz="1400"/>
                <a:t>(000011)</a:t>
              </a:r>
            </a:p>
          </p:txBody>
        </p:sp>
      </p:grpSp>
      <p:grpSp>
        <p:nvGrpSpPr>
          <p:cNvPr id="39" name="Group 144"/>
          <p:cNvGrpSpPr>
            <a:grpSpLocks/>
          </p:cNvGrpSpPr>
          <p:nvPr/>
        </p:nvGrpSpPr>
        <p:grpSpPr bwMode="auto">
          <a:xfrm>
            <a:off x="4752180" y="5559401"/>
            <a:ext cx="647700" cy="720726"/>
            <a:chOff x="2245" y="2704"/>
            <a:chExt cx="408" cy="454"/>
          </a:xfrm>
        </p:grpSpPr>
        <p:sp>
          <p:nvSpPr>
            <p:cNvPr id="60" name="Rectangle 126"/>
            <p:cNvSpPr>
              <a:spLocks noChangeArrowheads="1"/>
            </p:cNvSpPr>
            <p:nvPr/>
          </p:nvSpPr>
          <p:spPr bwMode="auto">
            <a:xfrm>
              <a:off x="2245" y="2704"/>
              <a:ext cx="408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9pPr>
            </a:lstStyle>
            <a:p>
              <a:pPr algn="ctr"/>
              <a:r>
                <a:rPr lang="en-US" altLang="zh-TW"/>
                <a:t>2</a:t>
              </a:r>
            </a:p>
          </p:txBody>
        </p:sp>
        <p:sp>
          <p:nvSpPr>
            <p:cNvPr id="61" name="Rectangle 127"/>
            <p:cNvSpPr>
              <a:spLocks noChangeArrowheads="1"/>
            </p:cNvSpPr>
            <p:nvPr/>
          </p:nvSpPr>
          <p:spPr bwMode="auto">
            <a:xfrm>
              <a:off x="2245" y="2931"/>
              <a:ext cx="408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9pPr>
            </a:lstStyle>
            <a:p>
              <a:pPr algn="ctr"/>
              <a:r>
                <a:rPr lang="en-US" altLang="zh-TW" sz="1400"/>
                <a:t>(000101)</a:t>
              </a:r>
            </a:p>
          </p:txBody>
        </p:sp>
      </p:grpSp>
      <p:grpSp>
        <p:nvGrpSpPr>
          <p:cNvPr id="40" name="Group 146"/>
          <p:cNvGrpSpPr>
            <a:grpSpLocks/>
          </p:cNvGrpSpPr>
          <p:nvPr/>
        </p:nvGrpSpPr>
        <p:grpSpPr bwMode="auto">
          <a:xfrm>
            <a:off x="5399880" y="5559402"/>
            <a:ext cx="647700" cy="720726"/>
            <a:chOff x="2925" y="3249"/>
            <a:chExt cx="408" cy="454"/>
          </a:xfrm>
        </p:grpSpPr>
        <p:sp>
          <p:nvSpPr>
            <p:cNvPr id="58" name="Rectangle 128"/>
            <p:cNvSpPr>
              <a:spLocks noChangeArrowheads="1"/>
            </p:cNvSpPr>
            <p:nvPr/>
          </p:nvSpPr>
          <p:spPr bwMode="auto">
            <a:xfrm>
              <a:off x="2925" y="3249"/>
              <a:ext cx="408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9pPr>
            </a:lstStyle>
            <a:p>
              <a:pPr algn="ctr"/>
              <a:r>
                <a:rPr lang="en-US" altLang="zh-TW"/>
                <a:t>1</a:t>
              </a:r>
            </a:p>
          </p:txBody>
        </p:sp>
        <p:sp>
          <p:nvSpPr>
            <p:cNvPr id="59" name="Rectangle 129"/>
            <p:cNvSpPr>
              <a:spLocks noChangeArrowheads="1"/>
            </p:cNvSpPr>
            <p:nvPr/>
          </p:nvSpPr>
          <p:spPr bwMode="auto">
            <a:xfrm>
              <a:off x="2925" y="3476"/>
              <a:ext cx="408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9pPr>
            </a:lstStyle>
            <a:p>
              <a:pPr algn="ctr"/>
              <a:r>
                <a:rPr lang="en-US" altLang="zh-TW" sz="1400"/>
                <a:t>(010000)</a:t>
              </a:r>
            </a:p>
          </p:txBody>
        </p:sp>
      </p:grpSp>
      <p:grpSp>
        <p:nvGrpSpPr>
          <p:cNvPr id="41" name="Group 147"/>
          <p:cNvGrpSpPr>
            <a:grpSpLocks/>
          </p:cNvGrpSpPr>
          <p:nvPr/>
        </p:nvGrpSpPr>
        <p:grpSpPr bwMode="auto">
          <a:xfrm>
            <a:off x="6049167" y="5559402"/>
            <a:ext cx="647700" cy="720726"/>
            <a:chOff x="3515" y="3249"/>
            <a:chExt cx="408" cy="454"/>
          </a:xfrm>
        </p:grpSpPr>
        <p:sp>
          <p:nvSpPr>
            <p:cNvPr id="56" name="Rectangle 130"/>
            <p:cNvSpPr>
              <a:spLocks noChangeArrowheads="1"/>
            </p:cNvSpPr>
            <p:nvPr/>
          </p:nvSpPr>
          <p:spPr bwMode="auto">
            <a:xfrm>
              <a:off x="3515" y="3249"/>
              <a:ext cx="408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9pPr>
            </a:lstStyle>
            <a:p>
              <a:pPr algn="ctr"/>
              <a:r>
                <a:rPr lang="en-US" altLang="zh-TW"/>
                <a:t>1</a:t>
              </a:r>
            </a:p>
          </p:txBody>
        </p:sp>
        <p:sp>
          <p:nvSpPr>
            <p:cNvPr id="57" name="Rectangle 131"/>
            <p:cNvSpPr>
              <a:spLocks noChangeArrowheads="1"/>
            </p:cNvSpPr>
            <p:nvPr/>
          </p:nvSpPr>
          <p:spPr bwMode="auto">
            <a:xfrm>
              <a:off x="3515" y="3476"/>
              <a:ext cx="408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9pPr>
            </a:lstStyle>
            <a:p>
              <a:pPr algn="ctr"/>
              <a:r>
                <a:rPr lang="en-US" altLang="zh-TW" sz="1400"/>
                <a:t>(000010)</a:t>
              </a:r>
            </a:p>
          </p:txBody>
        </p:sp>
      </p:grpSp>
      <p:grpSp>
        <p:nvGrpSpPr>
          <p:cNvPr id="42" name="Group 148"/>
          <p:cNvGrpSpPr>
            <a:grpSpLocks/>
          </p:cNvGrpSpPr>
          <p:nvPr/>
        </p:nvGrpSpPr>
        <p:grpSpPr bwMode="auto">
          <a:xfrm>
            <a:off x="6696867" y="5559402"/>
            <a:ext cx="647700" cy="720726"/>
            <a:chOff x="4150" y="3294"/>
            <a:chExt cx="408" cy="454"/>
          </a:xfrm>
        </p:grpSpPr>
        <p:sp>
          <p:nvSpPr>
            <p:cNvPr id="54" name="Rectangle 132"/>
            <p:cNvSpPr>
              <a:spLocks noChangeArrowheads="1"/>
            </p:cNvSpPr>
            <p:nvPr/>
          </p:nvSpPr>
          <p:spPr bwMode="auto">
            <a:xfrm>
              <a:off x="4150" y="3294"/>
              <a:ext cx="408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9pPr>
            </a:lstStyle>
            <a:p>
              <a:pPr algn="ctr"/>
              <a:r>
                <a:rPr lang="en-US" altLang="zh-TW"/>
                <a:t>3</a:t>
              </a:r>
            </a:p>
          </p:txBody>
        </p:sp>
        <p:sp>
          <p:nvSpPr>
            <p:cNvPr id="55" name="Rectangle 133"/>
            <p:cNvSpPr>
              <a:spLocks noChangeArrowheads="1"/>
            </p:cNvSpPr>
            <p:nvPr/>
          </p:nvSpPr>
          <p:spPr bwMode="auto">
            <a:xfrm>
              <a:off x="4150" y="3521"/>
              <a:ext cx="408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9pPr>
            </a:lstStyle>
            <a:p>
              <a:pPr algn="ctr"/>
              <a:r>
                <a:rPr lang="en-US" altLang="zh-TW" sz="1400"/>
                <a:t>(100101)</a:t>
              </a:r>
            </a:p>
          </p:txBody>
        </p:sp>
      </p:grpSp>
      <p:grpSp>
        <p:nvGrpSpPr>
          <p:cNvPr id="43" name="Group 141"/>
          <p:cNvGrpSpPr>
            <a:grpSpLocks/>
          </p:cNvGrpSpPr>
          <p:nvPr/>
        </p:nvGrpSpPr>
        <p:grpSpPr bwMode="auto">
          <a:xfrm>
            <a:off x="3456780" y="5559402"/>
            <a:ext cx="647700" cy="720726"/>
            <a:chOff x="1701" y="3158"/>
            <a:chExt cx="408" cy="454"/>
          </a:xfrm>
        </p:grpSpPr>
        <p:sp>
          <p:nvSpPr>
            <p:cNvPr id="52" name="Rectangle 135"/>
            <p:cNvSpPr>
              <a:spLocks noChangeArrowheads="1"/>
            </p:cNvSpPr>
            <p:nvPr/>
          </p:nvSpPr>
          <p:spPr bwMode="auto">
            <a:xfrm>
              <a:off x="1701" y="3158"/>
              <a:ext cx="408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9pPr>
            </a:lstStyle>
            <a:p>
              <a:pPr algn="ctr"/>
              <a:r>
                <a:rPr lang="en-US" altLang="zh-TW"/>
                <a:t>1</a:t>
              </a:r>
            </a:p>
          </p:txBody>
        </p:sp>
        <p:sp>
          <p:nvSpPr>
            <p:cNvPr id="53" name="Rectangle 136"/>
            <p:cNvSpPr>
              <a:spLocks noChangeArrowheads="1"/>
            </p:cNvSpPr>
            <p:nvPr/>
          </p:nvSpPr>
          <p:spPr bwMode="auto">
            <a:xfrm>
              <a:off x="1701" y="3385"/>
              <a:ext cx="408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9pPr>
            </a:lstStyle>
            <a:p>
              <a:pPr algn="ctr"/>
              <a:r>
                <a:rPr lang="en-US" altLang="zh-TW" sz="1400"/>
                <a:t>(001000)</a:t>
              </a:r>
            </a:p>
          </p:txBody>
        </p:sp>
      </p:grpSp>
      <p:grpSp>
        <p:nvGrpSpPr>
          <p:cNvPr id="44" name="Group 149"/>
          <p:cNvGrpSpPr>
            <a:grpSpLocks/>
          </p:cNvGrpSpPr>
          <p:nvPr/>
        </p:nvGrpSpPr>
        <p:grpSpPr bwMode="auto">
          <a:xfrm>
            <a:off x="7344567" y="5559402"/>
            <a:ext cx="647700" cy="720726"/>
            <a:chOff x="4830" y="3339"/>
            <a:chExt cx="408" cy="454"/>
          </a:xfrm>
        </p:grpSpPr>
        <p:sp>
          <p:nvSpPr>
            <p:cNvPr id="50" name="Rectangle 137"/>
            <p:cNvSpPr>
              <a:spLocks noChangeArrowheads="1"/>
            </p:cNvSpPr>
            <p:nvPr/>
          </p:nvSpPr>
          <p:spPr bwMode="auto">
            <a:xfrm>
              <a:off x="4830" y="3339"/>
              <a:ext cx="408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9pPr>
            </a:lstStyle>
            <a:p>
              <a:pPr algn="ctr"/>
              <a:r>
                <a:rPr lang="en-US" altLang="zh-TW"/>
                <a:t>1</a:t>
              </a:r>
            </a:p>
          </p:txBody>
        </p:sp>
        <p:sp>
          <p:nvSpPr>
            <p:cNvPr id="51" name="Rectangle 138"/>
            <p:cNvSpPr>
              <a:spLocks noChangeArrowheads="1"/>
            </p:cNvSpPr>
            <p:nvPr/>
          </p:nvSpPr>
          <p:spPr bwMode="auto">
            <a:xfrm>
              <a:off x="4830" y="3566"/>
              <a:ext cx="408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9pPr>
            </a:lstStyle>
            <a:p>
              <a:pPr algn="ctr"/>
              <a:r>
                <a:rPr lang="en-US" altLang="zh-TW" sz="1400"/>
                <a:t>(001000)</a:t>
              </a:r>
            </a:p>
          </p:txBody>
        </p:sp>
      </p:grpSp>
      <p:grpSp>
        <p:nvGrpSpPr>
          <p:cNvPr id="45" name="Group 142"/>
          <p:cNvGrpSpPr>
            <a:grpSpLocks/>
          </p:cNvGrpSpPr>
          <p:nvPr/>
        </p:nvGrpSpPr>
        <p:grpSpPr bwMode="auto">
          <a:xfrm>
            <a:off x="4104480" y="5559401"/>
            <a:ext cx="647700" cy="720726"/>
            <a:chOff x="2608" y="2704"/>
            <a:chExt cx="408" cy="454"/>
          </a:xfrm>
        </p:grpSpPr>
        <p:sp>
          <p:nvSpPr>
            <p:cNvPr id="48" name="Rectangle 139"/>
            <p:cNvSpPr>
              <a:spLocks noChangeArrowheads="1"/>
            </p:cNvSpPr>
            <p:nvPr/>
          </p:nvSpPr>
          <p:spPr bwMode="auto">
            <a:xfrm>
              <a:off x="2608" y="2704"/>
              <a:ext cx="408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9pPr>
            </a:lstStyle>
            <a:p>
              <a:pPr algn="ctr"/>
              <a:r>
                <a:rPr lang="en-US" altLang="zh-TW"/>
                <a:t>1</a:t>
              </a:r>
            </a:p>
          </p:txBody>
        </p:sp>
        <p:sp>
          <p:nvSpPr>
            <p:cNvPr id="49" name="Rectangle 140"/>
            <p:cNvSpPr>
              <a:spLocks noChangeArrowheads="1"/>
            </p:cNvSpPr>
            <p:nvPr/>
          </p:nvSpPr>
          <p:spPr bwMode="auto">
            <a:xfrm>
              <a:off x="2608" y="2931"/>
              <a:ext cx="408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  <a:cs typeface="+mn-cs"/>
                </a:defRPr>
              </a:lvl9pPr>
            </a:lstStyle>
            <a:p>
              <a:pPr algn="ctr"/>
              <a:r>
                <a:rPr lang="en-US" altLang="zh-TW" sz="1400"/>
                <a:t>(000100)</a:t>
              </a:r>
            </a:p>
          </p:txBody>
        </p:sp>
      </p:grpSp>
      <p:sp>
        <p:nvSpPr>
          <p:cNvPr id="46" name="Line 143"/>
          <p:cNvSpPr>
            <a:spLocks noChangeShapeType="1"/>
          </p:cNvSpPr>
          <p:nvPr/>
        </p:nvSpPr>
        <p:spPr bwMode="auto">
          <a:xfrm flipH="1">
            <a:off x="1440655" y="3398807"/>
            <a:ext cx="6192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47" name="Line 145"/>
          <p:cNvSpPr>
            <a:spLocks noChangeShapeType="1"/>
          </p:cNvSpPr>
          <p:nvPr/>
        </p:nvSpPr>
        <p:spPr bwMode="auto">
          <a:xfrm flipH="1" flipV="1">
            <a:off x="1440655" y="4262407"/>
            <a:ext cx="619283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70" name="文字方塊 69"/>
          <p:cNvSpPr txBox="1"/>
          <p:nvPr/>
        </p:nvSpPr>
        <p:spPr>
          <a:xfrm>
            <a:off x="1424259" y="5075330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Bit Node</a:t>
            </a:r>
          </a:p>
        </p:txBody>
      </p:sp>
      <p:sp>
        <p:nvSpPr>
          <p:cNvPr id="71" name="文字方塊 70"/>
          <p:cNvSpPr txBox="1"/>
          <p:nvPr/>
        </p:nvSpPr>
        <p:spPr>
          <a:xfrm>
            <a:off x="6243215" y="5087391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Check Node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06538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Distortion Grouping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1612776"/>
          </a:xfrm>
        </p:spPr>
        <p:txBody>
          <a:bodyPr/>
          <a:lstStyle/>
          <a:p>
            <a:r>
              <a:rPr lang="en-US" altLang="zh-TW" dirty="0" smtClean="0"/>
              <a:t>Identify how important groups of bits are by estimating the amount of distortion they would cause if decoded in error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068959"/>
            <a:ext cx="5900564" cy="3218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008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Rateless</a:t>
            </a:r>
            <a:r>
              <a:rPr lang="en-US" altLang="zh-TW" dirty="0" smtClean="0"/>
              <a:t> Code for UEP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1108719"/>
          </a:xfrm>
        </p:spPr>
        <p:txBody>
          <a:bodyPr/>
          <a:lstStyle/>
          <a:p>
            <a:r>
              <a:rPr lang="en-US" altLang="zh-TW" dirty="0" smtClean="0"/>
              <a:t>To provide UEP, sender encodes each distortion group with a </a:t>
            </a:r>
            <a:r>
              <a:rPr lang="en-US" altLang="zh-TW" dirty="0" err="1" smtClean="0"/>
              <a:t>rateless</a:t>
            </a:r>
            <a:r>
              <a:rPr lang="en-US" altLang="zh-TW" dirty="0" smtClean="0"/>
              <a:t> Raptor code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7912479" cy="3764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972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Soft Raptor Decoder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1396752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• PHY passes demodulated bits with soft information </a:t>
            </a:r>
          </a:p>
          <a:p>
            <a:r>
              <a:rPr lang="en-US" altLang="zh-TW" dirty="0" smtClean="0"/>
              <a:t>• Apply Belief Propagation to decode Raptor Code and compute soft estimate for the DCT coefficient bits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2852936"/>
            <a:ext cx="7857645" cy="3739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6077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Soft Raptor Decoder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4099520"/>
            <a:ext cx="8229600" cy="625624"/>
          </a:xfrm>
        </p:spPr>
        <p:txBody>
          <a:bodyPr/>
          <a:lstStyle/>
          <a:p>
            <a:r>
              <a:rPr lang="en-US" altLang="zh-TW" dirty="0" smtClean="0"/>
              <a:t>General case</a:t>
            </a:r>
            <a:endParaRPr lang="zh-TW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370" y="4581128"/>
            <a:ext cx="55435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370" y="5593097"/>
            <a:ext cx="5943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內容版面配置區 2"/>
          <p:cNvSpPr txBox="1">
            <a:spLocks/>
          </p:cNvSpPr>
          <p:nvPr/>
        </p:nvSpPr>
        <p:spPr>
          <a:xfrm>
            <a:off x="467544" y="5157192"/>
            <a:ext cx="8229600" cy="62562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Conflict case</a:t>
            </a:r>
            <a:endParaRPr lang="zh-TW" alt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8760"/>
            <a:ext cx="383772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1047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FlexCast</a:t>
            </a:r>
            <a:r>
              <a:rPr lang="en-US" altLang="zh-TW" dirty="0" smtClean="0"/>
              <a:t> Architecture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11" y="1268760"/>
            <a:ext cx="8184465" cy="52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923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259632" y="1844824"/>
            <a:ext cx="7427168" cy="4312136"/>
          </a:xfrm>
        </p:spPr>
        <p:txBody>
          <a:bodyPr/>
          <a:lstStyle/>
          <a:p>
            <a:r>
              <a:rPr lang="en-US" altLang="zh-TW" dirty="0" smtClean="0"/>
              <a:t>Background</a:t>
            </a:r>
          </a:p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Algorithm</a:t>
            </a:r>
          </a:p>
          <a:p>
            <a:r>
              <a:rPr lang="en-US" altLang="zh-TW" dirty="0" smtClean="0"/>
              <a:t>Experiment</a:t>
            </a:r>
          </a:p>
          <a:p>
            <a:r>
              <a:rPr lang="en-US" altLang="zh-TW" dirty="0" smtClean="0"/>
              <a:t>Conclusion</a:t>
            </a:r>
          </a:p>
          <a:p>
            <a:r>
              <a:rPr lang="en-US" altLang="zh-TW" dirty="0" smtClean="0"/>
              <a:t>Reference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4183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87824" y="2708920"/>
            <a:ext cx="3610744" cy="990600"/>
          </a:xfrm>
        </p:spPr>
        <p:txBody>
          <a:bodyPr/>
          <a:lstStyle/>
          <a:p>
            <a:r>
              <a:rPr lang="en-US" altLang="zh-TW" dirty="0" smtClean="0"/>
              <a:t>Experiment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2518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Implementation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err="1" smtClean="0"/>
              <a:t>FlexCast</a:t>
            </a:r>
            <a:r>
              <a:rPr lang="en-US" altLang="zh-TW" dirty="0" smtClean="0"/>
              <a:t> is implemented by modifying standard MPEG4 implementation </a:t>
            </a:r>
          </a:p>
          <a:p>
            <a:r>
              <a:rPr lang="en-US" altLang="zh-TW" dirty="0" smtClean="0"/>
              <a:t>Algorithms have linear complexity and are practical to implement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52403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Evaluation Setup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4653136"/>
            <a:ext cx="8229600" cy="1473027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Deployed in an 10 node indoor USRP2 </a:t>
            </a:r>
            <a:r>
              <a:rPr lang="en-US" altLang="zh-TW" dirty="0" err="1" smtClean="0"/>
              <a:t>testbed</a:t>
            </a:r>
            <a:r>
              <a:rPr lang="en-US" altLang="zh-TW" dirty="0" smtClean="0"/>
              <a:t> </a:t>
            </a:r>
          </a:p>
          <a:p>
            <a:r>
              <a:rPr lang="en-US" altLang="zh-TW" dirty="0" smtClean="0"/>
              <a:t>PHY: </a:t>
            </a:r>
            <a:r>
              <a:rPr lang="en-US" altLang="zh-TW" dirty="0" err="1" smtClean="0"/>
              <a:t>WiFi</a:t>
            </a:r>
            <a:r>
              <a:rPr lang="en-US" altLang="zh-TW" dirty="0" smtClean="0"/>
              <a:t> style OFDM, 6.25 MHz channel  </a:t>
            </a:r>
          </a:p>
          <a:p>
            <a:r>
              <a:rPr lang="en-US" altLang="zh-TW" dirty="0" smtClean="0"/>
              <a:t>Standard </a:t>
            </a:r>
            <a:r>
              <a:rPr lang="en-US" altLang="zh-TW" dirty="0" err="1" smtClean="0"/>
              <a:t>WiFi</a:t>
            </a:r>
            <a:r>
              <a:rPr lang="en-US" altLang="zh-TW" dirty="0" smtClean="0"/>
              <a:t> convolutional coding rates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291289" cy="31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197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How Graceful is </a:t>
            </a:r>
            <a:r>
              <a:rPr lang="en-US" altLang="zh-TW" dirty="0" err="1" smtClean="0"/>
              <a:t>FlexCast</a:t>
            </a:r>
            <a:r>
              <a:rPr lang="en-US" altLang="zh-TW" dirty="0" smtClean="0"/>
              <a:t>?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6279" y="5301208"/>
            <a:ext cx="8229600" cy="1112987"/>
          </a:xfrm>
        </p:spPr>
        <p:txBody>
          <a:bodyPr>
            <a:normAutofit/>
          </a:bodyPr>
          <a:lstStyle/>
          <a:p>
            <a:r>
              <a:rPr lang="en-US" altLang="zh-TW" dirty="0" err="1" smtClean="0"/>
              <a:t>FlexCast</a:t>
            </a:r>
            <a:r>
              <a:rPr lang="en-US" altLang="zh-TW" dirty="0" smtClean="0"/>
              <a:t> performs as well as the omniscient scheme without requiring any channel state knowledge</a:t>
            </a:r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6475981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111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Trace Driven Emulation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Stanford RUSK channel sounder </a:t>
            </a:r>
          </a:p>
          <a:p>
            <a:pPr lvl="1"/>
            <a:r>
              <a:rPr lang="en-US" altLang="zh-TW" dirty="0" smtClean="0"/>
              <a:t>High precision channel measurement </a:t>
            </a:r>
          </a:p>
          <a:p>
            <a:pPr lvl="1"/>
            <a:r>
              <a:rPr lang="en-US" altLang="zh-TW" dirty="0" smtClean="0"/>
              <a:t>Continuous channel state information </a:t>
            </a:r>
          </a:p>
          <a:p>
            <a:r>
              <a:rPr lang="en-US" altLang="zh-TW" dirty="0" smtClean="0"/>
              <a:t>2.426 GHz to 2.448 GHz (</a:t>
            </a:r>
            <a:r>
              <a:rPr lang="en-US" altLang="zh-TW" dirty="0" err="1" smtClean="0"/>
              <a:t>WiFi</a:t>
            </a:r>
            <a:r>
              <a:rPr lang="en-US" altLang="zh-TW" dirty="0" smtClean="0"/>
              <a:t> channel 6)</a:t>
            </a:r>
          </a:p>
          <a:p>
            <a:r>
              <a:rPr lang="en-US" altLang="zh-TW" dirty="0" smtClean="0"/>
              <a:t>Each trace: 100000 measurements over 100 sec </a:t>
            </a:r>
          </a:p>
          <a:p>
            <a:r>
              <a:rPr lang="en-US" altLang="zh-TW" dirty="0" smtClean="0"/>
              <a:t>10 mobility traces at walking speed ~ 3 mph </a:t>
            </a:r>
          </a:p>
          <a:p>
            <a:r>
              <a:rPr lang="en-US" altLang="zh-TW" dirty="0" smtClean="0"/>
              <a:t>Simulate mobility by playing trace at increasing speeds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410603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Performance with Increasing Mobility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5517232"/>
            <a:ext cx="8229600" cy="864096"/>
          </a:xfrm>
        </p:spPr>
        <p:txBody>
          <a:bodyPr>
            <a:normAutofit lnSpcReduction="10000"/>
          </a:bodyPr>
          <a:lstStyle/>
          <a:p>
            <a:r>
              <a:rPr lang="en-US" altLang="zh-TW" dirty="0" err="1" smtClean="0"/>
              <a:t>FlexCast</a:t>
            </a:r>
            <a:r>
              <a:rPr lang="en-US" altLang="zh-TW" dirty="0" smtClean="0"/>
              <a:t> provides near optimal performance at high mobility</a:t>
            </a:r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89627"/>
            <a:ext cx="6192688" cy="415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076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err="1" smtClean="0"/>
              <a:t>FlexCast</a:t>
            </a:r>
            <a:r>
              <a:rPr lang="en-US" altLang="zh-TW" dirty="0" smtClean="0"/>
              <a:t> provides graceful video streaming for dynamically varying wireless networks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Espouses a design philosophy that takes into account wireless channel properties to build modular robust protocols and systems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321571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err="1"/>
              <a:t>FlexCast</a:t>
            </a:r>
            <a:r>
              <a:rPr lang="en-US" altLang="zh-TW" dirty="0"/>
              <a:t>: Graceful Wireless Video Streaming, S. </a:t>
            </a:r>
            <a:r>
              <a:rPr lang="en-US" altLang="zh-TW" dirty="0" err="1"/>
              <a:t>Aditya</a:t>
            </a:r>
            <a:r>
              <a:rPr lang="en-US" altLang="zh-TW" dirty="0"/>
              <a:t> and S. </a:t>
            </a:r>
            <a:r>
              <a:rPr lang="en-US" altLang="zh-TW" dirty="0" err="1"/>
              <a:t>Katti</a:t>
            </a:r>
            <a:r>
              <a:rPr lang="en-US" altLang="zh-TW" dirty="0"/>
              <a:t>, </a:t>
            </a:r>
            <a:r>
              <a:rPr lang="en-US" altLang="zh-TW" dirty="0" smtClean="0"/>
              <a:t>Mobicom'11</a:t>
            </a:r>
          </a:p>
          <a:p>
            <a:r>
              <a:rPr lang="en-US" altLang="zh-TW" dirty="0" err="1" smtClean="0"/>
              <a:t>FlexCast</a:t>
            </a:r>
            <a:r>
              <a:rPr lang="en-US" altLang="zh-TW" dirty="0" smtClean="0"/>
              <a:t> Slide</a:t>
            </a:r>
            <a:endParaRPr lang="en-US" altLang="zh-TW" dirty="0" smtClean="0">
              <a:hlinkClick r:id="rId2"/>
            </a:endParaRPr>
          </a:p>
          <a:p>
            <a:pPr lvl="1"/>
            <a:r>
              <a:rPr lang="en-US" altLang="zh-TW" dirty="0">
                <a:hlinkClick r:id="rId3"/>
              </a:rPr>
              <a:t>http://</a:t>
            </a:r>
            <a:r>
              <a:rPr lang="en-US" altLang="zh-TW" dirty="0" smtClean="0">
                <a:hlinkClick r:id="rId3"/>
              </a:rPr>
              <a:t>www.sigmobile.org/mobicom/2011/slides/254-flexcast-slides.pdf</a:t>
            </a:r>
            <a:endParaRPr lang="en-US" altLang="zh-TW" dirty="0" smtClean="0"/>
          </a:p>
          <a:p>
            <a:r>
              <a:rPr lang="en-US" altLang="zh-TW" dirty="0" smtClean="0"/>
              <a:t>Raptor Codes</a:t>
            </a:r>
          </a:p>
          <a:p>
            <a:pPr lvl="1"/>
            <a:r>
              <a:rPr lang="en-US" altLang="zh-TW" dirty="0">
                <a:hlinkClick r:id="rId4"/>
              </a:rPr>
              <a:t>http://</a:t>
            </a:r>
            <a:r>
              <a:rPr lang="en-US" altLang="zh-TW" dirty="0" smtClean="0">
                <a:hlinkClick r:id="rId4"/>
              </a:rPr>
              <a:t>vod.cs.nthu.edu.tw/ezLMS/show.php?id=341&amp;1313668771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1405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87824" y="2708920"/>
            <a:ext cx="3610744" cy="990600"/>
          </a:xfrm>
        </p:spPr>
        <p:txBody>
          <a:bodyPr/>
          <a:lstStyle/>
          <a:p>
            <a:r>
              <a:rPr lang="en-US" altLang="zh-TW" dirty="0" smtClean="0"/>
              <a:t>Background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3794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Mobile Video Streaming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4725144"/>
            <a:ext cx="8229600" cy="1401019"/>
          </a:xfrm>
        </p:spPr>
        <p:txBody>
          <a:bodyPr/>
          <a:lstStyle/>
          <a:p>
            <a:r>
              <a:rPr lang="en-US" altLang="zh-TW" dirty="0" smtClean="0"/>
              <a:t>buffering,  lost frames  are quite common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0988"/>
            <a:ext cx="8810945" cy="35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7123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Why is Performance Choppy?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Current video streaming (MPEG4..) </a:t>
            </a:r>
          </a:p>
          <a:p>
            <a:pPr lvl="1"/>
            <a:r>
              <a:rPr lang="en-US" altLang="zh-TW" dirty="0" smtClean="0"/>
              <a:t>Encode video at a specific bitrate (</a:t>
            </a:r>
            <a:r>
              <a:rPr lang="en-US" altLang="zh-TW" dirty="0" err="1" smtClean="0"/>
              <a:t>e.g</a:t>
            </a:r>
            <a:r>
              <a:rPr lang="en-US" altLang="zh-TW" dirty="0" smtClean="0"/>
              <a:t> 1mbps+ for HD) </a:t>
            </a:r>
          </a:p>
          <a:p>
            <a:pPr lvl="1"/>
            <a:r>
              <a:rPr lang="en-US" altLang="zh-TW" dirty="0" smtClean="0"/>
              <a:t>Expect wireless network to deliver that reliable bitrate</a:t>
            </a:r>
          </a:p>
          <a:p>
            <a:pPr lvl="1"/>
            <a:endParaRPr lang="en-US" altLang="zh-TW" dirty="0" smtClean="0"/>
          </a:p>
          <a:p>
            <a:r>
              <a:rPr lang="en-US" altLang="zh-TW" dirty="0" smtClean="0"/>
              <a:t>Wireless Networks </a:t>
            </a:r>
          </a:p>
          <a:p>
            <a:pPr lvl="1"/>
            <a:r>
              <a:rPr lang="en-US" altLang="zh-TW" dirty="0" smtClean="0"/>
              <a:t>Do not guarantee a specific minimum reliable bitrate</a:t>
            </a:r>
          </a:p>
        </p:txBody>
      </p:sp>
    </p:spTree>
    <p:extLst>
      <p:ext uri="{BB962C8B-B14F-4D97-AF65-F5344CB8AC3E}">
        <p14:creationId xmlns:p14="http://schemas.microsoft.com/office/powerpoint/2010/main" val="1115996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87824" y="2708920"/>
            <a:ext cx="3610744" cy="990600"/>
          </a:xfrm>
        </p:spPr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2518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FlexCast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Reconstructs a video even from erroneous packets with quality commensurate with current network quality </a:t>
            </a:r>
          </a:p>
          <a:p>
            <a:endParaRPr lang="en-US" altLang="zh-TW" dirty="0" smtClean="0"/>
          </a:p>
          <a:p>
            <a:r>
              <a:rPr lang="en-US" altLang="zh-TW" dirty="0" smtClean="0">
                <a:solidFill>
                  <a:srgbClr val="0070C0"/>
                </a:solidFill>
              </a:rPr>
              <a:t>Key High Level Principle</a:t>
            </a:r>
            <a:r>
              <a:rPr lang="en-US" altLang="zh-TW" dirty="0" smtClean="0"/>
              <a:t>: Bit Errors in packets should translate proportionally into distortion errors in video </a:t>
            </a:r>
          </a:p>
          <a:p>
            <a:pPr lvl="1"/>
            <a:r>
              <a:rPr lang="en-US" altLang="zh-TW" dirty="0" smtClean="0">
                <a:solidFill>
                  <a:srgbClr val="FF0000"/>
                </a:solidFill>
              </a:rPr>
              <a:t>Entropy Coding does not have that property</a:t>
            </a:r>
            <a:r>
              <a:rPr lang="en-US" altLang="zh-TW" dirty="0" smtClean="0"/>
              <a:t>, a few bit errors can completely distort decoded video </a:t>
            </a:r>
          </a:p>
          <a:p>
            <a:pPr lvl="1"/>
            <a:r>
              <a:rPr lang="en-US" altLang="zh-TW" dirty="0" err="1" smtClean="0"/>
              <a:t>Flexcast</a:t>
            </a:r>
            <a:r>
              <a:rPr lang="en-US" altLang="zh-TW" dirty="0" smtClean="0"/>
              <a:t> eliminates entropy coding, uses </a:t>
            </a:r>
            <a:r>
              <a:rPr lang="en-US" altLang="zh-TW" dirty="0" smtClean="0">
                <a:solidFill>
                  <a:srgbClr val="0070C0"/>
                </a:solidFill>
              </a:rPr>
              <a:t>soft reconstruction </a:t>
            </a:r>
            <a:r>
              <a:rPr lang="en-US" altLang="zh-TW" dirty="0" smtClean="0"/>
              <a:t>and </a:t>
            </a:r>
            <a:r>
              <a:rPr lang="en-US" altLang="zh-TW" dirty="0" smtClean="0">
                <a:solidFill>
                  <a:srgbClr val="0070C0"/>
                </a:solidFill>
              </a:rPr>
              <a:t>proportional representation </a:t>
            </a:r>
            <a:r>
              <a:rPr lang="en-US" altLang="zh-TW" dirty="0" smtClean="0"/>
              <a:t>to achieve proportionality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02409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Key Insight 1: Soft Reconstruction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PHYs compute soft estimates of decoded bits </a:t>
            </a:r>
            <a:r>
              <a:rPr lang="en-US" altLang="zh-TW" dirty="0" smtClean="0">
                <a:sym typeface="Wingdings" pitchFamily="2" charset="2"/>
              </a:rPr>
              <a:t></a:t>
            </a:r>
            <a:r>
              <a:rPr lang="en-US" altLang="zh-TW" dirty="0" smtClean="0"/>
              <a:t> probability bit is “1” or “0” </a:t>
            </a:r>
          </a:p>
          <a:p>
            <a:pPr lvl="1"/>
            <a:r>
              <a:rPr lang="en-US" altLang="zh-TW" dirty="0" smtClean="0"/>
              <a:t>Soft Output Viterbi Decoder, </a:t>
            </a:r>
            <a:r>
              <a:rPr lang="en-US" altLang="zh-TW" dirty="0" err="1" smtClean="0"/>
              <a:t>SoftPHY</a:t>
            </a:r>
            <a:r>
              <a:rPr lang="en-US" altLang="zh-TW" dirty="0" smtClean="0"/>
              <a:t> </a:t>
            </a:r>
          </a:p>
          <a:p>
            <a:r>
              <a:rPr lang="en-US" altLang="zh-TW" dirty="0" smtClean="0"/>
              <a:t>Leverage soft information to compute expected value of DCT coefficient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27270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Soft Reconstruction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47853" y="5484365"/>
            <a:ext cx="8229600" cy="968971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Soft Reconstructed DCT coefficient (9.1) is much closer to the transmitted value than traditional (6) 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614155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5105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原創">
  <a:themeElements>
    <a:clrScheme name="原創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原創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原創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491</TotalTime>
  <Words>622</Words>
  <Application>Microsoft Office PowerPoint</Application>
  <PresentationFormat>如螢幕大小 (4:3)</PresentationFormat>
  <Paragraphs>139</Paragraphs>
  <Slides>27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8" baseType="lpstr">
      <vt:lpstr>原創</vt:lpstr>
      <vt:lpstr>FlexCast: Graceful Wireless Video Streaming</vt:lpstr>
      <vt:lpstr>Outline</vt:lpstr>
      <vt:lpstr>Background</vt:lpstr>
      <vt:lpstr>Mobile Video Streaming </vt:lpstr>
      <vt:lpstr>Why is Performance Choppy?</vt:lpstr>
      <vt:lpstr>Introduction</vt:lpstr>
      <vt:lpstr>FlexCast</vt:lpstr>
      <vt:lpstr>Key Insight 1: Soft Reconstruction</vt:lpstr>
      <vt:lpstr>Soft Reconstruction</vt:lpstr>
      <vt:lpstr>Key Insight 2: Proportional Representation</vt:lpstr>
      <vt:lpstr>Algorithm</vt:lpstr>
      <vt:lpstr>Low-density parity-check code ( LDPC )</vt:lpstr>
      <vt:lpstr>Low-density parity-check code ( LDPC )</vt:lpstr>
      <vt:lpstr>LT Codes </vt:lpstr>
      <vt:lpstr>Distortion Grouping</vt:lpstr>
      <vt:lpstr>Rateless Code for UEP</vt:lpstr>
      <vt:lpstr>Soft Raptor Decoder</vt:lpstr>
      <vt:lpstr>Soft Raptor Decoder</vt:lpstr>
      <vt:lpstr>FlexCast Architecture</vt:lpstr>
      <vt:lpstr>Experiment</vt:lpstr>
      <vt:lpstr>Implementation</vt:lpstr>
      <vt:lpstr>Evaluation Setup</vt:lpstr>
      <vt:lpstr>How Graceful is FlexCast? </vt:lpstr>
      <vt:lpstr>Trace Driven Emulation</vt:lpstr>
      <vt:lpstr>Performance with Increasing Mobility</vt:lpstr>
      <vt:lpstr>Conclusion</vt:lpstr>
      <vt:lpstr>Reference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FlexCast: Graceful Wireless Video Streaming</dc:title>
  <dc:creator>masnec</dc:creator>
  <cp:lastModifiedBy>masnec</cp:lastModifiedBy>
  <cp:revision>22</cp:revision>
  <dcterms:created xsi:type="dcterms:W3CDTF">2011-10-04T23:47:11Z</dcterms:created>
  <dcterms:modified xsi:type="dcterms:W3CDTF">2011-10-06T15:34:34Z</dcterms:modified>
</cp:coreProperties>
</file>