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1" r:id="rId3"/>
    <p:sldId id="262" r:id="rId4"/>
    <p:sldId id="264" r:id="rId5"/>
    <p:sldId id="263" r:id="rId6"/>
    <p:sldId id="265" r:id="rId7"/>
    <p:sldId id="266" r:id="rId8"/>
    <p:sldId id="260" r:id="rId9"/>
    <p:sldId id="267" r:id="rId10"/>
    <p:sldId id="268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-122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A1177D-45D4-468A-9807-13B3B0ED3657}" type="datetimeFigureOut">
              <a:rPr lang="zh-TW" altLang="en-US" smtClean="0"/>
              <a:t>2012/8/19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4280A4-E15E-4239-A152-B71129ED8E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3668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Beacon  </a:t>
            </a:r>
            <a:r>
              <a:rPr lang="zh-TW" altLang="en-US" dirty="0" smtClean="0"/>
              <a:t>訊號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280A4-E15E-4239-A152-B71129ED8E51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9535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err="1" smtClean="0"/>
              <a:t>Ci,t</a:t>
            </a:r>
            <a:r>
              <a:rPr lang="en-US" altLang="zh-TW" dirty="0" smtClean="0"/>
              <a:t>   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future nodal energy consumption rate</a:t>
            </a:r>
            <a:b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altLang="zh-TW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ρi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be the percentage of charging energy that should be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allocated to sensor node </a:t>
            </a:r>
            <a:r>
              <a:rPr lang="en-US" altLang="zh-TW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one </a:t>
            </a:r>
            <a:r>
              <a:rPr lang="en-US" altLang="zh-TW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Tc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interval.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280A4-E15E-4239-A152-B71129ED8E51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4408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03CB-EC8B-4D94-BBA0-8318A50088C7}" type="datetimeFigureOut">
              <a:rPr lang="zh-TW" altLang="en-US" smtClean="0"/>
              <a:t>2012/8/19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31F9-E832-4337-B560-90A911C22A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9384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03CB-EC8B-4D94-BBA0-8318A50088C7}" type="datetimeFigureOut">
              <a:rPr lang="zh-TW" altLang="en-US" smtClean="0"/>
              <a:t>2012/8/19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31F9-E832-4337-B560-90A911C22A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3763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03CB-EC8B-4D94-BBA0-8318A50088C7}" type="datetimeFigureOut">
              <a:rPr lang="zh-TW" altLang="en-US" smtClean="0"/>
              <a:t>2012/8/19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31F9-E832-4337-B560-90A911C22A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7641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03CB-EC8B-4D94-BBA0-8318A50088C7}" type="datetimeFigureOut">
              <a:rPr lang="zh-TW" altLang="en-US" smtClean="0"/>
              <a:t>2012/8/19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31F9-E832-4337-B560-90A911C22A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8429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03CB-EC8B-4D94-BBA0-8318A50088C7}" type="datetimeFigureOut">
              <a:rPr lang="zh-TW" altLang="en-US" smtClean="0"/>
              <a:t>2012/8/19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31F9-E832-4337-B560-90A911C22A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3513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03CB-EC8B-4D94-BBA0-8318A50088C7}" type="datetimeFigureOut">
              <a:rPr lang="zh-TW" altLang="en-US" smtClean="0"/>
              <a:t>2012/8/19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31F9-E832-4337-B560-90A911C22A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6811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03CB-EC8B-4D94-BBA0-8318A50088C7}" type="datetimeFigureOut">
              <a:rPr lang="zh-TW" altLang="en-US" smtClean="0"/>
              <a:t>2012/8/19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31F9-E832-4337-B560-90A911C22A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1316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03CB-EC8B-4D94-BBA0-8318A50088C7}" type="datetimeFigureOut">
              <a:rPr lang="zh-TW" altLang="en-US" smtClean="0"/>
              <a:t>2012/8/19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31F9-E832-4337-B560-90A911C22A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6803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03CB-EC8B-4D94-BBA0-8318A50088C7}" type="datetimeFigureOut">
              <a:rPr lang="zh-TW" altLang="en-US" smtClean="0"/>
              <a:t>2012/8/19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31F9-E832-4337-B560-90A911C22A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98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03CB-EC8B-4D94-BBA0-8318A50088C7}" type="datetimeFigureOut">
              <a:rPr lang="zh-TW" altLang="en-US" smtClean="0"/>
              <a:t>2012/8/19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31F9-E832-4337-B560-90A911C22A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6537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03CB-EC8B-4D94-BBA0-8318A50088C7}" type="datetimeFigureOut">
              <a:rPr lang="zh-TW" altLang="en-US" smtClean="0"/>
              <a:t>2012/8/19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31F9-E832-4337-B560-90A911C22A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2098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103CB-EC8B-4D94-BBA0-8318A50088C7}" type="datetimeFigureOut">
              <a:rPr lang="zh-TW" altLang="en-US" smtClean="0"/>
              <a:t>2012/8/19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931F9-E832-4337-B560-90A911C22A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4460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J-</a:t>
            </a:r>
            <a:r>
              <a:rPr lang="en-US" altLang="zh-TW" dirty="0" err="1"/>
              <a:t>RoC</a:t>
            </a:r>
            <a:r>
              <a:rPr lang="en-US" altLang="zh-TW" dirty="0"/>
              <a:t>: a Joint Routing and Charging Scheme to Prolong Sensor Network </a:t>
            </a:r>
            <a:r>
              <a:rPr lang="en-US" altLang="zh-TW" dirty="0" smtClean="0"/>
              <a:t>Lifetime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err="1"/>
              <a:t>Zi</a:t>
            </a:r>
            <a:r>
              <a:rPr lang="en-US" altLang="zh-TW" dirty="0"/>
              <a:t> Li, Yang </a:t>
            </a:r>
            <a:r>
              <a:rPr lang="en-US" altLang="zh-TW" dirty="0" err="1"/>
              <a:t>Peng</a:t>
            </a:r>
            <a:r>
              <a:rPr lang="en-US" altLang="zh-TW" dirty="0"/>
              <a:t>, </a:t>
            </a:r>
            <a:r>
              <a:rPr lang="en-US" altLang="zh-TW" dirty="0" err="1"/>
              <a:t>Wensheng</a:t>
            </a:r>
            <a:r>
              <a:rPr lang="en-US" altLang="zh-TW" dirty="0"/>
              <a:t> Zhang, and </a:t>
            </a:r>
            <a:r>
              <a:rPr lang="en-US" altLang="zh-TW" dirty="0" err="1"/>
              <a:t>Daji</a:t>
            </a:r>
            <a:r>
              <a:rPr lang="en-US" altLang="zh-TW" dirty="0"/>
              <a:t> </a:t>
            </a:r>
            <a:r>
              <a:rPr lang="en-US" altLang="zh-TW" dirty="0" err="1"/>
              <a:t>Qiao</a:t>
            </a:r>
            <a:endParaRPr lang="en-US" altLang="zh-TW" dirty="0"/>
          </a:p>
          <a:p>
            <a:r>
              <a:rPr lang="en-US" altLang="zh-TW" dirty="0"/>
              <a:t>Iowa State University, Ames, IA, </a:t>
            </a:r>
            <a:r>
              <a:rPr lang="en-US" altLang="zh-TW" dirty="0" smtClean="0"/>
              <a:t>USA</a:t>
            </a:r>
            <a:br>
              <a:rPr lang="en-US" altLang="zh-TW" dirty="0" smtClean="0"/>
            </a:br>
            <a:r>
              <a:rPr lang="en-US" altLang="zh-TW" dirty="0" smtClean="0"/>
              <a:t>IEEE </a:t>
            </a:r>
            <a:r>
              <a:rPr lang="en-US" altLang="zh-TW" dirty="0"/>
              <a:t>2011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814772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mtClean="0"/>
              <a:t>Conclution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39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propose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Prolong Sensor Network Lifetime </a:t>
            </a:r>
            <a:endParaRPr lang="en-US" altLang="zh-TW" dirty="0" smtClean="0"/>
          </a:p>
          <a:p>
            <a:r>
              <a:rPr lang="en-US" altLang="zh-TW" dirty="0" smtClean="0"/>
              <a:t>Find max network lifetime</a:t>
            </a:r>
          </a:p>
          <a:p>
            <a:r>
              <a:rPr lang="en-US" altLang="zh-TW" dirty="0" smtClean="0"/>
              <a:t>Consider two part: Data routing, charging path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61434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/>
              <a:t>Routing Cost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/>
              <a:t>Nodes periodically broadcast beacon</a:t>
            </a:r>
            <a:r>
              <a:rPr lang="en-US" altLang="zh-TW" dirty="0" smtClean="0"/>
              <a:t>s</a:t>
            </a:r>
          </a:p>
          <a:p>
            <a:pPr marL="0" indent="0">
              <a:buNone/>
            </a:pPr>
            <a:r>
              <a:rPr lang="en-US" altLang="zh-TW" dirty="0" smtClean="0"/>
              <a:t>The </a:t>
            </a:r>
            <a:r>
              <a:rPr lang="en-US" altLang="zh-TW" dirty="0"/>
              <a:t>beacons are broadcasted periodically, nodes can dynamically change their </a:t>
            </a:r>
            <a:r>
              <a:rPr lang="en-US" altLang="zh-TW" dirty="0" smtClean="0"/>
              <a:t>parents.</a:t>
            </a:r>
          </a:p>
          <a:p>
            <a:r>
              <a:rPr lang="en-US" altLang="zh-TW" dirty="0"/>
              <a:t>Receiving the costs from neighbor nodes, sensor </a:t>
            </a:r>
            <a:r>
              <a:rPr lang="en-US" altLang="zh-TW" dirty="0" smtClean="0"/>
              <a:t>node</a:t>
            </a:r>
            <a:r>
              <a:rPr lang="zh-TW" altLang="en-US" dirty="0" smtClean="0"/>
              <a:t> </a:t>
            </a:r>
            <a:r>
              <a:rPr lang="en-US" altLang="zh-TW" i="1" dirty="0" err="1" smtClean="0"/>
              <a:t>i</a:t>
            </a:r>
            <a:r>
              <a:rPr lang="en-US" altLang="zh-TW" i="1" dirty="0" smtClean="0"/>
              <a:t> </a:t>
            </a:r>
            <a:r>
              <a:rPr lang="en-US" altLang="zh-TW" dirty="0"/>
              <a:t>calculates </a:t>
            </a:r>
            <a:r>
              <a:rPr lang="en-US" altLang="zh-TW" dirty="0" smtClean="0"/>
              <a:t>it‘s</a:t>
            </a:r>
            <a:r>
              <a:rPr lang="zh-TW" altLang="en-US" dirty="0" smtClean="0"/>
              <a:t> </a:t>
            </a:r>
            <a:r>
              <a:rPr lang="en-US" altLang="zh-TW" b="1" dirty="0" smtClean="0"/>
              <a:t>energy-minimum </a:t>
            </a:r>
            <a:r>
              <a:rPr lang="en-US" altLang="zh-TW" b="1" dirty="0"/>
              <a:t>routing cost </a:t>
            </a:r>
          </a:p>
          <a:p>
            <a:pPr marL="0" indent="0">
              <a:buNone/>
            </a:pPr>
            <a:r>
              <a:rPr lang="zh-TW" altLang="en-US" dirty="0" smtClean="0"/>
              <a:t>                                                </a:t>
            </a:r>
            <a:r>
              <a:rPr lang="en-US" altLang="zh-TW" i="1" dirty="0" err="1" smtClean="0"/>
              <a:t>c</a:t>
            </a:r>
            <a:r>
              <a:rPr lang="en-US" altLang="zh-TW" sz="2000" i="1" dirty="0" err="1" smtClean="0"/>
              <a:t>’</a:t>
            </a:r>
            <a:r>
              <a:rPr lang="en-US" altLang="zh-TW" sz="1600" i="1" dirty="0" err="1" smtClean="0"/>
              <a:t>i</a:t>
            </a:r>
            <a:r>
              <a:rPr lang="en-US" altLang="zh-TW" sz="1400" i="1" dirty="0" smtClean="0"/>
              <a:t> </a:t>
            </a:r>
            <a:r>
              <a:rPr lang="en-US" altLang="zh-TW" sz="1600" i="1" dirty="0" smtClean="0"/>
              <a:t>  </a:t>
            </a:r>
            <a:r>
              <a:rPr lang="zh-TW" altLang="en-US" sz="1600" i="1" dirty="0" smtClean="0"/>
              <a:t>        </a:t>
            </a:r>
            <a:r>
              <a:rPr lang="en-US" altLang="zh-TW" sz="1600" i="1" dirty="0" smtClean="0"/>
              <a:t> node </a:t>
            </a:r>
            <a:r>
              <a:rPr lang="en-US" altLang="zh-TW" sz="1600" i="1" dirty="0" err="1" smtClean="0"/>
              <a:t>i</a:t>
            </a:r>
            <a:r>
              <a:rPr lang="en-US" altLang="zh-TW" sz="1600" i="1" dirty="0" smtClean="0"/>
              <a:t>  routing cost</a:t>
            </a:r>
          </a:p>
          <a:p>
            <a:pPr marL="0" indent="0">
              <a:buNone/>
            </a:pPr>
            <a:r>
              <a:rPr lang="en-US" altLang="zh-TW" sz="1600" i="1" dirty="0"/>
              <a:t> </a:t>
            </a:r>
            <a:r>
              <a:rPr lang="en-US" altLang="zh-TW" sz="1600" i="1" dirty="0" smtClean="0"/>
              <a:t>                                                                                      </a:t>
            </a:r>
            <a:r>
              <a:rPr lang="zh-TW" altLang="en-US" sz="1600" i="1" dirty="0" smtClean="0"/>
              <a:t>        </a:t>
            </a:r>
            <a:r>
              <a:rPr lang="en-US" altLang="zh-TW" sz="1600" i="1" dirty="0" smtClean="0"/>
              <a:t> </a:t>
            </a:r>
            <a:r>
              <a:rPr lang="en-US" altLang="zh-TW" sz="2000" b="1" i="1" dirty="0" smtClean="0"/>
              <a:t>ETX</a:t>
            </a:r>
            <a:r>
              <a:rPr lang="en-US" altLang="zh-TW" sz="1600" i="1" dirty="0" smtClean="0"/>
              <a:t> </a:t>
            </a:r>
            <a:r>
              <a:rPr lang="en-US" altLang="zh-TW" sz="1600" i="1" dirty="0" err="1"/>
              <a:t>i</a:t>
            </a:r>
            <a:r>
              <a:rPr lang="en-US" altLang="zh-TW" sz="1600" i="1" dirty="0" err="1" smtClean="0"/>
              <a:t>,j</a:t>
            </a:r>
            <a:r>
              <a:rPr lang="en-US" altLang="zh-TW" sz="1600" i="1" dirty="0" smtClean="0"/>
              <a:t> ,t  </a:t>
            </a:r>
            <a:r>
              <a:rPr lang="en-US" altLang="zh-TW" sz="1600" dirty="0"/>
              <a:t>number of transmissions needed </a:t>
            </a:r>
            <a:r>
              <a:rPr lang="en-US" altLang="zh-TW" sz="1600" dirty="0" smtClean="0"/>
              <a:t/>
            </a:r>
            <a:br>
              <a:rPr lang="en-US" altLang="zh-TW" sz="1600" dirty="0" smtClean="0"/>
            </a:br>
            <a:r>
              <a:rPr lang="en-US" altLang="zh-TW" sz="1600" dirty="0" smtClean="0"/>
              <a:t>					</a:t>
            </a:r>
            <a:r>
              <a:rPr lang="zh-TW" altLang="en-US" sz="1600" dirty="0" smtClean="0"/>
              <a:t>              </a:t>
            </a:r>
            <a:r>
              <a:rPr lang="en-US" altLang="zh-TW" sz="1600" dirty="0" smtClean="0"/>
              <a:t>to </a:t>
            </a:r>
            <a:r>
              <a:rPr lang="en-US" altLang="zh-TW" sz="1600" dirty="0"/>
              <a:t>send a packet successfully</a:t>
            </a:r>
          </a:p>
          <a:p>
            <a:pPr marL="0" indent="0">
              <a:buNone/>
            </a:pPr>
            <a:r>
              <a:rPr lang="zh-TW" altLang="en-US" sz="1600" dirty="0" smtClean="0"/>
              <a:t>                                                                                                          </a:t>
            </a:r>
            <a:r>
              <a:rPr lang="en-US" altLang="zh-TW" sz="1600" dirty="0" smtClean="0"/>
              <a:t>over </a:t>
            </a:r>
            <a:r>
              <a:rPr lang="en-US" altLang="zh-TW" sz="1600" dirty="0"/>
              <a:t>link (</a:t>
            </a:r>
            <a:r>
              <a:rPr lang="en-US" altLang="zh-TW" sz="1600" dirty="0" err="1"/>
              <a:t>i</a:t>
            </a:r>
            <a:r>
              <a:rPr lang="en-US" altLang="zh-TW" sz="1600" dirty="0"/>
              <a:t>, j).</a:t>
            </a:r>
            <a:endParaRPr lang="en-US" altLang="zh-TW" sz="1600" i="1" dirty="0"/>
          </a:p>
          <a:p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797152"/>
            <a:ext cx="4021370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5863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Charge aware routing cost</a:t>
            </a:r>
            <a:br>
              <a:rPr lang="en-US" altLang="zh-TW" dirty="0" smtClean="0"/>
            </a:br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err="1" smtClean="0"/>
              <a:t>E</a:t>
            </a:r>
            <a:r>
              <a:rPr lang="en-US" altLang="zh-TW" sz="2400" i="1" dirty="0" err="1" smtClean="0"/>
              <a:t>s</a:t>
            </a:r>
            <a:r>
              <a:rPr lang="en-US" altLang="zh-TW" sz="2400" i="1" dirty="0" smtClean="0"/>
              <a:t> </a:t>
            </a:r>
            <a:r>
              <a:rPr lang="en-US" altLang="zh-TW" sz="2400" dirty="0" smtClean="0"/>
              <a:t>is </a:t>
            </a:r>
            <a:r>
              <a:rPr lang="en-US" altLang="zh-TW" sz="2400" dirty="0"/>
              <a:t>the battery capacity</a:t>
            </a:r>
            <a:endParaRPr lang="en-US" altLang="zh-TW" sz="2400" i="1" dirty="0" smtClean="0"/>
          </a:p>
          <a:p>
            <a:r>
              <a:rPr lang="en-US" altLang="zh-TW" dirty="0" err="1" smtClean="0"/>
              <a:t>e</a:t>
            </a:r>
            <a:r>
              <a:rPr lang="en-US" altLang="zh-TW" sz="2000" i="1" dirty="0" err="1" smtClean="0"/>
              <a:t>i,j,t</a:t>
            </a:r>
            <a:r>
              <a:rPr lang="en-US" altLang="zh-TW" sz="2000" i="1" dirty="0" smtClean="0"/>
              <a:t> =</a:t>
            </a:r>
            <a:endParaRPr lang="zh-TW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257425"/>
            <a:ext cx="355282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636" y="4509120"/>
            <a:ext cx="6048375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圓角矩形 3"/>
          <p:cNvSpPr/>
          <p:nvPr/>
        </p:nvSpPr>
        <p:spPr>
          <a:xfrm>
            <a:off x="4355976" y="4365104"/>
            <a:ext cx="2736304" cy="1224136"/>
          </a:xfrm>
          <a:prstGeom prst="round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3502302" y="5733256"/>
            <a:ext cx="44436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estimates the nodal energy consumption rate</a:t>
            </a:r>
            <a:endParaRPr lang="zh-TW" alt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1835696" y="4653136"/>
            <a:ext cx="1728192" cy="732284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/>
          <p:cNvSpPr txBox="1"/>
          <p:nvPr/>
        </p:nvSpPr>
        <p:spPr>
          <a:xfrm>
            <a:off x="1908101" y="4164652"/>
            <a:ext cx="1535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chemeClr val="accent3"/>
                </a:solidFill>
              </a:rPr>
              <a:t>Charge energy</a:t>
            </a:r>
            <a:endParaRPr lang="zh-TW" altLang="en-US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19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/>
              <a:t>Charging Scheduling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zh-TW" dirty="0"/>
              <a:t>First, selects a set of sensor nodes that should be charged in the next </a:t>
            </a:r>
            <a:r>
              <a:rPr lang="en-US" altLang="zh-TW" dirty="0" err="1"/>
              <a:t>Tc</a:t>
            </a:r>
            <a:r>
              <a:rPr lang="en-US" altLang="zh-TW" dirty="0"/>
              <a:t> interval. Secondly, it determines a sequence in which the sensor nodes are charged so that the movement time is minimized. 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dirty="0" smtClean="0"/>
              <a:t>Maximize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err="1" smtClean="0"/>
              <a:t>ρ</a:t>
            </a:r>
            <a:r>
              <a:rPr lang="en-US" altLang="zh-TW" sz="2400" i="1" dirty="0" err="1" smtClean="0"/>
              <a:t>i</a:t>
            </a:r>
            <a:r>
              <a:rPr lang="en-US" altLang="zh-TW" dirty="0" smtClean="0"/>
              <a:t>    be </a:t>
            </a:r>
            <a:r>
              <a:rPr lang="en-US" altLang="zh-TW" dirty="0"/>
              <a:t>the percentage of charging energy that should </a:t>
            </a:r>
            <a:r>
              <a:rPr lang="en-US" altLang="zh-TW" dirty="0" smtClean="0"/>
              <a:t>be allocated </a:t>
            </a:r>
            <a:r>
              <a:rPr lang="en-US" altLang="zh-TW" dirty="0"/>
              <a:t>to sensor node </a:t>
            </a:r>
            <a:r>
              <a:rPr lang="en-US" altLang="zh-TW" i="1" dirty="0" err="1"/>
              <a:t>i</a:t>
            </a:r>
            <a:r>
              <a:rPr lang="en-US" altLang="zh-TW" dirty="0"/>
              <a:t> in one </a:t>
            </a:r>
            <a:r>
              <a:rPr lang="en-US" altLang="zh-TW" dirty="0" err="1"/>
              <a:t>T</a:t>
            </a:r>
            <a:r>
              <a:rPr lang="en-US" altLang="zh-TW" sz="2400" i="1" dirty="0" err="1"/>
              <a:t>c</a:t>
            </a:r>
            <a:r>
              <a:rPr lang="en-US" altLang="zh-TW" dirty="0"/>
              <a:t> interval.</a:t>
            </a:r>
            <a:endParaRPr lang="zh-TW" alt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042028"/>
            <a:ext cx="321945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347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zh-TW" dirty="0"/>
              <a:t>F</a:t>
            </a:r>
            <a:r>
              <a:rPr lang="en-US" altLang="zh-TW" dirty="0" smtClean="0"/>
              <a:t>uture </a:t>
            </a:r>
            <a:r>
              <a:rPr lang="en-US" altLang="zh-TW" dirty="0"/>
              <a:t>nodal energy consumption </a:t>
            </a:r>
            <a:r>
              <a:rPr lang="en-US" altLang="zh-TW" dirty="0" smtClean="0"/>
              <a:t>rate C </a:t>
            </a:r>
            <a:r>
              <a:rPr lang="en-US" altLang="zh-TW" i="1" dirty="0" err="1"/>
              <a:t>i,t</a:t>
            </a:r>
            <a:r>
              <a:rPr lang="en-US" altLang="zh-TW" i="1" dirty="0"/>
              <a:t> </a:t>
            </a:r>
            <a:r>
              <a:rPr lang="en-US" altLang="zh-TW" i="1" dirty="0" smtClean="0"/>
              <a:t>=</a:t>
            </a:r>
          </a:p>
          <a:p>
            <a:endParaRPr lang="en-US" altLang="zh-TW" i="1" dirty="0"/>
          </a:p>
          <a:p>
            <a:endParaRPr lang="en-US" altLang="zh-TW" i="1" dirty="0" smtClean="0"/>
          </a:p>
          <a:p>
            <a:pPr marL="0" indent="0">
              <a:buNone/>
            </a:pPr>
            <a:r>
              <a:rPr lang="en-US" altLang="zh-TW" i="1" dirty="0" smtClean="0"/>
              <a:t> </a:t>
            </a:r>
            <a:r>
              <a:rPr lang="en-US" altLang="zh-TW" i="1" dirty="0" err="1" smtClean="0"/>
              <a:t>e</a:t>
            </a:r>
            <a:r>
              <a:rPr lang="en-US" altLang="zh-TW" sz="2400" i="1" dirty="0" err="1" smtClean="0"/>
              <a:t>rx</a:t>
            </a:r>
            <a:r>
              <a:rPr lang="en-US" altLang="zh-TW" sz="2400" i="1" dirty="0" smtClean="0"/>
              <a:t> and</a:t>
            </a:r>
            <a:r>
              <a:rPr lang="en-US" altLang="zh-TW" i="1" dirty="0" smtClean="0"/>
              <a:t> </a:t>
            </a:r>
            <a:r>
              <a:rPr lang="en-US" altLang="zh-TW" i="1" dirty="0" err="1" smtClean="0"/>
              <a:t>e</a:t>
            </a:r>
            <a:r>
              <a:rPr lang="en-US" altLang="zh-TW" sz="2400" i="1" dirty="0" err="1" smtClean="0"/>
              <a:t>tx</a:t>
            </a:r>
            <a:r>
              <a:rPr lang="zh-TW" altLang="en-US" sz="2000" dirty="0"/>
              <a:t> </a:t>
            </a:r>
            <a:r>
              <a:rPr lang="zh-TW" altLang="en-US" sz="2000" dirty="0" smtClean="0"/>
              <a:t>     </a:t>
            </a:r>
            <a:r>
              <a:rPr lang="en-US" altLang="zh-TW" sz="2400" dirty="0" smtClean="0"/>
              <a:t>expected </a:t>
            </a:r>
            <a:r>
              <a:rPr lang="en-US" altLang="zh-TW" sz="2400" dirty="0"/>
              <a:t>energy consumed </a:t>
            </a:r>
            <a:r>
              <a:rPr lang="en-US" altLang="zh-TW" sz="2400" dirty="0" smtClean="0"/>
              <a:t>to transmit </a:t>
            </a:r>
            <a:r>
              <a:rPr lang="en-US" altLang="zh-TW" sz="2400" dirty="0"/>
              <a:t>and </a:t>
            </a:r>
            <a:r>
              <a:rPr lang="en-US" altLang="zh-TW" sz="2400" dirty="0"/>
              <a:t/>
            </a:r>
            <a:br>
              <a:rPr lang="en-US" altLang="zh-TW" sz="2400" dirty="0"/>
            </a:br>
            <a:r>
              <a:rPr lang="en-US" altLang="zh-TW" sz="2400" dirty="0" smtClean="0"/>
              <a:t>                             receive </a:t>
            </a:r>
            <a:r>
              <a:rPr lang="en-US" altLang="zh-TW" sz="2400" dirty="0"/>
              <a:t>a </a:t>
            </a:r>
            <a:r>
              <a:rPr lang="en-US" altLang="zh-TW" sz="2400" dirty="0" smtClean="0"/>
              <a:t>packet</a:t>
            </a:r>
          </a:p>
          <a:p>
            <a:pPr marL="0" indent="0">
              <a:buNone/>
            </a:pPr>
            <a:r>
              <a:rPr lang="en-US" altLang="zh-TW" dirty="0" err="1"/>
              <a:t>S</a:t>
            </a:r>
            <a:r>
              <a:rPr lang="en-US" altLang="zh-TW" sz="2400" dirty="0" err="1"/>
              <a:t>i,t</a:t>
            </a:r>
            <a:r>
              <a:rPr lang="en-US" altLang="zh-TW" dirty="0"/>
              <a:t> </a:t>
            </a:r>
            <a:r>
              <a:rPr lang="en-US" altLang="zh-TW" dirty="0" smtClean="0"/>
              <a:t>  </a:t>
            </a:r>
            <a:r>
              <a:rPr lang="en-US" altLang="zh-TW" sz="2400" dirty="0"/>
              <a:t>the set of energy-minimum paths </a:t>
            </a:r>
            <a:r>
              <a:rPr lang="en-US" altLang="zh-TW" sz="2400" dirty="0" smtClean="0"/>
              <a:t>from sensor </a:t>
            </a:r>
            <a:r>
              <a:rPr lang="en-US" altLang="zh-TW" sz="2400" dirty="0"/>
              <a:t>node </a:t>
            </a:r>
            <a:r>
              <a:rPr lang="en-US" altLang="zh-TW" sz="2400" dirty="0" err="1"/>
              <a:t>i</a:t>
            </a:r>
            <a:r>
              <a:rPr lang="en-US" altLang="zh-TW" sz="2400" dirty="0"/>
              <a:t> to the </a:t>
            </a:r>
            <a:r>
              <a:rPr lang="en-US" altLang="zh-TW" sz="2400" dirty="0" smtClean="0"/>
              <a:t/>
            </a:r>
            <a:br>
              <a:rPr lang="en-US" altLang="zh-TW" sz="2400" dirty="0" smtClean="0"/>
            </a:br>
            <a:r>
              <a:rPr lang="en-US" altLang="zh-TW" sz="2400" dirty="0" smtClean="0"/>
              <a:t>          sink</a:t>
            </a:r>
            <a:br>
              <a:rPr lang="en-US" altLang="zh-TW" sz="2400" dirty="0" smtClean="0"/>
            </a:br>
            <a:r>
              <a:rPr lang="en-US" altLang="zh-TW" dirty="0" err="1" smtClean="0"/>
              <a:t>r</a:t>
            </a:r>
            <a:r>
              <a:rPr lang="en-US" altLang="zh-TW" sz="2400" dirty="0" err="1" smtClean="0"/>
              <a:t>j,t</a:t>
            </a:r>
            <a:r>
              <a:rPr lang="en-US" altLang="zh-TW" sz="2400" dirty="0" smtClean="0"/>
              <a:t>    future </a:t>
            </a:r>
            <a:r>
              <a:rPr lang="en-US" altLang="zh-TW" sz="2400" dirty="0"/>
              <a:t>sensory data packet generation rate of node </a:t>
            </a:r>
            <a:r>
              <a:rPr lang="en-US" altLang="zh-TW" sz="2400" dirty="0" err="1"/>
              <a:t>i</a:t>
            </a:r>
            <a:r>
              <a:rPr lang="en-US" altLang="zh-TW" sz="2400" dirty="0"/>
              <a:t> </a:t>
            </a:r>
            <a:r>
              <a:rPr lang="en-US" altLang="zh-TW" sz="2400" dirty="0" smtClean="0"/>
              <a:t>      </a:t>
            </a:r>
            <a:br>
              <a:rPr lang="en-US" altLang="zh-TW" sz="2400" dirty="0" smtClean="0"/>
            </a:br>
            <a:r>
              <a:rPr lang="en-US" altLang="zh-TW" sz="2400" dirty="0" smtClean="0"/>
              <a:t>          estimated at </a:t>
            </a:r>
            <a:r>
              <a:rPr lang="en-US" altLang="zh-TW" sz="2400" dirty="0"/>
              <a:t>time t</a:t>
            </a:r>
            <a:endParaRPr lang="zh-TW" altLang="en-US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437" y="2286000"/>
            <a:ext cx="7248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9680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Charging sequence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 lnSpcReduction="10000"/>
          </a:bodyPr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dirty="0" smtClean="0"/>
              <a:t>Merge</a:t>
            </a:r>
          </a:p>
          <a:p>
            <a:r>
              <a:rPr lang="en-US" altLang="zh-TW" dirty="0" smtClean="0"/>
              <a:t>VRPTN</a:t>
            </a:r>
            <a:endParaRPr lang="zh-TW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570112"/>
            <a:ext cx="6696744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626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en-US" altLang="zh-TW" dirty="0"/>
              <a:t>prototype system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84784"/>
            <a:ext cx="6562725" cy="469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259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Optimal solution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645224"/>
          </a:xfrm>
        </p:spPr>
        <p:txBody>
          <a:bodyPr>
            <a:normAutofit fontScale="77500" lnSpcReduction="20000"/>
          </a:bodyPr>
          <a:lstStyle/>
          <a:p>
            <a:r>
              <a:rPr lang="en-US" altLang="zh-TW" dirty="0"/>
              <a:t>0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dirty="0" smtClean="0"/>
              <a:t>the </a:t>
            </a:r>
            <a:r>
              <a:rPr lang="en-US" altLang="zh-TW" dirty="0"/>
              <a:t>MC’s </a:t>
            </a:r>
            <a:r>
              <a:rPr lang="en-US" altLang="zh-TW" dirty="0" smtClean="0"/>
              <a:t>movement delay </a:t>
            </a:r>
            <a:r>
              <a:rPr lang="en-US" altLang="zh-TW" dirty="0"/>
              <a:t>is ignored and the link qualities are perfect</a:t>
            </a:r>
            <a:endParaRPr lang="en-US" altLang="zh-TW" dirty="0" smtClean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674500"/>
            <a:ext cx="6296025" cy="421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圓角矩形 3"/>
          <p:cNvSpPr/>
          <p:nvPr/>
        </p:nvSpPr>
        <p:spPr>
          <a:xfrm>
            <a:off x="1907704" y="2060848"/>
            <a:ext cx="4464496" cy="1723439"/>
          </a:xfrm>
          <a:prstGeom prst="round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6516216" y="2732602"/>
            <a:ext cx="1621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chemeClr val="accent1"/>
                </a:solidFill>
              </a:rPr>
              <a:t>Flow constraint</a:t>
            </a:r>
            <a:endParaRPr lang="zh-TW" altLang="en-US" dirty="0">
              <a:solidFill>
                <a:schemeClr val="accent1"/>
              </a:solidFill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547664" y="4767530"/>
            <a:ext cx="1800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chemeClr val="accent3"/>
                </a:solidFill>
              </a:rPr>
              <a:t>Total charge time</a:t>
            </a:r>
            <a:endParaRPr lang="zh-TW" altLang="en-US" dirty="0">
              <a:solidFill>
                <a:schemeClr val="accent3"/>
              </a:solidFill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4860032" y="1617862"/>
            <a:ext cx="998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chemeClr val="accent2"/>
                </a:solidFill>
              </a:rPr>
              <a:t>Life time</a:t>
            </a:r>
            <a:endParaRPr lang="zh-TW" alt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96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211</Words>
  <Application>Microsoft Office PowerPoint</Application>
  <PresentationFormat>如螢幕大小 (4:3)</PresentationFormat>
  <Paragraphs>65</Paragraphs>
  <Slides>10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Office 佈景主題</vt:lpstr>
      <vt:lpstr>J-RoC: a Joint Routing and Charging Scheme to Prolong Sensor Network Lifetime </vt:lpstr>
      <vt:lpstr>propose</vt:lpstr>
      <vt:lpstr>Routing Cost</vt:lpstr>
      <vt:lpstr>PowerPoint 簡報</vt:lpstr>
      <vt:lpstr>Charging Scheduling </vt:lpstr>
      <vt:lpstr>PowerPoint 簡報</vt:lpstr>
      <vt:lpstr>Charging sequence</vt:lpstr>
      <vt:lpstr>PowerPoint 簡報</vt:lpstr>
      <vt:lpstr>Optimal solution</vt:lpstr>
      <vt:lpstr>Conclution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small</dc:creator>
  <cp:lastModifiedBy>small</cp:lastModifiedBy>
  <cp:revision>12</cp:revision>
  <dcterms:created xsi:type="dcterms:W3CDTF">2012-08-17T08:23:32Z</dcterms:created>
  <dcterms:modified xsi:type="dcterms:W3CDTF">2012-08-19T10:55:46Z</dcterms:modified>
</cp:coreProperties>
</file>