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67" r:id="rId14"/>
    <p:sldId id="268" r:id="rId15"/>
    <p:sldId id="270" r:id="rId16"/>
    <p:sldId id="271" r:id="rId17"/>
    <p:sldId id="273" r:id="rId18"/>
    <p:sldId id="272" r:id="rId1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9631B5-78F2-41C9-869B-9F39066F8104}" styleName="中等深淺樣式 3 - 輔色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中等深淺樣式 3 - 輔色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中等深淺樣式 3 - 輔色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CF1AB2-1976-4502-BF36-3FF5EA218861}" styleName="中等深淺樣式 4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1EBBBCC-DAD2-459C-BE2E-F6DE35CF9A28}" styleName="深色樣式 2 - 輔色 3/輔色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437" autoAdjust="0"/>
  </p:normalViewPr>
  <p:slideViewPr>
    <p:cSldViewPr>
      <p:cViewPr varScale="1">
        <p:scale>
          <a:sx n="59" d="100"/>
          <a:sy n="59" d="100"/>
        </p:scale>
        <p:origin x="-612" y="-72"/>
      </p:cViewPr>
      <p:guideLst>
        <p:guide orient="horz" pos="2160"/>
        <p:guide pos="288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A009C4-BCB1-412F-BCDA-3997D898137A}" type="datetimeFigureOut">
              <a:rPr lang="zh-TW" altLang="en-US" smtClean="0"/>
              <a:t>2012/7/16</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1AACBB-5727-46E2-881F-4A1BF1754294}" type="slidenum">
              <a:rPr lang="zh-TW" altLang="en-US" smtClean="0"/>
              <a:t>‹#›</a:t>
            </a:fld>
            <a:endParaRPr lang="zh-TW" altLang="en-US"/>
          </a:p>
        </p:txBody>
      </p:sp>
    </p:spTree>
    <p:extLst>
      <p:ext uri="{BB962C8B-B14F-4D97-AF65-F5344CB8AC3E}">
        <p14:creationId xmlns:p14="http://schemas.microsoft.com/office/powerpoint/2010/main" val="3711589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2</a:t>
            </a:fld>
            <a:endParaRPr lang="zh-TW" altLang="en-US"/>
          </a:p>
        </p:txBody>
      </p:sp>
    </p:spTree>
    <p:extLst>
      <p:ext uri="{BB962C8B-B14F-4D97-AF65-F5344CB8AC3E}">
        <p14:creationId xmlns:p14="http://schemas.microsoft.com/office/powerpoint/2010/main" val="32344304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28600" indent="-228600">
              <a:buAutoNum type="arabicParenR"/>
            </a:pPr>
            <a:r>
              <a:rPr lang="en-US" altLang="zh-TW" sz="1200" b="0" i="0" u="none" strike="noStrike" kern="1200" baseline="0" dirty="0" smtClean="0">
                <a:solidFill>
                  <a:schemeClr val="tx1"/>
                </a:solidFill>
                <a:latin typeface="+mn-lt"/>
                <a:ea typeface="+mn-ea"/>
                <a:cs typeface="+mn-cs"/>
              </a:rPr>
              <a:t>No requests are satisfied, so the whole GRS1 game ends</a:t>
            </a:r>
          </a:p>
          <a:p>
            <a:pPr marL="228600" indent="-228600">
              <a:buAutoNum type="arabicParenR"/>
            </a:pPr>
            <a:r>
              <a:rPr lang="en-US" altLang="zh-TW" sz="1200" b="0" i="0" u="none" strike="noStrike" kern="1200" baseline="0" dirty="0" smtClean="0">
                <a:solidFill>
                  <a:schemeClr val="tx1"/>
                </a:solidFill>
                <a:latin typeface="+mn-lt"/>
                <a:ea typeface="+mn-ea"/>
                <a:cs typeface="+mn-cs"/>
              </a:rPr>
              <a:t>Only a single request is satisfied from a total of n requests, thus leaving n -1 requests to be satisfied in the next stage</a:t>
            </a:r>
          </a:p>
          <a:p>
            <a:r>
              <a:rPr lang="en-US" altLang="zh-TW" sz="1200" b="0" i="0" u="none" strike="noStrike" kern="1200" baseline="0" dirty="0" smtClean="0">
                <a:solidFill>
                  <a:schemeClr val="tx1"/>
                </a:solidFill>
                <a:latin typeface="+mn-lt"/>
                <a:ea typeface="+mn-ea"/>
                <a:cs typeface="+mn-cs"/>
              </a:rPr>
              <a:t>3) More than one request (</a:t>
            </a:r>
            <a:r>
              <a:rPr lang="en-US" altLang="zh-TW" sz="1200" b="0" i="0" u="none" strike="noStrike" kern="1200" baseline="0" dirty="0" err="1" smtClean="0">
                <a:solidFill>
                  <a:schemeClr val="tx1"/>
                </a:solidFill>
                <a:latin typeface="+mn-lt"/>
                <a:ea typeface="+mn-ea"/>
                <a:cs typeface="+mn-cs"/>
              </a:rPr>
              <a:t>i</a:t>
            </a:r>
            <a:r>
              <a:rPr lang="en-US" altLang="zh-TW" sz="1200" b="0" i="0" u="none" strike="noStrike" kern="1200" baseline="0" dirty="0" smtClean="0">
                <a:solidFill>
                  <a:schemeClr val="tx1"/>
                </a:solidFill>
                <a:latin typeface="+mn-lt"/>
                <a:ea typeface="+mn-ea"/>
                <a:cs typeface="+mn-cs"/>
              </a:rPr>
              <a:t>) is satisfied from a total of n requests, thus leaving n-</a:t>
            </a:r>
            <a:r>
              <a:rPr lang="en-US" altLang="zh-TW" sz="1200" b="0" i="0" u="none" strike="noStrike" kern="1200" baseline="0" dirty="0" err="1" smtClean="0">
                <a:solidFill>
                  <a:schemeClr val="tx1"/>
                </a:solidFill>
                <a:latin typeface="+mn-lt"/>
                <a:ea typeface="+mn-ea"/>
                <a:cs typeface="+mn-cs"/>
              </a:rPr>
              <a:t>i</a:t>
            </a:r>
            <a:r>
              <a:rPr lang="en-US" altLang="zh-TW" sz="1200" b="0" i="0" u="none" strike="noStrike" kern="1200" baseline="0" dirty="0" smtClean="0">
                <a:solidFill>
                  <a:schemeClr val="tx1"/>
                </a:solidFill>
                <a:latin typeface="+mn-lt"/>
                <a:ea typeface="+mn-ea"/>
                <a:cs typeface="+mn-cs"/>
              </a:rPr>
              <a:t> requests to be satisfied</a:t>
            </a:r>
          </a:p>
          <a:p>
            <a:r>
              <a:rPr lang="en-US" altLang="zh-TW" sz="1200" b="0" i="0" u="none" strike="noStrike" kern="1200" baseline="0" dirty="0" smtClean="0">
                <a:solidFill>
                  <a:schemeClr val="tx1"/>
                </a:solidFill>
                <a:latin typeface="+mn-lt"/>
                <a:ea typeface="+mn-ea"/>
                <a:cs typeface="+mn-cs"/>
              </a:rPr>
              <a:t>in the next stage</a:t>
            </a:r>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11</a:t>
            </a:fld>
            <a:endParaRPr lang="zh-TW" altLang="en-US"/>
          </a:p>
        </p:txBody>
      </p:sp>
    </p:spTree>
    <p:extLst>
      <p:ext uri="{BB962C8B-B14F-4D97-AF65-F5344CB8AC3E}">
        <p14:creationId xmlns:p14="http://schemas.microsoft.com/office/powerpoint/2010/main" val="39483950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13</a:t>
            </a:fld>
            <a:endParaRPr lang="zh-TW" altLang="en-US"/>
          </a:p>
        </p:txBody>
      </p:sp>
    </p:spTree>
    <p:extLst>
      <p:ext uri="{BB962C8B-B14F-4D97-AF65-F5344CB8AC3E}">
        <p14:creationId xmlns:p14="http://schemas.microsoft.com/office/powerpoint/2010/main" val="1561979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16</a:t>
            </a:fld>
            <a:endParaRPr lang="zh-TW" altLang="en-US"/>
          </a:p>
        </p:txBody>
      </p:sp>
    </p:spTree>
    <p:extLst>
      <p:ext uri="{BB962C8B-B14F-4D97-AF65-F5344CB8AC3E}">
        <p14:creationId xmlns:p14="http://schemas.microsoft.com/office/powerpoint/2010/main" val="2315149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18</a:t>
            </a:fld>
            <a:endParaRPr lang="zh-TW" altLang="en-US"/>
          </a:p>
        </p:txBody>
      </p:sp>
    </p:spTree>
    <p:extLst>
      <p:ext uri="{BB962C8B-B14F-4D97-AF65-F5344CB8AC3E}">
        <p14:creationId xmlns:p14="http://schemas.microsoft.com/office/powerpoint/2010/main" val="2790198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0" i="0" u="none" strike="noStrike" kern="1200" baseline="0" dirty="0" smtClean="0">
                <a:solidFill>
                  <a:schemeClr val="tx1"/>
                </a:solidFill>
                <a:latin typeface="+mn-lt"/>
                <a:ea typeface="+mn-ea"/>
                <a:cs typeface="+mn-cs"/>
              </a:rPr>
              <a:t>Geo-temporal Request Satisfaction (GRS) problem as that of finding the optimal assignment of requests with specific </a:t>
            </a:r>
            <a:r>
              <a:rPr lang="en-US" altLang="zh-TW" sz="1200" b="0" i="0" u="none" strike="noStrike" kern="1200" baseline="0" dirty="0" err="1" smtClean="0">
                <a:solidFill>
                  <a:schemeClr val="tx1"/>
                </a:solidFill>
                <a:latin typeface="+mn-lt"/>
                <a:ea typeface="+mn-ea"/>
                <a:cs typeface="+mn-cs"/>
              </a:rPr>
              <a:t>spatio</a:t>
            </a:r>
            <a:r>
              <a:rPr lang="en-US" altLang="zh-TW" sz="1200" b="0" i="0" u="none" strike="noStrike" kern="1200" baseline="0" dirty="0" smtClean="0">
                <a:solidFill>
                  <a:schemeClr val="tx1"/>
                </a:solidFill>
                <a:latin typeface="+mn-lt"/>
                <a:ea typeface="+mn-ea"/>
                <a:cs typeface="+mn-cs"/>
              </a:rPr>
              <a:t>-temporal characteristics to competitive mobile agents subject to </a:t>
            </a:r>
            <a:r>
              <a:rPr lang="en-US" altLang="zh-TW" sz="1200" b="0" i="0" u="none" strike="noStrike" kern="1200" baseline="0" dirty="0" err="1" smtClean="0">
                <a:solidFill>
                  <a:schemeClr val="tx1"/>
                </a:solidFill>
                <a:latin typeface="+mn-lt"/>
                <a:ea typeface="+mn-ea"/>
                <a:cs typeface="+mn-cs"/>
              </a:rPr>
              <a:t>spatio</a:t>
            </a:r>
            <a:r>
              <a:rPr lang="en-US" altLang="zh-TW" sz="1200" b="0" i="0" u="none" strike="noStrike" kern="1200" baseline="0" dirty="0" smtClean="0">
                <a:solidFill>
                  <a:schemeClr val="tx1"/>
                </a:solidFill>
                <a:latin typeface="+mn-lt"/>
                <a:ea typeface="+mn-ea"/>
                <a:cs typeface="+mn-cs"/>
              </a:rPr>
              <a:t>-temporal constraints.</a:t>
            </a:r>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3</a:t>
            </a:fld>
            <a:endParaRPr lang="zh-TW" altLang="en-US"/>
          </a:p>
        </p:txBody>
      </p:sp>
    </p:spTree>
    <p:extLst>
      <p:ext uri="{BB962C8B-B14F-4D97-AF65-F5344CB8AC3E}">
        <p14:creationId xmlns:p14="http://schemas.microsoft.com/office/powerpoint/2010/main" val="2100497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0" i="0" u="none" strike="noStrike" kern="1200" baseline="0" dirty="0" smtClean="0">
                <a:solidFill>
                  <a:schemeClr val="tx1"/>
                </a:solidFill>
                <a:latin typeface="+mn-lt"/>
                <a:ea typeface="+mn-ea"/>
                <a:cs typeface="+mn-cs"/>
              </a:rPr>
              <a:t>geo-presence is supported through the use of dedicated agents operating in proprietary cyber-physical infrastructures, such as embedded sensors and actuators, or input and output devices that are mounted in physical spaces.</a:t>
            </a:r>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4</a:t>
            </a:fld>
            <a:endParaRPr lang="zh-TW" altLang="en-US"/>
          </a:p>
        </p:txBody>
      </p:sp>
    </p:spTree>
    <p:extLst>
      <p:ext uri="{BB962C8B-B14F-4D97-AF65-F5344CB8AC3E}">
        <p14:creationId xmlns:p14="http://schemas.microsoft.com/office/powerpoint/2010/main" val="28043106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0" i="0" u="none" strike="noStrike" kern="1200" baseline="0" dirty="0" smtClean="0">
                <a:solidFill>
                  <a:schemeClr val="tx1"/>
                </a:solidFill>
                <a:latin typeface="+mn-lt"/>
                <a:ea typeface="+mn-ea"/>
                <a:cs typeface="+mn-cs"/>
              </a:rPr>
              <a:t>-Controlled mobility </a:t>
            </a:r>
          </a:p>
          <a:p>
            <a:r>
              <a:rPr lang="en-US" altLang="zh-TW" sz="1200" b="0" i="0" u="none" strike="noStrike" kern="1200" baseline="0" dirty="0" smtClean="0">
                <a:solidFill>
                  <a:schemeClr val="tx1"/>
                </a:solidFill>
                <a:latin typeface="+mn-lt"/>
                <a:ea typeface="+mn-ea"/>
                <a:cs typeface="+mn-cs"/>
              </a:rPr>
              <a:t>Robotics </a:t>
            </a:r>
          </a:p>
          <a:p>
            <a:r>
              <a:rPr lang="en-US" altLang="zh-TW" sz="1200" b="0" i="0" u="none" strike="noStrike" kern="1200" baseline="0" dirty="0" smtClean="0">
                <a:solidFill>
                  <a:schemeClr val="tx1"/>
                </a:solidFill>
                <a:latin typeface="+mn-lt"/>
                <a:ea typeface="+mn-ea"/>
                <a:cs typeface="+mn-cs"/>
              </a:rPr>
              <a:t>Mobile wireless sensor networks </a:t>
            </a:r>
          </a:p>
          <a:p>
            <a:endParaRPr lang="en-US" altLang="zh-TW" sz="1200" b="0" i="0" u="none" strike="noStrike" kern="1200" baseline="0" dirty="0" smtClean="0">
              <a:solidFill>
                <a:schemeClr val="tx1"/>
              </a:solidFill>
              <a:latin typeface="+mn-lt"/>
              <a:ea typeface="+mn-ea"/>
              <a:cs typeface="+mn-cs"/>
            </a:endParaRPr>
          </a:p>
          <a:p>
            <a:r>
              <a:rPr lang="en-US" altLang="zh-TW" sz="1200" b="0" i="0" u="none" strike="noStrike" kern="1200" baseline="0" dirty="0" smtClean="0">
                <a:solidFill>
                  <a:schemeClr val="tx1"/>
                </a:solidFill>
                <a:latin typeface="+mn-lt"/>
                <a:ea typeface="+mn-ea"/>
                <a:cs typeface="+mn-cs"/>
              </a:rPr>
              <a:t>-Uncontrolled mobility </a:t>
            </a:r>
          </a:p>
          <a:p>
            <a:r>
              <a:rPr lang="en-US" altLang="zh-TW" sz="1200" b="0" i="0" u="none" strike="noStrike" kern="1200" baseline="0" dirty="0" smtClean="0">
                <a:solidFill>
                  <a:schemeClr val="tx1"/>
                </a:solidFill>
                <a:latin typeface="+mn-lt"/>
                <a:ea typeface="+mn-ea"/>
                <a:cs typeface="+mn-cs"/>
              </a:rPr>
              <a:t>Opportunistic sensor networks</a:t>
            </a:r>
          </a:p>
          <a:p>
            <a:r>
              <a:rPr lang="en-US" altLang="zh-TW" sz="1200" b="0" i="0" u="none" strike="noStrike" kern="1200" baseline="0" dirty="0" err="1" smtClean="0">
                <a:solidFill>
                  <a:schemeClr val="tx1"/>
                </a:solidFill>
                <a:latin typeface="+mn-lt"/>
                <a:ea typeface="+mn-ea"/>
                <a:cs typeface="+mn-cs"/>
              </a:rPr>
              <a:t>Crowdwoursing</a:t>
            </a:r>
            <a:r>
              <a:rPr lang="en-US" altLang="zh-TW" sz="1200" b="0" i="0" u="none" strike="noStrike" kern="1200" baseline="0" dirty="0" smtClean="0">
                <a:solidFill>
                  <a:schemeClr val="tx1"/>
                </a:solidFill>
                <a:latin typeface="+mn-lt"/>
                <a:ea typeface="+mn-ea"/>
                <a:cs typeface="+mn-cs"/>
              </a:rPr>
              <a:t> applications (Focus on here!!!)</a:t>
            </a:r>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5</a:t>
            </a:fld>
            <a:endParaRPr lang="zh-TW" altLang="en-US"/>
          </a:p>
        </p:txBody>
      </p:sp>
    </p:spTree>
    <p:extLst>
      <p:ext uri="{BB962C8B-B14F-4D97-AF65-F5344CB8AC3E}">
        <p14:creationId xmlns:p14="http://schemas.microsoft.com/office/powerpoint/2010/main" val="4071221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0" i="0" u="none" strike="noStrike" kern="1200" baseline="0" dirty="0" err="1" smtClean="0">
                <a:solidFill>
                  <a:schemeClr val="tx1"/>
                </a:solidFill>
                <a:latin typeface="+mn-lt"/>
                <a:ea typeface="+mn-ea"/>
                <a:cs typeface="+mn-cs"/>
              </a:rPr>
              <a:t>GPaaS</a:t>
            </a:r>
            <a:r>
              <a:rPr lang="en-US" altLang="zh-TW" sz="1200" b="0" i="0" u="none" strike="noStrike" kern="1200" baseline="0" dirty="0" smtClean="0">
                <a:solidFill>
                  <a:schemeClr val="tx1"/>
                </a:solidFill>
                <a:latin typeface="+mn-lt"/>
                <a:ea typeface="+mn-ea"/>
                <a:cs typeface="+mn-cs"/>
              </a:rPr>
              <a:t> framework is on-demand and is non-archival, i.e., data is only collected when requested</a:t>
            </a:r>
          </a:p>
          <a:p>
            <a:r>
              <a:rPr lang="en-US" altLang="zh-TW" sz="1200" b="0" i="0" u="none" strike="noStrike" kern="1200" baseline="0" dirty="0" smtClean="0">
                <a:solidFill>
                  <a:schemeClr val="tx1"/>
                </a:solidFill>
                <a:latin typeface="+mn-lt"/>
                <a:ea typeface="+mn-ea"/>
                <a:cs typeface="+mn-cs"/>
              </a:rPr>
              <a:t>and is not stored for future use.</a:t>
            </a:r>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6</a:t>
            </a:fld>
            <a:endParaRPr lang="zh-TW" altLang="en-US"/>
          </a:p>
        </p:txBody>
      </p:sp>
    </p:spTree>
    <p:extLst>
      <p:ext uri="{BB962C8B-B14F-4D97-AF65-F5344CB8AC3E}">
        <p14:creationId xmlns:p14="http://schemas.microsoft.com/office/powerpoint/2010/main" val="1852490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p():</a:t>
            </a:r>
            <a:r>
              <a:rPr lang="en-US" altLang="zh-TW" baseline="0" dirty="0" smtClean="0"/>
              <a:t> valuation </a:t>
            </a:r>
            <a:r>
              <a:rPr lang="en-US" altLang="zh-TW" baseline="0" dirty="0" err="1" smtClean="0"/>
              <a:t>dunction</a:t>
            </a:r>
            <a:endParaRPr lang="en-US" altLang="zh-TW" baseline="0" dirty="0" smtClean="0"/>
          </a:p>
          <a:p>
            <a:r>
              <a:rPr lang="en-US" altLang="zh-TW" baseline="0" dirty="0" smtClean="0"/>
              <a:t>c(): cost</a:t>
            </a:r>
          </a:p>
          <a:p>
            <a:r>
              <a:rPr lang="en-US" altLang="zh-TW" baseline="0" dirty="0" smtClean="0"/>
              <a:t>t: desired time</a:t>
            </a:r>
          </a:p>
          <a:p>
            <a:endParaRPr lang="en-US" altLang="zh-TW" baseline="0" dirty="0" smtClean="0"/>
          </a:p>
          <a:p>
            <a:r>
              <a:rPr lang="en-US" altLang="zh-TW" sz="1200" b="0" i="0" u="none" strike="noStrike" kern="1200" baseline="0" dirty="0" smtClean="0">
                <a:solidFill>
                  <a:schemeClr val="tx1"/>
                </a:solidFill>
                <a:latin typeface="+mn-lt"/>
                <a:ea typeface="+mn-ea"/>
                <a:cs typeface="+mn-cs"/>
              </a:rPr>
              <a:t>The total profit of the system is defined as the difference between the total valuation obtained from the serviced requests as defined by their valuation functions and the total cost incurred by the agents servicing these requests as defined by their cost functions.</a:t>
            </a:r>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7</a:t>
            </a:fld>
            <a:endParaRPr lang="zh-TW" altLang="en-US"/>
          </a:p>
        </p:txBody>
      </p:sp>
    </p:spTree>
    <p:extLst>
      <p:ext uri="{BB962C8B-B14F-4D97-AF65-F5344CB8AC3E}">
        <p14:creationId xmlns:p14="http://schemas.microsoft.com/office/powerpoint/2010/main" val="17540405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|V| = l(el)</a:t>
            </a:r>
          </a:p>
          <a:p>
            <a:endParaRPr lang="en-US" altLang="zh-TW" dirty="0" smtClean="0"/>
          </a:p>
          <a:p>
            <a:r>
              <a:rPr lang="en-US" altLang="zh-TW" sz="1200" b="0" i="0" u="none" strike="noStrike" kern="1200" baseline="0" dirty="0" smtClean="0">
                <a:solidFill>
                  <a:schemeClr val="tx1"/>
                </a:solidFill>
                <a:latin typeface="+mn-lt"/>
                <a:ea typeface="+mn-ea"/>
                <a:cs typeface="+mn-cs"/>
              </a:rPr>
              <a:t>there exists a single request for each location in the graph that can be satisfied at any time but only in its desired location.</a:t>
            </a:r>
          </a:p>
          <a:p>
            <a:endParaRPr lang="en-US" altLang="zh-TW" sz="1200" b="0" i="0" u="none" strike="noStrike" kern="1200" baseline="0" dirty="0" smtClean="0">
              <a:solidFill>
                <a:schemeClr val="tx1"/>
              </a:solidFill>
              <a:latin typeface="+mn-lt"/>
              <a:ea typeface="+mn-ea"/>
              <a:cs typeface="+mn-cs"/>
            </a:endParaRPr>
          </a:p>
          <a:p>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8</a:t>
            </a:fld>
            <a:endParaRPr lang="zh-TW" altLang="en-US"/>
          </a:p>
        </p:txBody>
      </p:sp>
    </p:spTree>
    <p:extLst>
      <p:ext uri="{BB962C8B-B14F-4D97-AF65-F5344CB8AC3E}">
        <p14:creationId xmlns:p14="http://schemas.microsoft.com/office/powerpoint/2010/main" val="876594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0" i="0" u="none" strike="noStrike" kern="1200" baseline="0" dirty="0" smtClean="0">
                <a:solidFill>
                  <a:schemeClr val="tx1"/>
                </a:solidFill>
                <a:latin typeface="+mn-lt"/>
                <a:ea typeface="+mn-ea"/>
                <a:cs typeface="+mn-cs"/>
              </a:rPr>
              <a:t>Due to the NP-Complete nature of the GRS problem, we develop a heuristic mechanism that takes into consideration the rationality of the agents, and recasts the problem in a game-theoretic setting.</a:t>
            </a:r>
          </a:p>
          <a:p>
            <a:endParaRPr lang="en-US" altLang="zh-TW" sz="1200" b="0" i="0" u="none" strike="noStrike" kern="1200" baseline="0" dirty="0" smtClean="0">
              <a:solidFill>
                <a:schemeClr val="tx1"/>
              </a:solidFill>
              <a:latin typeface="+mn-lt"/>
              <a:ea typeface="+mn-ea"/>
              <a:cs typeface="+mn-cs"/>
            </a:endParaRPr>
          </a:p>
          <a:p>
            <a:r>
              <a:rPr lang="en-US" altLang="zh-TW" sz="1200" b="0" i="0" u="none" strike="noStrike" kern="1200" baseline="0" dirty="0" smtClean="0">
                <a:solidFill>
                  <a:schemeClr val="tx1"/>
                </a:solidFill>
                <a:latin typeface="+mn-lt"/>
                <a:ea typeface="+mn-ea"/>
                <a:cs typeface="+mn-cs"/>
              </a:rPr>
              <a:t>The objective of the game is to achieve a total profit that is as close as possible to the social optimal</a:t>
            </a:r>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9</a:t>
            </a:fld>
            <a:endParaRPr lang="zh-TW" altLang="en-US"/>
          </a:p>
        </p:txBody>
      </p:sp>
    </p:spTree>
    <p:extLst>
      <p:ext uri="{BB962C8B-B14F-4D97-AF65-F5344CB8AC3E}">
        <p14:creationId xmlns:p14="http://schemas.microsoft.com/office/powerpoint/2010/main" val="108368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sz="1200" b="0" i="0" u="none" strike="noStrike" kern="1200" baseline="0" dirty="0" smtClean="0">
                <a:solidFill>
                  <a:schemeClr val="tx1"/>
                </a:solidFill>
                <a:latin typeface="+mn-lt"/>
                <a:ea typeface="+mn-ea"/>
                <a:cs typeface="+mn-cs"/>
              </a:rPr>
              <a:t>The dependability of the player's utility function in the GRS game on the total valuation of all requests serviced on the path chosen is the reason the game does not always converge under better response dynamics.</a:t>
            </a:r>
            <a:endParaRPr lang="zh-TW" altLang="en-US" dirty="0"/>
          </a:p>
        </p:txBody>
      </p:sp>
      <p:sp>
        <p:nvSpPr>
          <p:cNvPr id="4" name="投影片編號版面配置區 3"/>
          <p:cNvSpPr>
            <a:spLocks noGrp="1"/>
          </p:cNvSpPr>
          <p:nvPr>
            <p:ph type="sldNum" sz="quarter" idx="10"/>
          </p:nvPr>
        </p:nvSpPr>
        <p:spPr/>
        <p:txBody>
          <a:bodyPr/>
          <a:lstStyle/>
          <a:p>
            <a:fld id="{B11AACBB-5727-46E2-881F-4A1BF1754294}" type="slidenum">
              <a:rPr lang="zh-TW" altLang="en-US" smtClean="0"/>
              <a:t>10</a:t>
            </a:fld>
            <a:endParaRPr lang="zh-TW" altLang="en-US"/>
          </a:p>
        </p:txBody>
      </p:sp>
    </p:spTree>
    <p:extLst>
      <p:ext uri="{BB962C8B-B14F-4D97-AF65-F5344CB8AC3E}">
        <p14:creationId xmlns:p14="http://schemas.microsoft.com/office/powerpoint/2010/main" val="29949432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10" name="直角三角形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標題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zh-TW" altLang="en-US" smtClean="0"/>
              <a:t>按一下以編輯母片標題樣式</a:t>
            </a:r>
            <a:endParaRPr kumimoji="0" lang="en-US"/>
          </a:p>
        </p:txBody>
      </p:sp>
      <p:sp>
        <p:nvSpPr>
          <p:cNvPr id="17" name="副標題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grpSp>
        <p:nvGrpSpPr>
          <p:cNvPr id="2" name="群組 1"/>
          <p:cNvGrpSpPr/>
          <p:nvPr/>
        </p:nvGrpSpPr>
        <p:grpSpPr>
          <a:xfrm>
            <a:off x="-3765" y="4953000"/>
            <a:ext cx="9147765" cy="1912088"/>
            <a:chOff x="-3765" y="4832896"/>
            <a:chExt cx="9147765" cy="2032192"/>
          </a:xfrm>
        </p:grpSpPr>
        <p:sp>
          <p:nvSpPr>
            <p:cNvPr id="7" name="手繪多邊形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手繪多邊形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手繪多邊形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線接點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期版面配置區 29"/>
          <p:cNvSpPr>
            <a:spLocks noGrp="1"/>
          </p:cNvSpPr>
          <p:nvPr>
            <p:ph type="dt" sz="half" idx="10"/>
          </p:nvPr>
        </p:nvSpPr>
        <p:spPr/>
        <p:txBody>
          <a:bodyPr/>
          <a:lstStyle>
            <a:lvl1pPr>
              <a:defRPr>
                <a:solidFill>
                  <a:srgbClr val="FFFFFF"/>
                </a:solidFill>
              </a:defRPr>
            </a:lvl1pPr>
            <a:extLst/>
          </a:lstStyle>
          <a:p>
            <a:fld id="{5BBEAD13-0566-4C6C-97E7-55F17F24B09F}" type="datetimeFigureOut">
              <a:rPr lang="zh-TW" altLang="en-US" smtClean="0"/>
              <a:t>2012/7/16</a:t>
            </a:fld>
            <a:endParaRPr lang="zh-TW" altLang="en-US"/>
          </a:p>
        </p:txBody>
      </p:sp>
      <p:sp>
        <p:nvSpPr>
          <p:cNvPr id="19" name="頁尾版面配置區 18"/>
          <p:cNvSpPr>
            <a:spLocks noGrp="1"/>
          </p:cNvSpPr>
          <p:nvPr>
            <p:ph type="ftr" sz="quarter" idx="11"/>
          </p:nvPr>
        </p:nvSpPr>
        <p:spPr/>
        <p:txBody>
          <a:bodyPr/>
          <a:lstStyle>
            <a:lvl1pPr>
              <a:defRPr>
                <a:solidFill>
                  <a:schemeClr val="accent1">
                    <a:tint val="20000"/>
                  </a:schemeClr>
                </a:solidFill>
              </a:defRPr>
            </a:lvl1pPr>
            <a:extLst/>
          </a:lstStyle>
          <a:p>
            <a:endParaRPr lang="zh-TW" altLang="en-US"/>
          </a:p>
        </p:txBody>
      </p:sp>
      <p:sp>
        <p:nvSpPr>
          <p:cNvPr id="27" name="投影片編號版面配置區 26"/>
          <p:cNvSpPr>
            <a:spLocks noGrp="1"/>
          </p:cNvSpPr>
          <p:nvPr>
            <p:ph type="sldNum" sz="quarter" idx="12"/>
          </p:nvPr>
        </p:nvSpPr>
        <p:spPr/>
        <p:txBody>
          <a:bodyPr/>
          <a:lstStyle>
            <a:lvl1pPr>
              <a:defRPr>
                <a:solidFill>
                  <a:srgbClr val="FFFFFF"/>
                </a:solidFill>
              </a:defRPr>
            </a:lvl1pPr>
            <a:extLst/>
          </a:lstStyle>
          <a:p>
            <a:fld id="{73DA0BB7-265A-403C-9275-D587AB510EDC}"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1481329"/>
            <a:ext cx="8229600" cy="4386071"/>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5BBEAD13-0566-4C6C-97E7-55F17F24B09F}" type="datetimeFigureOut">
              <a:rPr lang="zh-TW" altLang="en-US" smtClean="0"/>
              <a:t>2012/7/16</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73DA0BB7-265A-403C-9275-D587AB510EDC}"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44013" y="274640"/>
            <a:ext cx="1777470" cy="5592761"/>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41"/>
            <a:ext cx="6324600" cy="5592760"/>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5BBEAD13-0566-4C6C-97E7-55F17F24B09F}" type="datetimeFigureOut">
              <a:rPr lang="zh-TW" altLang="en-US" smtClean="0"/>
              <a:t>2012/7/16</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73DA0BB7-265A-403C-9275-D587AB510ED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fld id="{5BBEAD13-0566-4C6C-97E7-55F17F24B09F}" type="datetimeFigureOut">
              <a:rPr lang="zh-TW" altLang="en-US" smtClean="0"/>
              <a:t>2012/7/16</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73DA0BB7-265A-403C-9275-D587AB510EDC}" type="slidenum">
              <a:rPr lang="zh-TW" altLang="en-US" smtClean="0"/>
              <a:t>‹#›</a:t>
            </a:fld>
            <a:endParaRPr lang="zh-TW" altLang="en-US"/>
          </a:p>
        </p:txBody>
      </p:sp>
      <p:sp>
        <p:nvSpPr>
          <p:cNvPr id="7" name="標題 6"/>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bg>
      <p:bgRef idx="1002">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fld id="{5BBEAD13-0566-4C6C-97E7-55F17F24B09F}" type="datetimeFigureOut">
              <a:rPr lang="zh-TW" altLang="en-US" smtClean="0"/>
              <a:t>2012/7/16</a:t>
            </a:fld>
            <a:endParaRPr lang="zh-TW" altLang="en-US"/>
          </a:p>
        </p:txBody>
      </p:sp>
      <p:sp>
        <p:nvSpPr>
          <p:cNvPr id="5" name="頁尾版面配置區 4"/>
          <p:cNvSpPr>
            <a:spLocks noGrp="1"/>
          </p:cNvSpPr>
          <p:nvPr>
            <p:ph type="ftr" sz="quarter" idx="11"/>
          </p:nvPr>
        </p:nvSpPr>
        <p:spPr/>
        <p:txBody>
          <a:bodyPr/>
          <a:lstStyle>
            <a:extLst/>
          </a:lstStyle>
          <a:p>
            <a:endParaRPr lang="zh-TW" altLang="en-US"/>
          </a:p>
        </p:txBody>
      </p:sp>
      <p:sp>
        <p:nvSpPr>
          <p:cNvPr id="6" name="投影片編號版面配置區 5"/>
          <p:cNvSpPr>
            <a:spLocks noGrp="1"/>
          </p:cNvSpPr>
          <p:nvPr>
            <p:ph type="sldNum" sz="quarter" idx="12"/>
          </p:nvPr>
        </p:nvSpPr>
        <p:spPr/>
        <p:txBody>
          <a:bodyPr/>
          <a:lstStyle>
            <a:extLst/>
          </a:lstStyle>
          <a:p>
            <a:fld id="{73DA0BB7-265A-403C-9275-D587AB510EDC}" type="slidenum">
              <a:rPr lang="zh-TW" altLang="en-US" smtClean="0"/>
              <a:t>‹#›</a:t>
            </a:fld>
            <a:endParaRPr lang="zh-TW" altLang="en-US"/>
          </a:p>
        </p:txBody>
      </p:sp>
      <p:sp>
        <p:nvSpPr>
          <p:cNvPr id="7" name="＞形箭號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形箭號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bg>
      <p:bgRef idx="1002">
        <a:schemeClr val="bg1"/>
      </p:bgRef>
    </p:bg>
    <p:spTree>
      <p:nvGrpSpPr>
        <p:cNvPr id="1" name=""/>
        <p:cNvGrpSpPr/>
        <p:nvPr/>
      </p:nvGrpSpPr>
      <p:grpSpPr>
        <a:xfrm>
          <a:off x="0" y="0"/>
          <a:ext cx="0" cy="0"/>
          <a:chOff x="0" y="0"/>
          <a:chExt cx="0" cy="0"/>
        </a:xfrm>
      </p:grpSpPr>
      <p:sp>
        <p:nvSpPr>
          <p:cNvPr id="3" name="內容版面配置區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fld id="{5BBEAD13-0566-4C6C-97E7-55F17F24B09F}" type="datetimeFigureOut">
              <a:rPr lang="zh-TW" altLang="en-US" smtClean="0"/>
              <a:t>2012/7/16</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73DA0BB7-265A-403C-9275-D587AB510EDC}" type="slidenum">
              <a:rPr lang="zh-TW" altLang="en-US" smtClean="0"/>
              <a:t>‹#›</a:t>
            </a:fld>
            <a:endParaRPr lang="zh-TW" altLang="en-US"/>
          </a:p>
        </p:txBody>
      </p:sp>
      <p:sp>
        <p:nvSpPr>
          <p:cNvPr id="8" name="標題 7"/>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bg>
      <p:bgRef idx="1003">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8229600" cy="1143000"/>
          </a:xfrm>
        </p:spPr>
        <p:txBody>
          <a:bodyPr anchor="ctr"/>
          <a:lstStyle>
            <a:lvl1pPr>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fld id="{5BBEAD13-0566-4C6C-97E7-55F17F24B09F}" type="datetimeFigureOut">
              <a:rPr lang="zh-TW" altLang="en-US" smtClean="0"/>
              <a:t>2012/7/16</a:t>
            </a:fld>
            <a:endParaRPr lang="zh-TW" altLang="en-US"/>
          </a:p>
        </p:txBody>
      </p:sp>
      <p:sp>
        <p:nvSpPr>
          <p:cNvPr id="8" name="頁尾版面配置區 7"/>
          <p:cNvSpPr>
            <a:spLocks noGrp="1"/>
          </p:cNvSpPr>
          <p:nvPr>
            <p:ph type="ftr" sz="quarter" idx="11"/>
          </p:nvPr>
        </p:nvSpPr>
        <p:spPr/>
        <p:txBody>
          <a:bodyPr/>
          <a:lstStyle>
            <a:extLst/>
          </a:lstStyle>
          <a:p>
            <a:endParaRPr lang="zh-TW" altLang="en-US"/>
          </a:p>
        </p:txBody>
      </p:sp>
      <p:sp>
        <p:nvSpPr>
          <p:cNvPr id="9" name="投影片編號版面配置區 8"/>
          <p:cNvSpPr>
            <a:spLocks noGrp="1"/>
          </p:cNvSpPr>
          <p:nvPr>
            <p:ph type="sldNum" sz="quarter" idx="12"/>
          </p:nvPr>
        </p:nvSpPr>
        <p:spPr/>
        <p:txBody>
          <a:bodyPr/>
          <a:lstStyle>
            <a:extLst/>
          </a:lstStyle>
          <a:p>
            <a:fld id="{73DA0BB7-265A-403C-9275-D587AB510EDC}"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bg>
      <p:bgRef idx="1002">
        <a:schemeClr val="bg1"/>
      </p:bgRef>
    </p:bg>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extLst/>
          </a:lstStyle>
          <a:p>
            <a:fld id="{5BBEAD13-0566-4C6C-97E7-55F17F24B09F}" type="datetimeFigureOut">
              <a:rPr lang="zh-TW" altLang="en-US" smtClean="0"/>
              <a:t>2012/7/16</a:t>
            </a:fld>
            <a:endParaRPr lang="zh-TW" altLang="en-US"/>
          </a:p>
        </p:txBody>
      </p:sp>
      <p:sp>
        <p:nvSpPr>
          <p:cNvPr id="4" name="頁尾版面配置區 3"/>
          <p:cNvSpPr>
            <a:spLocks noGrp="1"/>
          </p:cNvSpPr>
          <p:nvPr>
            <p:ph type="ftr" sz="quarter" idx="11"/>
          </p:nvPr>
        </p:nvSpPr>
        <p:spPr/>
        <p:txBody>
          <a:bodyPr/>
          <a:lstStyle>
            <a:extLst/>
          </a:lstStyle>
          <a:p>
            <a:endParaRPr lang="zh-TW" altLang="en-US"/>
          </a:p>
        </p:txBody>
      </p:sp>
      <p:sp>
        <p:nvSpPr>
          <p:cNvPr id="5" name="投影片編號版面配置區 4"/>
          <p:cNvSpPr>
            <a:spLocks noGrp="1"/>
          </p:cNvSpPr>
          <p:nvPr>
            <p:ph type="sldNum" sz="quarter" idx="12"/>
          </p:nvPr>
        </p:nvSpPr>
        <p:spPr/>
        <p:txBody>
          <a:bodyPr/>
          <a:lstStyle>
            <a:extLst/>
          </a:lstStyle>
          <a:p>
            <a:fld id="{73DA0BB7-265A-403C-9275-D587AB510EDC}" type="slidenum">
              <a:rPr lang="zh-TW" altLang="en-US" smtClean="0"/>
              <a:t>‹#›</a:t>
            </a:fld>
            <a:endParaRPr lang="zh-TW" altLang="en-US"/>
          </a:p>
        </p:txBody>
      </p:sp>
      <p:sp>
        <p:nvSpPr>
          <p:cNvPr id="6" name="標題 5"/>
          <p:cNvSpPr>
            <a:spLocks noGrp="1"/>
          </p:cNvSpPr>
          <p:nvPr>
            <p:ph type="title"/>
          </p:nvPr>
        </p:nvSpPr>
        <p:spPr/>
        <p:txBody>
          <a:bodyPr rtlCol="0"/>
          <a:lstStyle>
            <a:extLst/>
          </a:lstStyle>
          <a:p>
            <a:r>
              <a:rPr kumimoji="0" lang="zh-TW" altLang="en-US" smtClean="0"/>
              <a:t>按一下以編輯母片標題樣式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extLst/>
          </a:lstStyle>
          <a:p>
            <a:fld id="{5BBEAD13-0566-4C6C-97E7-55F17F24B09F}" type="datetimeFigureOut">
              <a:rPr lang="zh-TW" altLang="en-US" smtClean="0"/>
              <a:t>2012/7/16</a:t>
            </a:fld>
            <a:endParaRPr lang="zh-TW" altLang="en-US"/>
          </a:p>
        </p:txBody>
      </p:sp>
      <p:sp>
        <p:nvSpPr>
          <p:cNvPr id="3" name="頁尾版面配置區 2"/>
          <p:cNvSpPr>
            <a:spLocks noGrp="1"/>
          </p:cNvSpPr>
          <p:nvPr>
            <p:ph type="ftr" sz="quarter" idx="11"/>
          </p:nvPr>
        </p:nvSpPr>
        <p:spPr/>
        <p:txBody>
          <a:bodyPr/>
          <a:lstStyle>
            <a:extLst/>
          </a:lstStyle>
          <a:p>
            <a:endParaRPr lang="zh-TW" altLang="en-US"/>
          </a:p>
        </p:txBody>
      </p:sp>
      <p:sp>
        <p:nvSpPr>
          <p:cNvPr id="4" name="投影片編號版面配置區 3"/>
          <p:cNvSpPr>
            <a:spLocks noGrp="1"/>
          </p:cNvSpPr>
          <p:nvPr>
            <p:ph type="sldNum" sz="quarter" idx="12"/>
          </p:nvPr>
        </p:nvSpPr>
        <p:spPr/>
        <p:txBody>
          <a:bodyPr/>
          <a:lstStyle>
            <a:extLst/>
          </a:lstStyle>
          <a:p>
            <a:fld id="{73DA0BB7-265A-403C-9275-D587AB510EDC}"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3">
        <a:schemeClr val="bg1"/>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a:xfrm>
            <a:off x="6727032" y="6407944"/>
            <a:ext cx="1920240" cy="365760"/>
          </a:xfrm>
        </p:spPr>
        <p:txBody>
          <a:bodyPr/>
          <a:lstStyle>
            <a:extLst/>
          </a:lstStyle>
          <a:p>
            <a:fld id="{5BBEAD13-0566-4C6C-97E7-55F17F24B09F}" type="datetimeFigureOut">
              <a:rPr lang="zh-TW" altLang="en-US" smtClean="0"/>
              <a:t>2012/7/16</a:t>
            </a:fld>
            <a:endParaRPr lang="zh-TW" altLang="en-US"/>
          </a:p>
        </p:txBody>
      </p:sp>
      <p:sp>
        <p:nvSpPr>
          <p:cNvPr id="6" name="頁尾版面配置區 5"/>
          <p:cNvSpPr>
            <a:spLocks noGrp="1"/>
          </p:cNvSpPr>
          <p:nvPr>
            <p:ph type="ftr" sz="quarter" idx="11"/>
          </p:nvPr>
        </p:nvSpPr>
        <p:spPr/>
        <p:txBody>
          <a:bodyPr/>
          <a:lstStyle>
            <a:extLst/>
          </a:lstStyle>
          <a:p>
            <a:endParaRPr lang="zh-TW" altLang="en-US"/>
          </a:p>
        </p:txBody>
      </p:sp>
      <p:sp>
        <p:nvSpPr>
          <p:cNvPr id="7" name="投影片編號版面配置區 6"/>
          <p:cNvSpPr>
            <a:spLocks noGrp="1"/>
          </p:cNvSpPr>
          <p:nvPr>
            <p:ph type="sldNum" sz="quarter" idx="12"/>
          </p:nvPr>
        </p:nvSpPr>
        <p:spPr/>
        <p:txBody>
          <a:bodyPr/>
          <a:lstStyle>
            <a:extLst/>
          </a:lstStyle>
          <a:p>
            <a:fld id="{73DA0BB7-265A-403C-9275-D587AB510EDC}"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bg>
      <p:bgRef idx="1002">
        <a:schemeClr val="bg1"/>
      </p:bgRef>
    </p:bg>
    <p:spTree>
      <p:nvGrpSpPr>
        <p:cNvPr id="1" name=""/>
        <p:cNvGrpSpPr/>
        <p:nvPr/>
      </p:nvGrpSpPr>
      <p:grpSpPr>
        <a:xfrm>
          <a:off x="0" y="0"/>
          <a:ext cx="0" cy="0"/>
          <a:chOff x="0" y="0"/>
          <a:chExt cx="0" cy="0"/>
        </a:xfrm>
      </p:grpSpPr>
      <p:sp>
        <p:nvSpPr>
          <p:cNvPr id="4" name="文字版面配置區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
        <p:nvSpPr>
          <p:cNvPr id="3" name="圖片版面配置區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zh-TW" altLang="en-US" smtClean="0"/>
              <a:t>按一下圖示以新增圖片</a:t>
            </a:r>
            <a:endParaRPr kumimoji="0" lang="en-US" dirty="0"/>
          </a:p>
        </p:txBody>
      </p:sp>
      <p:sp>
        <p:nvSpPr>
          <p:cNvPr id="5" name="日期版面配置區 4"/>
          <p:cNvSpPr>
            <a:spLocks noGrp="1"/>
          </p:cNvSpPr>
          <p:nvPr>
            <p:ph type="dt" sz="half" idx="10"/>
          </p:nvPr>
        </p:nvSpPr>
        <p:spPr/>
        <p:txBody>
          <a:bodyPr/>
          <a:lstStyle>
            <a:lvl1pPr>
              <a:defRPr>
                <a:solidFill>
                  <a:schemeClr val="tx1"/>
                </a:solidFill>
              </a:defRPr>
            </a:lvl1pPr>
            <a:extLst/>
          </a:lstStyle>
          <a:p>
            <a:fld id="{5BBEAD13-0566-4C6C-97E7-55F17F24B09F}" type="datetimeFigureOut">
              <a:rPr lang="zh-TW" altLang="en-US" smtClean="0"/>
              <a:t>2012/7/16</a:t>
            </a:fld>
            <a:endParaRPr lang="zh-TW" altLang="en-US"/>
          </a:p>
        </p:txBody>
      </p:sp>
      <p:sp>
        <p:nvSpPr>
          <p:cNvPr id="6" name="頁尾版面配置區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zh-TW" altLang="en-US"/>
          </a:p>
        </p:txBody>
      </p:sp>
      <p:sp>
        <p:nvSpPr>
          <p:cNvPr id="7" name="投影片編號版面配置區 6"/>
          <p:cNvSpPr>
            <a:spLocks noGrp="1"/>
          </p:cNvSpPr>
          <p:nvPr>
            <p:ph type="sldNum" sz="quarter" idx="12"/>
          </p:nvPr>
        </p:nvSpPr>
        <p:spPr/>
        <p:txBody>
          <a:bodyPr/>
          <a:lstStyle>
            <a:lvl1pPr>
              <a:defRPr>
                <a:solidFill>
                  <a:schemeClr val="tx1"/>
                </a:solidFill>
              </a:defRPr>
            </a:lvl1pPr>
            <a:extLst/>
          </a:lstStyle>
          <a:p>
            <a:fld id="{73DA0BB7-265A-403C-9275-D587AB510EDC}" type="slidenum">
              <a:rPr lang="zh-TW" altLang="en-US" smtClean="0"/>
              <a:t>‹#›</a:t>
            </a:fld>
            <a:endParaRPr lang="zh-TW" altLang="en-US"/>
          </a:p>
        </p:txBody>
      </p:sp>
      <p:sp>
        <p:nvSpPr>
          <p:cNvPr id="2" name="標題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zh-TW" altLang="en-US" smtClean="0"/>
              <a:t>按一下以編輯母片標題樣式</a:t>
            </a:r>
            <a:endParaRPr kumimoji="0" lang="en-US"/>
          </a:p>
        </p:txBody>
      </p:sp>
      <p:sp>
        <p:nvSpPr>
          <p:cNvPr id="8" name="手繪多邊形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手繪多邊形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線接點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形箭號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形箭號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手繪多邊形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手繪多邊形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線接點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標題版面配置區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zh-TW" altLang="en-US" smtClean="0"/>
              <a:t>按一下以編輯母片標題樣式</a:t>
            </a:r>
            <a:endParaRPr kumimoji="0" lang="en-US"/>
          </a:p>
        </p:txBody>
      </p:sp>
      <p:sp>
        <p:nvSpPr>
          <p:cNvPr id="30" name="文字版面配置區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0" name="日期版面配置區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BEAD13-0566-4C6C-97E7-55F17F24B09F}" type="datetimeFigureOut">
              <a:rPr lang="zh-TW" altLang="en-US" smtClean="0"/>
              <a:t>2012/7/16</a:t>
            </a:fld>
            <a:endParaRPr lang="zh-TW" altLang="en-US"/>
          </a:p>
        </p:txBody>
      </p:sp>
      <p:sp>
        <p:nvSpPr>
          <p:cNvPr id="22" name="頁尾版面配置區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zh-TW" altLang="en-US"/>
          </a:p>
        </p:txBody>
      </p:sp>
      <p:sp>
        <p:nvSpPr>
          <p:cNvPr id="18" name="投影片編號版面配置區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3DA0BB7-265A-403C-9275-D587AB510EDC}"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323528" y="1556792"/>
            <a:ext cx="8568952" cy="1755626"/>
          </a:xfrm>
        </p:spPr>
        <p:txBody>
          <a:bodyPr>
            <a:normAutofit fontScale="90000"/>
          </a:bodyPr>
          <a:lstStyle/>
          <a:p>
            <a:r>
              <a:rPr lang="en-US" altLang="zh-TW" dirty="0"/>
              <a:t>Mechanism Design for </a:t>
            </a:r>
            <a:r>
              <a:rPr lang="en-US" altLang="zh-TW" dirty="0" err="1"/>
              <a:t>Spatio</a:t>
            </a:r>
            <a:r>
              <a:rPr lang="en-US" altLang="zh-TW" dirty="0"/>
              <a:t>-Temporal </a:t>
            </a:r>
            <a:r>
              <a:rPr lang="en-US" altLang="zh-TW" dirty="0" smtClean="0"/>
              <a:t>Request Satisfaction in </a:t>
            </a:r>
            <a:r>
              <a:rPr lang="en-US" altLang="zh-TW" dirty="0"/>
              <a:t>Mobile Networks</a:t>
            </a:r>
            <a:endParaRPr lang="zh-TW" altLang="en-US" dirty="0"/>
          </a:p>
        </p:txBody>
      </p:sp>
      <p:sp>
        <p:nvSpPr>
          <p:cNvPr id="3" name="副標題 2"/>
          <p:cNvSpPr>
            <a:spLocks noGrp="1"/>
          </p:cNvSpPr>
          <p:nvPr>
            <p:ph type="subTitle" idx="1"/>
          </p:nvPr>
        </p:nvSpPr>
        <p:spPr>
          <a:xfrm>
            <a:off x="2483768" y="3717032"/>
            <a:ext cx="6400800" cy="1368152"/>
          </a:xfrm>
        </p:spPr>
        <p:txBody>
          <a:bodyPr/>
          <a:lstStyle/>
          <a:p>
            <a:r>
              <a:rPr lang="en-US" altLang="zh-TW" dirty="0"/>
              <a:t>Christine </a:t>
            </a:r>
            <a:r>
              <a:rPr lang="en-US" altLang="zh-TW" dirty="0" err="1"/>
              <a:t>Bassem</a:t>
            </a:r>
            <a:r>
              <a:rPr lang="en-US" altLang="zh-TW" dirty="0"/>
              <a:t> and </a:t>
            </a:r>
            <a:r>
              <a:rPr lang="en-US" altLang="zh-TW" dirty="0" err="1"/>
              <a:t>Azer</a:t>
            </a:r>
            <a:r>
              <a:rPr lang="en-US" altLang="zh-TW" dirty="0"/>
              <a:t> </a:t>
            </a:r>
            <a:r>
              <a:rPr lang="en-US" altLang="zh-TW" dirty="0" err="1"/>
              <a:t>Bestavros</a:t>
            </a:r>
            <a:endParaRPr lang="en-US" altLang="zh-TW" dirty="0"/>
          </a:p>
          <a:p>
            <a:r>
              <a:rPr lang="en-US" altLang="zh-TW" dirty="0"/>
              <a:t>February 10, 2012</a:t>
            </a:r>
            <a:endParaRPr lang="zh-TW" altLang="en-US" dirty="0"/>
          </a:p>
        </p:txBody>
      </p:sp>
    </p:spTree>
    <p:extLst>
      <p:ext uri="{BB962C8B-B14F-4D97-AF65-F5344CB8AC3E}">
        <p14:creationId xmlns:p14="http://schemas.microsoft.com/office/powerpoint/2010/main" val="16003738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1772816"/>
            <a:ext cx="8291264" cy="4234475"/>
          </a:xfrm>
        </p:spPr>
        <p:txBody>
          <a:bodyPr/>
          <a:lstStyle/>
          <a:p>
            <a:r>
              <a:rPr lang="en-US" altLang="zh-TW" dirty="0" smtClean="0"/>
              <a:t>The               game:</a:t>
            </a:r>
          </a:p>
          <a:p>
            <a:endParaRPr lang="en-US" altLang="zh-TW" dirty="0"/>
          </a:p>
          <a:p>
            <a:endParaRPr lang="en-US" altLang="zh-TW" dirty="0" smtClean="0"/>
          </a:p>
          <a:p>
            <a:endParaRPr lang="en-US" altLang="zh-TW" dirty="0"/>
          </a:p>
          <a:p>
            <a:endParaRPr lang="en-US" altLang="zh-TW" dirty="0" smtClean="0"/>
          </a:p>
          <a:p>
            <a:endParaRPr lang="en-US" altLang="zh-TW" dirty="0"/>
          </a:p>
          <a:p>
            <a:endParaRPr lang="en-US" altLang="zh-TW" dirty="0" smtClean="0"/>
          </a:p>
          <a:p>
            <a:r>
              <a:rPr lang="en-US" altLang="zh-TW" dirty="0" smtClean="0"/>
              <a:t>Reaches </a:t>
            </a:r>
            <a:r>
              <a:rPr lang="en-US" altLang="zh-TW" dirty="0"/>
              <a:t>Nash </a:t>
            </a:r>
            <a:r>
              <a:rPr lang="en-US" altLang="zh-TW" dirty="0" smtClean="0"/>
              <a:t>Equilibrium</a:t>
            </a:r>
          </a:p>
          <a:p>
            <a:r>
              <a:rPr lang="en-US" altLang="zh-TW" dirty="0" smtClean="0"/>
              <a:t>Polynomial time</a:t>
            </a:r>
            <a:endParaRPr lang="zh-TW" altLang="en-US" dirty="0"/>
          </a:p>
        </p:txBody>
      </p:sp>
      <p:sp>
        <p:nvSpPr>
          <p:cNvPr id="3" name="標題 2"/>
          <p:cNvSpPr>
            <a:spLocks noGrp="1"/>
          </p:cNvSpPr>
          <p:nvPr>
            <p:ph type="title"/>
          </p:nvPr>
        </p:nvSpPr>
        <p:spPr/>
        <p:txBody>
          <a:bodyPr>
            <a:normAutofit fontScale="90000"/>
          </a:bodyPr>
          <a:lstStyle/>
          <a:p>
            <a:r>
              <a:rPr lang="en-US" altLang="zh-TW" b="0" dirty="0"/>
              <a:t>Multi-stage </a:t>
            </a:r>
            <a:r>
              <a:rPr lang="en-US" altLang="zh-TW" b="0" dirty="0" smtClean="0"/>
              <a:t>Request </a:t>
            </a:r>
            <a:br>
              <a:rPr lang="en-US" altLang="zh-TW" b="0" dirty="0" smtClean="0"/>
            </a:br>
            <a:r>
              <a:rPr lang="en-US" altLang="zh-TW" b="0" dirty="0" smtClean="0"/>
              <a:t>Satisfaction </a:t>
            </a:r>
            <a:r>
              <a:rPr lang="en-US" altLang="zh-TW" b="0" dirty="0"/>
              <a:t>Game</a:t>
            </a:r>
            <a:endParaRPr lang="zh-TW" altLang="en-US" dirty="0"/>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17978" y="2359431"/>
            <a:ext cx="4901990" cy="2339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7926" y="1700807"/>
            <a:ext cx="1171575"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36649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dirty="0" smtClean="0"/>
              <a:t>By Divide-and-Conquer</a:t>
            </a:r>
          </a:p>
          <a:p>
            <a:endParaRPr lang="en-US" altLang="zh-TW" dirty="0"/>
          </a:p>
          <a:p>
            <a:endParaRPr lang="en-US" altLang="zh-TW" dirty="0" smtClean="0"/>
          </a:p>
          <a:p>
            <a:endParaRPr lang="en-US" altLang="zh-TW" dirty="0"/>
          </a:p>
          <a:p>
            <a:endParaRPr lang="en-US" altLang="zh-TW" dirty="0" smtClean="0"/>
          </a:p>
          <a:p>
            <a:endParaRPr lang="en-US" altLang="zh-TW" dirty="0"/>
          </a:p>
          <a:p>
            <a:endParaRPr lang="en-US" altLang="zh-TW" dirty="0" smtClean="0"/>
          </a:p>
          <a:p>
            <a:endParaRPr lang="en-US" altLang="zh-TW" dirty="0"/>
          </a:p>
          <a:p>
            <a:pPr marL="109728" indent="0">
              <a:buNone/>
            </a:pPr>
            <a:r>
              <a:rPr lang="en-US" altLang="zh-TW" dirty="0"/>
              <a:t> </a:t>
            </a:r>
            <a:r>
              <a:rPr lang="en-US" altLang="zh-TW" dirty="0" smtClean="0"/>
              <a:t> the worst case: O(|R|)</a:t>
            </a:r>
            <a:endParaRPr lang="zh-TW" altLang="en-US" dirty="0"/>
          </a:p>
        </p:txBody>
      </p:sp>
      <p:sp>
        <p:nvSpPr>
          <p:cNvPr id="3" name="標題 2"/>
          <p:cNvSpPr>
            <a:spLocks noGrp="1"/>
          </p:cNvSpPr>
          <p:nvPr>
            <p:ph type="title"/>
          </p:nvPr>
        </p:nvSpPr>
        <p:spPr/>
        <p:txBody>
          <a:bodyPr/>
          <a:lstStyle/>
          <a:p>
            <a:r>
              <a:rPr lang="en-US" altLang="zh-TW" dirty="0" smtClean="0"/>
              <a:t>Prove Polynomial Time</a:t>
            </a:r>
            <a:endParaRPr lang="zh-TW" altLang="en-US" dirty="0"/>
          </a:p>
        </p:txBody>
      </p:sp>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2049940"/>
            <a:ext cx="5543710" cy="30921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34104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dirty="0" smtClean="0"/>
              <a:t>For Simplicity</a:t>
            </a:r>
          </a:p>
          <a:p>
            <a:pPr lvl="1"/>
            <a:r>
              <a:rPr lang="en-US" altLang="zh-TW" sz="2400" dirty="0"/>
              <a:t>All </a:t>
            </a:r>
            <a:r>
              <a:rPr lang="en-US" altLang="zh-TW" sz="2400" dirty="0" smtClean="0"/>
              <a:t>requests: Same </a:t>
            </a:r>
            <a:r>
              <a:rPr lang="en-US" altLang="zh-TW" sz="2400" b="1" dirty="0"/>
              <a:t>valuation </a:t>
            </a:r>
            <a:r>
              <a:rPr lang="en-US" altLang="zh-TW" sz="2400" b="1" dirty="0" smtClean="0"/>
              <a:t>function</a:t>
            </a:r>
            <a:endParaRPr lang="en-US" altLang="zh-TW" sz="2400" b="1" dirty="0"/>
          </a:p>
          <a:p>
            <a:pPr lvl="1"/>
            <a:r>
              <a:rPr lang="en-US" altLang="zh-TW" sz="2400" dirty="0"/>
              <a:t>All </a:t>
            </a:r>
            <a:r>
              <a:rPr lang="en-US" altLang="zh-TW" sz="2400" dirty="0" smtClean="0"/>
              <a:t>agents: Same </a:t>
            </a:r>
            <a:r>
              <a:rPr lang="en-US" altLang="zh-TW" sz="2400" b="1" dirty="0"/>
              <a:t>cost </a:t>
            </a:r>
            <a:r>
              <a:rPr lang="en-US" altLang="zh-TW" sz="2400" b="1" dirty="0" smtClean="0"/>
              <a:t>function</a:t>
            </a:r>
            <a:endParaRPr lang="zh-TW" altLang="en-US" b="1" dirty="0"/>
          </a:p>
        </p:txBody>
      </p:sp>
      <p:sp>
        <p:nvSpPr>
          <p:cNvPr id="3" name="標題 2"/>
          <p:cNvSpPr>
            <a:spLocks noGrp="1"/>
          </p:cNvSpPr>
          <p:nvPr>
            <p:ph type="title"/>
          </p:nvPr>
        </p:nvSpPr>
        <p:spPr/>
        <p:txBody>
          <a:bodyPr/>
          <a:lstStyle/>
          <a:p>
            <a:r>
              <a:rPr lang="en-US" altLang="zh-TW" dirty="0" smtClean="0"/>
              <a:t>5)</a:t>
            </a:r>
            <a:r>
              <a:rPr lang="en-US" altLang="zh-TW" b="0" dirty="0"/>
              <a:t> Performance Evaluation</a:t>
            </a:r>
            <a:endParaRPr lang="zh-TW" altLang="en-US" dirty="0"/>
          </a:p>
        </p:txBody>
      </p:sp>
      <p:sp>
        <p:nvSpPr>
          <p:cNvPr id="4" name="標題 2"/>
          <p:cNvSpPr txBox="1">
            <a:spLocks/>
          </p:cNvSpPr>
          <p:nvPr/>
        </p:nvSpPr>
        <p:spPr>
          <a:xfrm>
            <a:off x="467544" y="4582164"/>
            <a:ext cx="5580112" cy="1282684"/>
          </a:xfrm>
          <a:prstGeom prst="rect">
            <a:avLst/>
          </a:prstGeom>
        </p:spPr>
        <p:txBody>
          <a:bodyPr vert="horz" rtlCol="0" anchor="ctr">
            <a:normAutofit fontScale="75000" lnSpcReduction="20000"/>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altLang="zh-TW" b="0" dirty="0" smtClean="0">
                <a:solidFill>
                  <a:schemeClr val="tx1"/>
                </a:solidFill>
                <a:effectLst/>
                <a:latin typeface="Times New Roman" pitchFamily="18" charset="0"/>
                <a:cs typeface="Times New Roman" pitchFamily="18" charset="0"/>
              </a:rPr>
              <a:t>Element in A:</a:t>
            </a:r>
          </a:p>
          <a:p>
            <a:endParaRPr lang="en-US" altLang="zh-TW" b="0" dirty="0" smtClean="0">
              <a:solidFill>
                <a:schemeClr val="tx1"/>
              </a:solidFill>
              <a:effectLst/>
              <a:latin typeface="Times New Roman" pitchFamily="18" charset="0"/>
              <a:cs typeface="Times New Roman" pitchFamily="18" charset="0"/>
            </a:endParaRPr>
          </a:p>
          <a:p>
            <a:r>
              <a:rPr lang="en-US" altLang="zh-TW" b="0" dirty="0">
                <a:solidFill>
                  <a:schemeClr val="tx1"/>
                </a:solidFill>
                <a:effectLst/>
                <a:latin typeface="Times New Roman" pitchFamily="18" charset="0"/>
                <a:cs typeface="Times New Roman" pitchFamily="18" charset="0"/>
              </a:rPr>
              <a:t>Element in </a:t>
            </a:r>
            <a:r>
              <a:rPr lang="en-US" altLang="zh-TW" b="0" dirty="0" smtClean="0">
                <a:solidFill>
                  <a:schemeClr val="tx1"/>
                </a:solidFill>
                <a:effectLst/>
                <a:latin typeface="Times New Roman" pitchFamily="18" charset="0"/>
                <a:cs typeface="Times New Roman" pitchFamily="18" charset="0"/>
              </a:rPr>
              <a:t>R:</a:t>
            </a:r>
            <a:endParaRPr lang="zh-TW" altLang="en-US" b="0" dirty="0">
              <a:solidFill>
                <a:schemeClr val="tx1"/>
              </a:solidFill>
              <a:effectLst/>
              <a:latin typeface="Times New Roman" pitchFamily="18" charset="0"/>
              <a:cs typeface="Times New Roman" pitchFamily="18" charset="0"/>
            </a:endParaRPr>
          </a:p>
        </p:txBody>
      </p:sp>
      <p:pic>
        <p:nvPicPr>
          <p:cNvPr id="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1322" y="5210945"/>
            <a:ext cx="2119217" cy="6413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1322" y="4486659"/>
            <a:ext cx="2922819" cy="574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8" name="肘形接點 7"/>
          <p:cNvCxnSpPr/>
          <p:nvPr/>
        </p:nvCxnSpPr>
        <p:spPr>
          <a:xfrm rot="5400000" flipH="1" flipV="1">
            <a:off x="5291562" y="4293614"/>
            <a:ext cx="289068" cy="28803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9" name="文字方塊 8"/>
          <p:cNvSpPr txBox="1"/>
          <p:nvPr/>
        </p:nvSpPr>
        <p:spPr>
          <a:xfrm>
            <a:off x="5084468" y="3945865"/>
            <a:ext cx="1935804" cy="369332"/>
          </a:xfrm>
          <a:prstGeom prst="rect">
            <a:avLst/>
          </a:prstGeom>
          <a:noFill/>
        </p:spPr>
        <p:txBody>
          <a:bodyPr wrap="square" rtlCol="0">
            <a:spAutoFit/>
          </a:bodyPr>
          <a:lstStyle/>
          <a:p>
            <a:r>
              <a:rPr lang="en-US" altLang="zh-TW" dirty="0"/>
              <a:t>c</a:t>
            </a:r>
            <a:r>
              <a:rPr lang="en-US" altLang="zh-TW" dirty="0" smtClean="0"/>
              <a:t>ost function</a:t>
            </a:r>
            <a:endParaRPr lang="zh-TW" altLang="en-US" dirty="0"/>
          </a:p>
        </p:txBody>
      </p:sp>
      <p:cxnSp>
        <p:nvCxnSpPr>
          <p:cNvPr id="11" name="肘形接點 10"/>
          <p:cNvCxnSpPr/>
          <p:nvPr/>
        </p:nvCxnSpPr>
        <p:spPr>
          <a:xfrm rot="16200000" flipH="1">
            <a:off x="4133740" y="5871060"/>
            <a:ext cx="300456" cy="28803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文字方塊 11"/>
          <p:cNvSpPr txBox="1"/>
          <p:nvPr/>
        </p:nvSpPr>
        <p:spPr>
          <a:xfrm>
            <a:off x="3859068" y="6181035"/>
            <a:ext cx="2585139" cy="369332"/>
          </a:xfrm>
          <a:prstGeom prst="rect">
            <a:avLst/>
          </a:prstGeom>
          <a:noFill/>
        </p:spPr>
        <p:txBody>
          <a:bodyPr wrap="square" rtlCol="0">
            <a:spAutoFit/>
          </a:bodyPr>
          <a:lstStyle/>
          <a:p>
            <a:r>
              <a:rPr lang="en-US" altLang="zh-TW" dirty="0" smtClean="0"/>
              <a:t>valuation function</a:t>
            </a:r>
            <a:endParaRPr lang="zh-TW" altLang="en-US" dirty="0"/>
          </a:p>
        </p:txBody>
      </p:sp>
    </p:spTree>
    <p:extLst>
      <p:ext uri="{BB962C8B-B14F-4D97-AF65-F5344CB8AC3E}">
        <p14:creationId xmlns:p14="http://schemas.microsoft.com/office/powerpoint/2010/main" val="11247965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endParaRPr lang="zh-TW" altLang="en-US" dirty="0"/>
          </a:p>
        </p:txBody>
      </p:sp>
      <p:sp>
        <p:nvSpPr>
          <p:cNvPr id="3" name="標題 2"/>
          <p:cNvSpPr>
            <a:spLocks noGrp="1"/>
          </p:cNvSpPr>
          <p:nvPr>
            <p:ph type="title"/>
          </p:nvPr>
        </p:nvSpPr>
        <p:spPr/>
        <p:txBody>
          <a:bodyPr>
            <a:normAutofit fontScale="90000"/>
          </a:bodyPr>
          <a:lstStyle/>
          <a:p>
            <a:r>
              <a:rPr lang="en-US" altLang="zh-TW" b="0" dirty="0" smtClean="0"/>
              <a:t>MRS game </a:t>
            </a:r>
            <a:r>
              <a:rPr lang="en-US" altLang="zh-TW" b="0" dirty="0" err="1" smtClean="0"/>
              <a:t>vs</a:t>
            </a:r>
            <a:r>
              <a:rPr lang="en-US" altLang="zh-TW" b="0" dirty="0" smtClean="0"/>
              <a:t> shortest </a:t>
            </a:r>
            <a:r>
              <a:rPr lang="en-US" altLang="zh-TW" b="0" dirty="0"/>
              <a:t>path </a:t>
            </a:r>
            <a:r>
              <a:rPr lang="en-US" altLang="zh-TW" b="0" dirty="0" smtClean="0"/>
              <a:t/>
            </a:r>
            <a:br>
              <a:rPr lang="en-US" altLang="zh-TW" b="0" dirty="0" smtClean="0"/>
            </a:br>
            <a:r>
              <a:rPr lang="en-US" altLang="zh-TW" b="0" dirty="0" smtClean="0"/>
              <a:t>                 </a:t>
            </a:r>
            <a:r>
              <a:rPr lang="en-US" altLang="zh-TW" b="0" dirty="0" err="1" smtClean="0"/>
              <a:t>vs</a:t>
            </a:r>
            <a:r>
              <a:rPr lang="en-US" altLang="zh-TW" b="0" dirty="0" smtClean="0"/>
              <a:t> random path</a:t>
            </a:r>
            <a:endParaRPr lang="zh-TW" altLang="en-US" dirty="0"/>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720" y="1467324"/>
            <a:ext cx="6048672" cy="47198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890331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dirty="0"/>
              <a:t>Yen's </a:t>
            </a:r>
            <a:br>
              <a:rPr lang="en-US" altLang="zh-TW" dirty="0"/>
            </a:br>
            <a:r>
              <a:rPr lang="en-US" altLang="zh-TW" dirty="0" smtClean="0"/>
              <a:t>ranking </a:t>
            </a:r>
            <a:br>
              <a:rPr lang="en-US" altLang="zh-TW" dirty="0" smtClean="0"/>
            </a:br>
            <a:r>
              <a:rPr lang="en-US" altLang="zh-TW" dirty="0" smtClean="0"/>
              <a:t>algorithm</a:t>
            </a:r>
            <a:endParaRPr lang="zh-TW" altLang="en-US" dirty="0"/>
          </a:p>
        </p:txBody>
      </p:sp>
      <p:sp>
        <p:nvSpPr>
          <p:cNvPr id="3" name="標題 2"/>
          <p:cNvSpPr>
            <a:spLocks noGrp="1"/>
          </p:cNvSpPr>
          <p:nvPr>
            <p:ph type="title"/>
          </p:nvPr>
        </p:nvSpPr>
        <p:spPr/>
        <p:txBody>
          <a:bodyPr>
            <a:normAutofit fontScale="90000"/>
          </a:bodyPr>
          <a:lstStyle/>
          <a:p>
            <a:r>
              <a:rPr lang="en-US" altLang="zh-TW" b="0" dirty="0" smtClean="0"/>
              <a:t>Increasing </a:t>
            </a:r>
            <a:r>
              <a:rPr lang="en-US" altLang="zh-TW" b="0" dirty="0"/>
              <a:t>the number of </a:t>
            </a:r>
            <a:r>
              <a:rPr lang="en-US" altLang="zh-TW" b="0" dirty="0" smtClean="0"/>
              <a:t/>
            </a:r>
            <a:br>
              <a:rPr lang="en-US" altLang="zh-TW" b="0" dirty="0" smtClean="0"/>
            </a:br>
            <a:r>
              <a:rPr lang="en-US" altLang="zh-TW" b="0" dirty="0" smtClean="0"/>
              <a:t>k-shortest paths</a:t>
            </a:r>
            <a:endParaRPr lang="zh-TW" altLang="en-US"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1484781"/>
            <a:ext cx="6336704" cy="4736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3430298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endParaRPr lang="zh-TW" altLang="en-US"/>
          </a:p>
        </p:txBody>
      </p:sp>
      <p:sp>
        <p:nvSpPr>
          <p:cNvPr id="3" name="標題 2"/>
          <p:cNvSpPr>
            <a:spLocks noGrp="1"/>
          </p:cNvSpPr>
          <p:nvPr>
            <p:ph type="title"/>
          </p:nvPr>
        </p:nvSpPr>
        <p:spPr/>
        <p:txBody>
          <a:bodyPr>
            <a:normAutofit fontScale="90000"/>
          </a:bodyPr>
          <a:lstStyle/>
          <a:p>
            <a:r>
              <a:rPr lang="en-US" altLang="zh-TW" b="0" dirty="0" smtClean="0"/>
              <a:t>Increasing </a:t>
            </a:r>
            <a:r>
              <a:rPr lang="en-US" altLang="zh-TW" b="0" dirty="0"/>
              <a:t>the agent's density in </a:t>
            </a:r>
            <a:r>
              <a:rPr lang="en-US" altLang="zh-TW" b="0" dirty="0" smtClean="0"/>
              <a:t>different </a:t>
            </a:r>
            <a:r>
              <a:rPr lang="en-US" altLang="zh-TW" b="0" dirty="0"/>
              <a:t>sized graphs</a:t>
            </a:r>
            <a:endParaRPr lang="zh-TW" altLang="en-US"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1484783"/>
            <a:ext cx="6829019" cy="4621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66580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dirty="0" smtClean="0"/>
              <a:t>OP: Orienteering Problem</a:t>
            </a:r>
          </a:p>
          <a:p>
            <a:pPr lvl="1"/>
            <a:r>
              <a:rPr lang="en-US" altLang="zh-TW" dirty="0" smtClean="0"/>
              <a:t>Maximize the total profit</a:t>
            </a:r>
          </a:p>
          <a:p>
            <a:pPr lvl="1"/>
            <a:r>
              <a:rPr lang="en-US" altLang="zh-TW" dirty="0" smtClean="0"/>
              <a:t>Every vertex is visit at once</a:t>
            </a:r>
          </a:p>
          <a:p>
            <a:pPr lvl="1"/>
            <a:r>
              <a:rPr lang="en-US" altLang="zh-TW" dirty="0" smtClean="0"/>
              <a:t>Limited time</a:t>
            </a:r>
          </a:p>
        </p:txBody>
      </p:sp>
      <p:sp>
        <p:nvSpPr>
          <p:cNvPr id="3" name="標題 2"/>
          <p:cNvSpPr>
            <a:spLocks noGrp="1"/>
          </p:cNvSpPr>
          <p:nvPr>
            <p:ph type="title"/>
          </p:nvPr>
        </p:nvSpPr>
        <p:spPr/>
        <p:txBody>
          <a:bodyPr/>
          <a:lstStyle/>
          <a:p>
            <a:r>
              <a:rPr lang="en-US" altLang="zh-TW" dirty="0" smtClean="0"/>
              <a:t>Compared to OP(1/2)</a:t>
            </a:r>
            <a:endParaRPr lang="zh-TW" alt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776" y="3140968"/>
            <a:ext cx="6336704" cy="3231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87323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內容版面配置區 3"/>
          <p:cNvGraphicFramePr>
            <a:graphicFrameLocks noGrp="1"/>
          </p:cNvGraphicFramePr>
          <p:nvPr>
            <p:ph idx="1"/>
            <p:extLst>
              <p:ext uri="{D42A27DB-BD31-4B8C-83A1-F6EECF244321}">
                <p14:modId xmlns:p14="http://schemas.microsoft.com/office/powerpoint/2010/main" val="152983988"/>
              </p:ext>
            </p:extLst>
          </p:nvPr>
        </p:nvGraphicFramePr>
        <p:xfrm>
          <a:off x="457200" y="1481138"/>
          <a:ext cx="8229600" cy="2026920"/>
        </p:xfrm>
        <a:graphic>
          <a:graphicData uri="http://schemas.openxmlformats.org/drawingml/2006/table">
            <a:tbl>
              <a:tblPr firstRow="1" bandRow="1">
                <a:tableStyleId>{2D5ABB26-0587-4C30-8999-92F81FD0307C}</a:tableStyleId>
              </a:tblPr>
              <a:tblGrid>
                <a:gridCol w="874440"/>
                <a:gridCol w="1380546"/>
                <a:gridCol w="2867926"/>
                <a:gridCol w="3106688"/>
              </a:tblGrid>
              <a:tr h="370840">
                <a:tc>
                  <a:txBody>
                    <a:bodyPr/>
                    <a:lstStyle/>
                    <a:p>
                      <a:pPr algn="ct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altLang="zh-TW" dirty="0" smtClean="0"/>
                        <a:t>GRS</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altLang="zh-TW" dirty="0" smtClean="0"/>
                        <a:t>OP</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370840">
                <a:tc>
                  <a:txBody>
                    <a:bodyPr/>
                    <a:lstStyle/>
                    <a:p>
                      <a:pPr algn="ctr"/>
                      <a:r>
                        <a:rPr lang="en-US" altLang="zh-TW" dirty="0" smtClean="0"/>
                        <a:t>Same</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t>Request</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t>Pay-as-</a:t>
                      </a:r>
                      <a:r>
                        <a:rPr lang="en-US" altLang="zh-TW" baseline="0" dirty="0" smtClean="0"/>
                        <a:t>you-go</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smtClean="0"/>
                        <a:t>Pay-as-</a:t>
                      </a:r>
                      <a:r>
                        <a:rPr lang="en-US" altLang="zh-TW" baseline="0" dirty="0" smtClean="0"/>
                        <a:t>you-go</a:t>
                      </a:r>
                      <a:endParaRPr lang="en-US" altLang="zh-TW"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rowSpan="2">
                  <a:txBody>
                    <a:bodyPr/>
                    <a:lstStyle/>
                    <a:p>
                      <a:pPr algn="ctr"/>
                      <a:r>
                        <a:rPr lang="en-US" altLang="zh-TW" dirty="0" smtClean="0"/>
                        <a:t>Diff.</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t>Goal</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t>Maximum</a:t>
                      </a:r>
                      <a:r>
                        <a:rPr lang="en-US" altLang="zh-TW" baseline="0" dirty="0" smtClean="0"/>
                        <a:t> System Profit</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t>Maximum</a:t>
                      </a:r>
                      <a:r>
                        <a:rPr lang="en-US" altLang="zh-TW" baseline="0" dirty="0" smtClean="0"/>
                        <a:t> Player Profit</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vMerge="1">
                  <a:txBody>
                    <a:bodyPr/>
                    <a:lstStyle/>
                    <a:p>
                      <a:endParaRPr lang="zh-TW" altLang="en-US" dirty="0"/>
                    </a:p>
                  </a:txBody>
                  <a:tcPr/>
                </a:tc>
                <a:tc>
                  <a:txBody>
                    <a:bodyPr/>
                    <a:lstStyle/>
                    <a:p>
                      <a:pPr algn="ctr"/>
                      <a:r>
                        <a:rPr lang="en-US" altLang="zh-TW" dirty="0" smtClean="0"/>
                        <a:t>Limit</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dirty="0" smtClean="0"/>
                        <a:t>Each spot</a:t>
                      </a:r>
                      <a:r>
                        <a:rPr lang="en-US" altLang="zh-TW" baseline="0" dirty="0" smtClean="0"/>
                        <a:t> can be reached more than once</a:t>
                      </a:r>
                      <a:endParaRPr lang="zh-TW"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TW" dirty="0" smtClean="0"/>
                        <a:t>Each spot</a:t>
                      </a:r>
                      <a:r>
                        <a:rPr lang="en-US" altLang="zh-TW" baseline="0" dirty="0" smtClean="0"/>
                        <a:t> can be reached just once</a:t>
                      </a:r>
                      <a:endParaRPr lang="zh-TW" altLang="en-US"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 name="標題 2"/>
          <p:cNvSpPr>
            <a:spLocks noGrp="1"/>
          </p:cNvSpPr>
          <p:nvPr>
            <p:ph type="title"/>
          </p:nvPr>
        </p:nvSpPr>
        <p:spPr/>
        <p:txBody>
          <a:bodyPr/>
          <a:lstStyle/>
          <a:p>
            <a:r>
              <a:rPr lang="en-US" altLang="zh-TW" dirty="0"/>
              <a:t>Compared to </a:t>
            </a:r>
            <a:r>
              <a:rPr lang="en-US" altLang="zh-TW" dirty="0" smtClean="0"/>
              <a:t>OP(2/2</a:t>
            </a:r>
            <a:r>
              <a:rPr lang="en-US" altLang="zh-TW" dirty="0"/>
              <a:t>)</a:t>
            </a:r>
            <a:endParaRPr lang="zh-TW" altLang="en-US" dirty="0"/>
          </a:p>
        </p:txBody>
      </p:sp>
    </p:spTree>
    <p:extLst>
      <p:ext uri="{BB962C8B-B14F-4D97-AF65-F5344CB8AC3E}">
        <p14:creationId xmlns:p14="http://schemas.microsoft.com/office/powerpoint/2010/main" val="7717219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dirty="0" smtClean="0"/>
              <a:t>They propose a mechanism for              game.</a:t>
            </a:r>
          </a:p>
          <a:p>
            <a:endParaRPr lang="en-US" altLang="zh-TW" dirty="0"/>
          </a:p>
          <a:p>
            <a:r>
              <a:rPr lang="en-US" altLang="zh-TW" dirty="0" smtClean="0"/>
              <a:t>Weakness: </a:t>
            </a:r>
          </a:p>
          <a:p>
            <a:pPr lvl="1"/>
            <a:r>
              <a:rPr lang="en-US" altLang="zh-TW" dirty="0" smtClean="0"/>
              <a:t>It’s heuristic method</a:t>
            </a:r>
          </a:p>
          <a:p>
            <a:pPr lvl="1"/>
            <a:r>
              <a:rPr lang="en-US" altLang="zh-TW" dirty="0" smtClean="0"/>
              <a:t>Choosing a path is computationally expensive</a:t>
            </a:r>
            <a:endParaRPr lang="zh-TW" altLang="en-US" dirty="0"/>
          </a:p>
        </p:txBody>
      </p:sp>
      <p:sp>
        <p:nvSpPr>
          <p:cNvPr id="3" name="標題 2"/>
          <p:cNvSpPr>
            <a:spLocks noGrp="1"/>
          </p:cNvSpPr>
          <p:nvPr>
            <p:ph type="title"/>
          </p:nvPr>
        </p:nvSpPr>
        <p:spPr/>
        <p:txBody>
          <a:bodyPr/>
          <a:lstStyle/>
          <a:p>
            <a:r>
              <a:rPr lang="en-US" altLang="zh-TW" dirty="0" smtClean="0"/>
              <a:t>Conclusion</a:t>
            </a:r>
            <a:endParaRPr lang="zh-TW" alt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184" y="1412775"/>
            <a:ext cx="1171575" cy="54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3446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pPr marL="624078" indent="-514350">
              <a:buFont typeface="+mj-lt"/>
              <a:buAutoNum type="arabicParenR"/>
            </a:pPr>
            <a:r>
              <a:rPr lang="en-US" altLang="zh-TW" dirty="0" smtClean="0"/>
              <a:t>Abstract</a:t>
            </a:r>
          </a:p>
          <a:p>
            <a:pPr marL="624078" indent="-514350">
              <a:buFont typeface="+mj-lt"/>
              <a:buAutoNum type="arabicParenR"/>
            </a:pPr>
            <a:r>
              <a:rPr lang="en-US" altLang="zh-TW" dirty="0" smtClean="0"/>
              <a:t>Introduction</a:t>
            </a:r>
          </a:p>
          <a:p>
            <a:pPr marL="624078" indent="-514350">
              <a:buFont typeface="+mj-lt"/>
              <a:buAutoNum type="arabicParenR"/>
            </a:pPr>
            <a:r>
              <a:rPr lang="en-US" altLang="zh-TW" dirty="0" smtClean="0"/>
              <a:t>GRS Problem</a:t>
            </a:r>
          </a:p>
          <a:p>
            <a:pPr marL="624078" indent="-514350">
              <a:buFont typeface="+mj-lt"/>
              <a:buAutoNum type="arabicParenR"/>
            </a:pPr>
            <a:r>
              <a:rPr lang="en-US" altLang="zh-TW" dirty="0" smtClean="0"/>
              <a:t>GRS Games</a:t>
            </a:r>
          </a:p>
          <a:p>
            <a:pPr marL="624078" indent="-514350">
              <a:buFont typeface="+mj-lt"/>
              <a:buAutoNum type="arabicParenR"/>
            </a:pPr>
            <a:r>
              <a:rPr lang="en-US" altLang="zh-TW" dirty="0"/>
              <a:t>Performance Evaluation</a:t>
            </a:r>
            <a:endParaRPr lang="zh-TW" altLang="en-US" dirty="0"/>
          </a:p>
        </p:txBody>
      </p:sp>
      <p:sp>
        <p:nvSpPr>
          <p:cNvPr id="2" name="標題 1"/>
          <p:cNvSpPr>
            <a:spLocks noGrp="1"/>
          </p:cNvSpPr>
          <p:nvPr>
            <p:ph type="title"/>
          </p:nvPr>
        </p:nvSpPr>
        <p:spPr/>
        <p:txBody>
          <a:bodyPr/>
          <a:lstStyle/>
          <a:p>
            <a:r>
              <a:rPr lang="en-US" altLang="zh-TW" dirty="0" smtClean="0"/>
              <a:t>Outline</a:t>
            </a:r>
            <a:endParaRPr lang="zh-TW" altLang="en-US" dirty="0"/>
          </a:p>
        </p:txBody>
      </p:sp>
    </p:spTree>
    <p:extLst>
      <p:ext uri="{BB962C8B-B14F-4D97-AF65-F5344CB8AC3E}">
        <p14:creationId xmlns:p14="http://schemas.microsoft.com/office/powerpoint/2010/main" val="6835578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a:xfrm>
            <a:off x="457200" y="1481328"/>
            <a:ext cx="8147248" cy="4525963"/>
          </a:xfrm>
        </p:spPr>
        <p:txBody>
          <a:bodyPr/>
          <a:lstStyle/>
          <a:p>
            <a:r>
              <a:rPr lang="en-US" altLang="zh-TW" dirty="0" smtClean="0"/>
              <a:t>Design a mechanism for Geo-temporal Request Satisfaction(GRS) problem.</a:t>
            </a:r>
          </a:p>
          <a:p>
            <a:r>
              <a:rPr lang="en-US" altLang="zh-TW" dirty="0" smtClean="0"/>
              <a:t>Objective: Maximize the total profit of the system.</a:t>
            </a:r>
            <a:endParaRPr lang="zh-TW" altLang="en-US" dirty="0"/>
          </a:p>
        </p:txBody>
      </p:sp>
      <p:sp>
        <p:nvSpPr>
          <p:cNvPr id="3" name="標題 2"/>
          <p:cNvSpPr>
            <a:spLocks noGrp="1"/>
          </p:cNvSpPr>
          <p:nvPr>
            <p:ph type="title"/>
          </p:nvPr>
        </p:nvSpPr>
        <p:spPr/>
        <p:txBody>
          <a:bodyPr/>
          <a:lstStyle/>
          <a:p>
            <a:r>
              <a:rPr lang="en-US" altLang="zh-TW" dirty="0" smtClean="0"/>
              <a:t>1)Abstract</a:t>
            </a:r>
            <a:endParaRPr lang="zh-TW" altLang="en-US" dirty="0"/>
          </a:p>
        </p:txBody>
      </p:sp>
    </p:spTree>
    <p:extLst>
      <p:ext uri="{BB962C8B-B14F-4D97-AF65-F5344CB8AC3E}">
        <p14:creationId xmlns:p14="http://schemas.microsoft.com/office/powerpoint/2010/main" val="2086300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dirty="0" smtClean="0"/>
              <a:t>Geo-Presence: </a:t>
            </a:r>
            <a:r>
              <a:rPr lang="en-US" altLang="zh-TW" dirty="0"/>
              <a:t>the capability of an application to access devices at </a:t>
            </a:r>
            <a:r>
              <a:rPr lang="en-US" altLang="zh-TW" dirty="0" smtClean="0"/>
              <a:t>particular geographical </a:t>
            </a:r>
            <a:r>
              <a:rPr lang="en-US" altLang="zh-TW" dirty="0"/>
              <a:t>locations and particular </a:t>
            </a:r>
            <a:r>
              <a:rPr lang="en-US" altLang="zh-TW" dirty="0" smtClean="0"/>
              <a:t>times.</a:t>
            </a:r>
          </a:p>
          <a:p>
            <a:r>
              <a:rPr lang="en-US" altLang="zh-TW" dirty="0"/>
              <a:t>Geo-Presence-Capable </a:t>
            </a:r>
            <a:r>
              <a:rPr lang="en-US" altLang="zh-TW" dirty="0" smtClean="0"/>
              <a:t>System</a:t>
            </a:r>
          </a:p>
          <a:p>
            <a:r>
              <a:rPr lang="en-US" altLang="zh-TW" dirty="0"/>
              <a:t>Geo-Presence as a Service (</a:t>
            </a:r>
            <a:r>
              <a:rPr lang="en-US" altLang="zh-TW" dirty="0" err="1"/>
              <a:t>GPaaS</a:t>
            </a:r>
            <a:r>
              <a:rPr lang="en-US" altLang="zh-TW" dirty="0"/>
              <a:t>) Framework</a:t>
            </a:r>
            <a:endParaRPr lang="zh-TW" altLang="en-US" dirty="0"/>
          </a:p>
        </p:txBody>
      </p:sp>
      <p:sp>
        <p:nvSpPr>
          <p:cNvPr id="3" name="標題 2"/>
          <p:cNvSpPr>
            <a:spLocks noGrp="1"/>
          </p:cNvSpPr>
          <p:nvPr>
            <p:ph type="title"/>
          </p:nvPr>
        </p:nvSpPr>
        <p:spPr/>
        <p:txBody>
          <a:bodyPr/>
          <a:lstStyle/>
          <a:p>
            <a:r>
              <a:rPr lang="en-US" altLang="zh-TW" dirty="0" smtClean="0"/>
              <a:t>2)Introduction</a:t>
            </a:r>
            <a:endParaRPr lang="zh-TW" altLang="en-US" dirty="0"/>
          </a:p>
        </p:txBody>
      </p:sp>
    </p:spTree>
    <p:extLst>
      <p:ext uri="{BB962C8B-B14F-4D97-AF65-F5344CB8AC3E}">
        <p14:creationId xmlns:p14="http://schemas.microsoft.com/office/powerpoint/2010/main" val="1095447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r>
              <a:rPr lang="en-US" altLang="zh-TW" dirty="0" smtClean="0"/>
              <a:t>Geo-Presence-Capable System</a:t>
            </a:r>
            <a:endParaRPr lang="zh-TW" altLang="en-US"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5553" y="1916832"/>
            <a:ext cx="8681513"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9940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normAutofit fontScale="90000"/>
          </a:bodyPr>
          <a:lstStyle/>
          <a:p>
            <a:r>
              <a:rPr lang="en-US" altLang="zh-TW" b="0" dirty="0"/>
              <a:t>Geo-Presence as </a:t>
            </a:r>
            <a:r>
              <a:rPr lang="en-US" altLang="zh-TW" b="0" dirty="0" smtClean="0"/>
              <a:t>a Service </a:t>
            </a:r>
            <a:br>
              <a:rPr lang="en-US" altLang="zh-TW" b="0" dirty="0" smtClean="0"/>
            </a:br>
            <a:r>
              <a:rPr lang="en-US" altLang="zh-TW" b="0" dirty="0" smtClean="0"/>
              <a:t>(</a:t>
            </a:r>
            <a:r>
              <a:rPr lang="en-US" altLang="zh-TW" b="0" dirty="0" err="1" smtClean="0"/>
              <a:t>GPaaS</a:t>
            </a:r>
            <a:r>
              <a:rPr lang="en-US" altLang="zh-TW" b="0" dirty="0"/>
              <a:t>) </a:t>
            </a:r>
            <a:r>
              <a:rPr lang="en-US" altLang="zh-TW" b="0" dirty="0" smtClean="0"/>
              <a:t>Framework</a:t>
            </a:r>
            <a:endParaRPr lang="zh-TW" altLang="en-US" dirty="0"/>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2060848"/>
            <a:ext cx="8128022" cy="280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03269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normAutofit fontScale="90000"/>
          </a:bodyPr>
          <a:lstStyle/>
          <a:p>
            <a:r>
              <a:rPr lang="en-US" altLang="zh-TW" b="0" dirty="0" smtClean="0"/>
              <a:t>3)Geo-temporal </a:t>
            </a:r>
            <a:r>
              <a:rPr lang="en-US" altLang="zh-TW" b="0" dirty="0"/>
              <a:t>Request Satisfaction </a:t>
            </a:r>
            <a:r>
              <a:rPr lang="en-US" altLang="zh-TW" b="0" dirty="0" smtClean="0"/>
              <a:t>(GRS) Problem</a:t>
            </a:r>
            <a:endParaRPr lang="zh-TW" altLang="en-US"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1412775"/>
            <a:ext cx="6768752" cy="2934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標題 2"/>
          <p:cNvSpPr txBox="1">
            <a:spLocks/>
          </p:cNvSpPr>
          <p:nvPr/>
        </p:nvSpPr>
        <p:spPr>
          <a:xfrm>
            <a:off x="467544" y="4582164"/>
            <a:ext cx="5580112" cy="1282684"/>
          </a:xfrm>
          <a:prstGeom prst="rect">
            <a:avLst/>
          </a:prstGeom>
        </p:spPr>
        <p:txBody>
          <a:bodyPr vert="horz" rtlCol="0" anchor="ctr">
            <a:normAutofit fontScale="75000" lnSpcReduction="20000"/>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altLang="zh-TW" b="0" dirty="0" smtClean="0">
                <a:solidFill>
                  <a:schemeClr val="tx1"/>
                </a:solidFill>
                <a:effectLst/>
                <a:latin typeface="Times New Roman" pitchFamily="18" charset="0"/>
                <a:cs typeface="Times New Roman" pitchFamily="18" charset="0"/>
              </a:rPr>
              <a:t>Element in A:</a:t>
            </a:r>
          </a:p>
          <a:p>
            <a:endParaRPr lang="en-US" altLang="zh-TW" b="0" dirty="0" smtClean="0">
              <a:solidFill>
                <a:schemeClr val="tx1"/>
              </a:solidFill>
              <a:effectLst/>
              <a:latin typeface="Times New Roman" pitchFamily="18" charset="0"/>
              <a:cs typeface="Times New Roman" pitchFamily="18" charset="0"/>
            </a:endParaRPr>
          </a:p>
          <a:p>
            <a:r>
              <a:rPr lang="en-US" altLang="zh-TW" b="0" dirty="0">
                <a:solidFill>
                  <a:schemeClr val="tx1"/>
                </a:solidFill>
                <a:effectLst/>
                <a:latin typeface="Times New Roman" pitchFamily="18" charset="0"/>
                <a:cs typeface="Times New Roman" pitchFamily="18" charset="0"/>
              </a:rPr>
              <a:t>Element in </a:t>
            </a:r>
            <a:r>
              <a:rPr lang="en-US" altLang="zh-TW" b="0" dirty="0" smtClean="0">
                <a:solidFill>
                  <a:schemeClr val="tx1"/>
                </a:solidFill>
                <a:effectLst/>
                <a:latin typeface="Times New Roman" pitchFamily="18" charset="0"/>
                <a:cs typeface="Times New Roman" pitchFamily="18" charset="0"/>
              </a:rPr>
              <a:t>R:</a:t>
            </a:r>
            <a:endParaRPr lang="zh-TW" altLang="en-US" b="0" dirty="0">
              <a:solidFill>
                <a:schemeClr val="tx1"/>
              </a:solidFill>
              <a:effectLst/>
              <a:latin typeface="Times New Roman" pitchFamily="18" charset="0"/>
              <a:cs typeface="Times New Roman" pitchFamily="18" charset="0"/>
            </a:endParaRPr>
          </a:p>
        </p:txBody>
      </p:sp>
      <p:pic>
        <p:nvPicPr>
          <p:cNvPr id="30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1322" y="5210945"/>
            <a:ext cx="2119217" cy="6413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1322" y="4486659"/>
            <a:ext cx="2922819" cy="574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160001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dirty="0" smtClean="0"/>
              <a:t>Reduce to the Hamiltonian Cycle problem.</a:t>
            </a:r>
          </a:p>
          <a:p>
            <a:pPr lvl="1"/>
            <a:r>
              <a:rPr lang="en-US" altLang="zh-TW" dirty="0" smtClean="0"/>
              <a:t>Request:</a:t>
            </a:r>
            <a:br>
              <a:rPr lang="en-US" altLang="zh-TW" dirty="0" smtClean="0"/>
            </a:br>
            <a:endParaRPr lang="en-US" altLang="zh-TW" dirty="0" smtClean="0"/>
          </a:p>
          <a:p>
            <a:pPr lvl="1"/>
            <a:r>
              <a:rPr lang="en-US" altLang="zh-TW" dirty="0" smtClean="0"/>
              <a:t>Agent:</a:t>
            </a:r>
          </a:p>
          <a:p>
            <a:pPr lvl="1"/>
            <a:endParaRPr lang="zh-TW" altLang="en-US" dirty="0"/>
          </a:p>
        </p:txBody>
      </p:sp>
      <p:sp>
        <p:nvSpPr>
          <p:cNvPr id="3" name="標題 2"/>
          <p:cNvSpPr>
            <a:spLocks noGrp="1"/>
          </p:cNvSpPr>
          <p:nvPr>
            <p:ph type="title"/>
          </p:nvPr>
        </p:nvSpPr>
        <p:spPr/>
        <p:txBody>
          <a:bodyPr/>
          <a:lstStyle/>
          <a:p>
            <a:r>
              <a:rPr lang="en-US" altLang="zh-TW" b="0" dirty="0"/>
              <a:t>GRS problem is NP-Complete</a:t>
            </a:r>
            <a:endParaRPr lang="zh-TW" alt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1916832"/>
            <a:ext cx="2284004" cy="504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6" y="2636912"/>
            <a:ext cx="3426731" cy="4439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標題 2"/>
          <p:cNvSpPr txBox="1">
            <a:spLocks/>
          </p:cNvSpPr>
          <p:nvPr/>
        </p:nvSpPr>
        <p:spPr>
          <a:xfrm>
            <a:off x="467544" y="4582164"/>
            <a:ext cx="5580112" cy="1282684"/>
          </a:xfrm>
          <a:prstGeom prst="rect">
            <a:avLst/>
          </a:prstGeom>
        </p:spPr>
        <p:txBody>
          <a:bodyPr vert="horz" rtlCol="0" anchor="ctr">
            <a:normAutofit fontScale="75000" lnSpcReduction="20000"/>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altLang="zh-TW" b="0" dirty="0" smtClean="0">
                <a:solidFill>
                  <a:schemeClr val="tx1"/>
                </a:solidFill>
                <a:effectLst/>
                <a:latin typeface="Times New Roman" pitchFamily="18" charset="0"/>
                <a:cs typeface="Times New Roman" pitchFamily="18" charset="0"/>
              </a:rPr>
              <a:t>Element in A:</a:t>
            </a:r>
          </a:p>
          <a:p>
            <a:endParaRPr lang="en-US" altLang="zh-TW" b="0" dirty="0" smtClean="0">
              <a:solidFill>
                <a:schemeClr val="tx1"/>
              </a:solidFill>
              <a:effectLst/>
              <a:latin typeface="Times New Roman" pitchFamily="18" charset="0"/>
              <a:cs typeface="Times New Roman" pitchFamily="18" charset="0"/>
            </a:endParaRPr>
          </a:p>
          <a:p>
            <a:r>
              <a:rPr lang="en-US" altLang="zh-TW" b="0" dirty="0">
                <a:solidFill>
                  <a:schemeClr val="tx1"/>
                </a:solidFill>
                <a:effectLst/>
                <a:latin typeface="Times New Roman" pitchFamily="18" charset="0"/>
                <a:cs typeface="Times New Roman" pitchFamily="18" charset="0"/>
              </a:rPr>
              <a:t>Element in </a:t>
            </a:r>
            <a:r>
              <a:rPr lang="en-US" altLang="zh-TW" b="0" dirty="0" smtClean="0">
                <a:solidFill>
                  <a:schemeClr val="tx1"/>
                </a:solidFill>
                <a:effectLst/>
                <a:latin typeface="Times New Roman" pitchFamily="18" charset="0"/>
                <a:cs typeface="Times New Roman" pitchFamily="18" charset="0"/>
              </a:rPr>
              <a:t>R:</a:t>
            </a:r>
            <a:endParaRPr lang="zh-TW" altLang="en-US" b="0" dirty="0">
              <a:solidFill>
                <a:schemeClr val="tx1"/>
              </a:solidFill>
              <a:effectLst/>
              <a:latin typeface="Times New Roman" pitchFamily="18" charset="0"/>
              <a:cs typeface="Times New Roman" pitchFamily="18" charset="0"/>
            </a:endParaRPr>
          </a:p>
        </p:txBody>
      </p:sp>
      <p:pic>
        <p:nvPicPr>
          <p:cNvPr id="8"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1322" y="5210945"/>
            <a:ext cx="2119217" cy="6413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81322" y="4486659"/>
            <a:ext cx="2922819" cy="574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16234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dirty="0" smtClean="0"/>
              <a:t>Players </a:t>
            </a:r>
            <a:r>
              <a:rPr lang="en-US" altLang="zh-TW" dirty="0"/>
              <a:t>take turns in making better response moves that maximize their </a:t>
            </a:r>
            <a:r>
              <a:rPr lang="en-US" altLang="zh-TW" dirty="0" smtClean="0"/>
              <a:t>utility until </a:t>
            </a:r>
            <a:r>
              <a:rPr lang="en-US" altLang="zh-TW" dirty="0"/>
              <a:t>all players are </a:t>
            </a:r>
            <a:r>
              <a:rPr lang="en-US" altLang="zh-TW" dirty="0" smtClean="0"/>
              <a:t>satisfied </a:t>
            </a:r>
            <a:r>
              <a:rPr lang="en-US" altLang="zh-TW" dirty="0"/>
              <a:t>with their path choices</a:t>
            </a:r>
            <a:r>
              <a:rPr lang="en-US" altLang="zh-TW" dirty="0" smtClean="0"/>
              <a:t>.</a:t>
            </a:r>
          </a:p>
          <a:p>
            <a:r>
              <a:rPr lang="en-US" altLang="zh-TW" dirty="0" smtClean="0"/>
              <a:t>The utility</a:t>
            </a:r>
          </a:p>
          <a:p>
            <a:endParaRPr lang="en-US" altLang="zh-TW" dirty="0" smtClean="0"/>
          </a:p>
          <a:p>
            <a:endParaRPr lang="en-US" altLang="zh-TW" dirty="0"/>
          </a:p>
          <a:p>
            <a:r>
              <a:rPr lang="en-US" altLang="zh-TW" dirty="0" smtClean="0"/>
              <a:t>Domination Rule</a:t>
            </a:r>
          </a:p>
          <a:p>
            <a:r>
              <a:rPr lang="en-US" altLang="zh-TW" dirty="0" smtClean="0"/>
              <a:t>Never </a:t>
            </a:r>
            <a:r>
              <a:rPr lang="en-US" altLang="zh-TW" dirty="0"/>
              <a:t>reach Nash Equilibrium</a:t>
            </a:r>
            <a:endParaRPr lang="zh-TW" altLang="en-US" dirty="0"/>
          </a:p>
        </p:txBody>
      </p:sp>
      <p:sp>
        <p:nvSpPr>
          <p:cNvPr id="3" name="標題 2"/>
          <p:cNvSpPr>
            <a:spLocks noGrp="1"/>
          </p:cNvSpPr>
          <p:nvPr>
            <p:ph type="title"/>
          </p:nvPr>
        </p:nvSpPr>
        <p:spPr/>
        <p:txBody>
          <a:bodyPr>
            <a:normAutofit/>
          </a:bodyPr>
          <a:lstStyle/>
          <a:p>
            <a:r>
              <a:rPr lang="en-US" altLang="zh-TW" dirty="0" smtClean="0"/>
              <a:t>4)GRS Games</a:t>
            </a:r>
            <a:endParaRPr lang="zh-TW" alt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59832" y="2880715"/>
            <a:ext cx="4699293" cy="10256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35606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匯合">
  <a:themeElements>
    <a:clrScheme name="匯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匯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匯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856</TotalTime>
  <Words>662</Words>
  <Application>Microsoft Office PowerPoint</Application>
  <PresentationFormat>如螢幕大小 (4:3)</PresentationFormat>
  <Paragraphs>134</Paragraphs>
  <Slides>18</Slides>
  <Notes>13</Notes>
  <HiddenSlides>0</HiddenSlides>
  <MMClips>0</MMClips>
  <ScaleCrop>false</ScaleCrop>
  <HeadingPairs>
    <vt:vector size="4" baseType="variant">
      <vt:variant>
        <vt:lpstr>佈景主題</vt:lpstr>
      </vt:variant>
      <vt:variant>
        <vt:i4>1</vt:i4>
      </vt:variant>
      <vt:variant>
        <vt:lpstr>投影片標題</vt:lpstr>
      </vt:variant>
      <vt:variant>
        <vt:i4>18</vt:i4>
      </vt:variant>
    </vt:vector>
  </HeadingPairs>
  <TitlesOfParts>
    <vt:vector size="19" baseType="lpstr">
      <vt:lpstr>匯合</vt:lpstr>
      <vt:lpstr>Mechanism Design for Spatio-Temporal Request Satisfaction in Mobile Networks</vt:lpstr>
      <vt:lpstr>Outline</vt:lpstr>
      <vt:lpstr>1)Abstract</vt:lpstr>
      <vt:lpstr>2)Introduction</vt:lpstr>
      <vt:lpstr>Geo-Presence-Capable System</vt:lpstr>
      <vt:lpstr>Geo-Presence as a Service  (GPaaS) Framework</vt:lpstr>
      <vt:lpstr>3)Geo-temporal Request Satisfaction (GRS) Problem</vt:lpstr>
      <vt:lpstr>GRS problem is NP-Complete</vt:lpstr>
      <vt:lpstr>4)GRS Games</vt:lpstr>
      <vt:lpstr>Multi-stage Request  Satisfaction Game</vt:lpstr>
      <vt:lpstr>Prove Polynomial Time</vt:lpstr>
      <vt:lpstr>5) Performance Evaluation</vt:lpstr>
      <vt:lpstr>MRS game vs shortest path                   vs random path</vt:lpstr>
      <vt:lpstr>Increasing the number of  k-shortest paths</vt:lpstr>
      <vt:lpstr>Increasing the agent's density in different sized graphs</vt:lpstr>
      <vt:lpstr>Compared to OP(1/2)</vt:lpstr>
      <vt:lpstr>Compared to OP(2/2)</vt:lpstr>
      <vt:lpstr>Conclusion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Mechanism Design for Spatio-Temporal Request Satisfaction in Mobile Networks</dc:title>
  <dc:creator>ego</dc:creator>
  <cp:lastModifiedBy>ego</cp:lastModifiedBy>
  <cp:revision>39</cp:revision>
  <dcterms:created xsi:type="dcterms:W3CDTF">2012-07-11T02:47:48Z</dcterms:created>
  <dcterms:modified xsi:type="dcterms:W3CDTF">2012-07-16T08:01:09Z</dcterms:modified>
</cp:coreProperties>
</file>