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71429"/>
  </p:normalViewPr>
  <p:slideViewPr>
    <p:cSldViewPr snapToGrid="0" snapToObjects="1">
      <p:cViewPr varScale="1">
        <p:scale>
          <a:sx n="105" d="100"/>
          <a:sy n="105" d="100"/>
        </p:scale>
        <p:origin x="2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A749-193A-F64A-B6BB-CB6FDE070E89}" type="datetimeFigureOut">
              <a:rPr kumimoji="1" lang="zh-TW" altLang="en-US" smtClean="0"/>
              <a:t>2015/10/20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1D40-AD86-7D49-B861-D4E0463E62D8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689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Tracking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cross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multiple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require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feature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advanced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surveillance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systems.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Most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approaches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about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multi-camera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tracking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require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calibrated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approaches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first.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solution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described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paper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doesn</a:t>
            </a:r>
            <a:r>
              <a:rPr kumimoji="1" lang="uk-UA" altLang="zh-TW" baseline="0" dirty="0" smtClean="0"/>
              <a:t>’</a:t>
            </a:r>
            <a:r>
              <a:rPr kumimoji="1" lang="en-US" altLang="zh-TW" baseline="0" dirty="0" smtClean="0"/>
              <a:t>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require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calibrated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utilizes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local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features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employ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artificial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neural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networks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learn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each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appearance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recognize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another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camera.</a:t>
            </a:r>
            <a:endParaRPr kumimoji="1" lang="zh-TW" altLang="en-US" baseline="0" dirty="0" smtClean="0"/>
          </a:p>
          <a:p>
            <a:r>
              <a:rPr kumimoji="1" lang="en-US" altLang="zh-TW" dirty="0" smtClean="0"/>
              <a:t>Why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choose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artificial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neural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network?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Comparing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other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identification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solutions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like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super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vector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machine,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great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generalization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capabilities,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fast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learning,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small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footprint.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will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helpful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real-time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processing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system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because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features.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experiments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paper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were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carried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with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vehicle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images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solution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universal.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means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tracking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another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objects.</a:t>
            </a:r>
            <a:endParaRPr kumimoji="1"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662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We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no.6,8,9,12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Because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different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orientation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from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other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13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5301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transitions originating from camera no. 12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worst because its field of view differs the most from other cameras. </a:t>
            </a: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4625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order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reduce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amount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analysis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First,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algorithm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based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background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modeling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method,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detect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remove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shadow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pixels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Then,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method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based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err="1" smtClean="0"/>
              <a:t>Kalman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filters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allow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predicting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position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current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based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observations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previous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frames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So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segmented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images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further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processing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need</a:t>
            </a:r>
            <a:r>
              <a:rPr kumimoji="1" lang="zh-TW" altLang="en-US" baseline="0" dirty="0" smtClean="0"/>
              <a:t> 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analyze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all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images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every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image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analyzed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defined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amount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elapsed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since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last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image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acquisition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predetermined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distance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approach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helps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reduce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amount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analysis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3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10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depending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movement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characteristics.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781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In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order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facilitate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task,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spatial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temporal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rules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employed.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Spatial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rules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involve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each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each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selected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manually.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represent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entry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leave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regions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defined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polygons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placed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roads.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leaving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areas,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data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nearest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new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treated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candidates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comparing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they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appeared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only.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time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duration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transition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between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limited</a:t>
            </a:r>
            <a:endParaRPr kumimoji="1" lang="zh-TW" altLang="en-US" baseline="0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6109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Look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picture.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orange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polygons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areas.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condition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met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entered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left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direction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center.</a:t>
            </a:r>
            <a:endParaRPr kumimoji="1" lang="zh-TW" altLang="en-US" baseline="0" dirty="0" smtClean="0"/>
          </a:p>
          <a:p>
            <a:r>
              <a:rPr kumimoji="1" lang="en-US" altLang="zh-TW" baseline="0" dirty="0" smtClean="0"/>
              <a:t>Similarly,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considered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leaving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entered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left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area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moving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direction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opposite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direction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frame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center.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8586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Object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image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features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chosen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identification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different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cameras’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fields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view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should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robust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against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object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pose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changes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and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different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optical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settings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camera,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Speed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up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robust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features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have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selected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task.</a:t>
            </a:r>
            <a:endParaRPr kumimoji="1" lang="zh-TW" alt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Speeded Up Robust Features (SURF) [8] is a scale- and rotation-invariant local image descriptor around a selected interest point. 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SURF parameters are based on gray-level images therefore they are less sensitive to color differences than color-based features.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kumimoji="1" lang="zh-TW" altLang="en-US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4344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Interest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points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chosen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automatically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with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fast-Hessian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detector.</a:t>
            </a:r>
            <a:endParaRPr kumimoji="1"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The Hessian detector is a feature detector used in the fields of computer vision and image analysis.</a:t>
            </a:r>
            <a:endParaRPr kumimoji="1"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 the number of interest points may vary significantly for different images, an approach has been implemented to reduce fluctuations in the number of interest points.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number of interest points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exceeds the target range [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10%,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+ 10%], where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DK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25, the Fast-Hessian detector threshold is incremented or decremented and the detection is repeated.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656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 is trained on images of the single object captured by one camera and then it is used to recognize the same object in images acquired by another camera.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Positive training samples are formed by the object features described in the previous section. 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Negative samples are formed by features of other objects that passed the field of view of the camera during the last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minutes. 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ANN is trained to distinguish one particular object from other, possible similar objects that could be found in the same area and time. 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5016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identify the object seen in camera in video frames acquired from another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camera , it is necessary to find the most similar object out of all candidates for matching. And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equations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response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represents the similarity of vector to local features of the object.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response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assigned a weight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represents ANN response reliability. 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responses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aggregated</a:t>
            </a:r>
            <a:endParaRPr lang="zh-TW" alt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matched with object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highest aggregated response </a:t>
            </a:r>
            <a:r>
              <a:rPr lang="en-US" altLang="zh-TW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zh-TW" alt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responses of other objects’ images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2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dirty="0" smtClean="0"/>
              <a:t>For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purpose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of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experiments,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surveillance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installation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covering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part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parking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lot.</a:t>
            </a:r>
            <a:endParaRPr kumimoji="1" lang="zh-TW" altLang="en-US" baseline="0" dirty="0" smtClean="0"/>
          </a:p>
          <a:p>
            <a:r>
              <a:rPr kumimoji="1" lang="en-US" altLang="zh-TW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experiments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have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been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used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about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10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hours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video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streams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from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each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camera.</a:t>
            </a:r>
            <a:endParaRPr kumimoji="1" lang="zh-TW" altLang="en-US" baseline="0" dirty="0" smtClean="0"/>
          </a:p>
          <a:p>
            <a:endParaRPr kumimoji="1" lang="zh-TW" altLang="en-US" baseline="0" dirty="0" smtClean="0"/>
          </a:p>
          <a:p>
            <a:r>
              <a:rPr kumimoji="1" lang="en-US" altLang="zh-TW" baseline="0" dirty="0" smtClean="0"/>
              <a:t>This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is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placement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of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cameras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used</a:t>
            </a:r>
            <a:r>
              <a:rPr kumimoji="1" lang="zh-TW" altLang="en-US" baseline="0" dirty="0" smtClean="0"/>
              <a:t>  </a:t>
            </a:r>
            <a:r>
              <a:rPr kumimoji="1" lang="en-US" altLang="zh-TW" baseline="0" dirty="0" smtClean="0"/>
              <a:t>for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the</a:t>
            </a:r>
            <a:r>
              <a:rPr kumimoji="1" lang="zh-TW" altLang="en-US" baseline="0" dirty="0" smtClean="0"/>
              <a:t> </a:t>
            </a:r>
            <a:r>
              <a:rPr kumimoji="1" lang="en-US" altLang="zh-TW" baseline="0" dirty="0" smtClean="0"/>
              <a:t>experiment.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E1D40-AD86-7D49-B861-D4E0463E62D8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412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6000" dirty="0"/>
              <a:t>Multi-camera Vehicle Tracking Using Local Image Features and Neural Networks</a:t>
            </a:r>
            <a:endParaRPr kumimoji="1" lang="zh-TW" altLang="en-US" sz="6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i="1" dirty="0"/>
              <a:t>Multimedia Communications, Services and Security</a:t>
            </a:r>
            <a:r>
              <a:rPr lang="en-US" altLang="zh-TW" dirty="0"/>
              <a:t>. Springer Berlin Heidelberg, 2012.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102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Object</a:t>
            </a:r>
            <a:r>
              <a:rPr kumimoji="1" lang="zh-TW" altLang="en-US" dirty="0" smtClean="0"/>
              <a:t> </a:t>
            </a:r>
            <a:r>
              <a:rPr kumimoji="1" lang="en-US" altLang="zh-TW" dirty="0"/>
              <a:t>I</a:t>
            </a:r>
            <a:r>
              <a:rPr kumimoji="1" lang="en-US" altLang="zh-TW" dirty="0" smtClean="0"/>
              <a:t>dentification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An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Artificial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Neural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Network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(ANN)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Positive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training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samples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Formed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by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object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features</a:t>
            </a:r>
            <a:r>
              <a:rPr kumimoji="1" lang="zh-TW" altLang="en-US" sz="2400" dirty="0" smtClean="0"/>
              <a:t> </a:t>
            </a:r>
          </a:p>
          <a:p>
            <a:pPr lvl="1">
              <a:buFont typeface="Wingdings" charset="2"/>
              <a:buChar char="l"/>
            </a:pPr>
            <a:endParaRPr kumimoji="1" lang="zh-TW" altLang="en-US" sz="24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Negative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training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samples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Formed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by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features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of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other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objects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that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passed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field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of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view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of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camera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during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last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minutes</a:t>
            </a:r>
            <a:endParaRPr kumimoji="1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165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Object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Identification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dirty="0" smtClean="0"/>
              <a:t>The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ANN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response</a:t>
            </a: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r>
              <a:rPr lang="en-US" altLang="zh-TW" dirty="0"/>
              <a:t>each response </a:t>
            </a:r>
            <a:r>
              <a:rPr lang="en-US" altLang="zh-TW" i="1" dirty="0" smtClean="0"/>
              <a:t>r</a:t>
            </a:r>
            <a:r>
              <a:rPr lang="zh-TW" altLang="en-US" i="1" dirty="0" smtClean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assigned a weight </a:t>
            </a:r>
            <a:r>
              <a:rPr lang="en-US" altLang="zh-TW" i="1" dirty="0" smtClean="0"/>
              <a:t>w</a:t>
            </a:r>
            <a:endParaRPr lang="zh-TW" altLang="en-US" i="1" dirty="0" smtClean="0"/>
          </a:p>
          <a:p>
            <a:pPr>
              <a:buFont typeface="Wingdings" charset="2"/>
              <a:buChar char="l"/>
            </a:pPr>
            <a:endParaRPr lang="zh-TW" altLang="en-US" i="1" dirty="0"/>
          </a:p>
          <a:p>
            <a:pPr>
              <a:buFont typeface="Wingdings" charset="2"/>
              <a:buChar char="l"/>
            </a:pPr>
            <a:endParaRPr lang="zh-TW" altLang="en-US" i="1" dirty="0" smtClean="0"/>
          </a:p>
          <a:p>
            <a:pPr>
              <a:buFont typeface="Wingdings" charset="2"/>
              <a:buChar char="l"/>
            </a:pPr>
            <a:r>
              <a:rPr lang="en-US" altLang="zh-TW" i="1" dirty="0" smtClean="0"/>
              <a:t> </a:t>
            </a:r>
            <a:r>
              <a:rPr lang="en-US" altLang="zh-TW" dirty="0" smtClean="0"/>
              <a:t>All</a:t>
            </a:r>
            <a:r>
              <a:rPr lang="zh-TW" altLang="en-US" dirty="0" smtClean="0"/>
              <a:t> </a:t>
            </a:r>
            <a:r>
              <a:rPr lang="en-US" altLang="zh-TW" dirty="0" smtClean="0"/>
              <a:t>ANN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responses</a:t>
            </a:r>
            <a:r>
              <a:rPr lang="zh-TW" altLang="en-US" dirty="0" smtClean="0"/>
              <a:t>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aggregated</a:t>
            </a:r>
            <a:endParaRPr lang="en-US" altLang="zh-TW" dirty="0"/>
          </a:p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  <a:p>
            <a:pPr>
              <a:buFont typeface="Wingdings" charset="2"/>
              <a:buChar char="l"/>
            </a:pPr>
            <a:endParaRPr kumimoji="1"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68" y="2319020"/>
            <a:ext cx="4356100" cy="6223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818" y="3600704"/>
            <a:ext cx="2179574" cy="98294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68" y="4892566"/>
            <a:ext cx="31877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9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Experiments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Results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zh-TW" dirty="0" smtClean="0"/>
              <a:t>Placement </a:t>
            </a:r>
            <a:r>
              <a:rPr lang="en-US" altLang="zh-TW" dirty="0"/>
              <a:t>of </a:t>
            </a:r>
            <a:r>
              <a:rPr lang="en-US" altLang="zh-TW" dirty="0" smtClean="0"/>
              <a:t>cameras</a:t>
            </a:r>
            <a:endParaRPr lang="zh-TW" altLang="en-US" dirty="0" smtClean="0"/>
          </a:p>
          <a:p>
            <a:pPr>
              <a:buFont typeface="Wingdings" charset="2"/>
              <a:buChar char="l"/>
            </a:pPr>
            <a:endParaRPr lang="zh-TW" altLang="en-US" dirty="0"/>
          </a:p>
          <a:p>
            <a:pPr>
              <a:buFont typeface="Wingdings" charset="2"/>
              <a:buChar char="l"/>
            </a:pPr>
            <a:endParaRPr lang="zh-TW" altLang="en-US" dirty="0" smtClean="0"/>
          </a:p>
          <a:p>
            <a:pPr>
              <a:buFont typeface="Wingdings" charset="2"/>
              <a:buChar char="l"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pPr>
              <a:buFont typeface="Wingdings" charset="2"/>
              <a:buChar char="l"/>
            </a:pPr>
            <a:r>
              <a:rPr lang="en-US" altLang="zh-TW" dirty="0"/>
              <a:t>Sample images of a vehicle entering (upper row) and leaving (lower row) a parking lot </a:t>
            </a:r>
            <a:endParaRPr lang="zh-TW" altLang="en-US" dirty="0" smtClean="0"/>
          </a:p>
          <a:p>
            <a:pPr>
              <a:buFont typeface="Wingdings" charset="2"/>
              <a:buChar char="l"/>
            </a:pPr>
            <a:endParaRPr lang="en-US" altLang="zh-TW" dirty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508" y="1845734"/>
            <a:ext cx="4480052" cy="24942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32" y="4900507"/>
            <a:ext cx="10058400" cy="19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13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Experiments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Results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zh-TW" dirty="0"/>
              <a:t>R</a:t>
            </a:r>
            <a:r>
              <a:rPr lang="en-US" altLang="zh-TW" dirty="0" smtClean="0"/>
              <a:t>esults </a:t>
            </a:r>
            <a:r>
              <a:rPr lang="en-US" altLang="zh-TW" dirty="0"/>
              <a:t>of vehicle identification for a specific camera as the source and as the </a:t>
            </a:r>
            <a:r>
              <a:rPr lang="en-US" altLang="zh-TW" dirty="0" smtClean="0"/>
              <a:t>destination</a:t>
            </a:r>
            <a:endParaRPr lang="zh-TW" altLang="en-US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246376"/>
            <a:ext cx="10058400" cy="39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Experiments</a:t>
            </a:r>
            <a:r>
              <a:rPr kumimoji="1" lang="zh-TW" altLang="en-US" dirty="0"/>
              <a:t> </a:t>
            </a:r>
            <a:r>
              <a:rPr kumimoji="1" lang="en-US" altLang="zh-TW" dirty="0"/>
              <a:t>and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zh-TW" dirty="0"/>
              <a:t>Results of vehicle identification for each pair of cameras </a:t>
            </a:r>
            <a:endParaRPr lang="zh-TW" altLang="en-US" dirty="0" smtClean="0"/>
          </a:p>
          <a:p>
            <a:pPr>
              <a:buFont typeface="Wingdings" charset="2"/>
              <a:buChar char="l"/>
            </a:pPr>
            <a:endParaRPr lang="en-US" altLang="zh-TW" dirty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24" y="2148830"/>
            <a:ext cx="8402320" cy="408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03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Experiments</a:t>
            </a:r>
            <a:r>
              <a:rPr kumimoji="1" lang="zh-TW" altLang="en-US" dirty="0"/>
              <a:t> </a:t>
            </a:r>
            <a:r>
              <a:rPr kumimoji="1" lang="en-US" altLang="zh-TW" dirty="0"/>
              <a:t>and</a:t>
            </a:r>
            <a:r>
              <a:rPr kumimoji="1" lang="zh-TW" altLang="en-US" dirty="0"/>
              <a:t> </a:t>
            </a:r>
            <a:r>
              <a:rPr kumimoji="1" lang="en-US" altLang="zh-TW" dirty="0"/>
              <a:t>Results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zh-TW" dirty="0"/>
              <a:t>Statistics of aggregated responses </a:t>
            </a:r>
            <a:r>
              <a:rPr lang="en-US" altLang="zh-TW" i="1" dirty="0"/>
              <a:t>R </a:t>
            </a:r>
            <a:r>
              <a:rPr lang="en-US" altLang="zh-TW" dirty="0"/>
              <a:t>of ANNs for all images of positive (valid) and negative (invalid) vehicles </a:t>
            </a:r>
            <a:endParaRPr lang="en-US" altLang="zh-TW" dirty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029712"/>
            <a:ext cx="100584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17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Conclusion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zh-TW" sz="2800" dirty="0"/>
              <a:t>The results achieved prove </a:t>
            </a:r>
            <a:r>
              <a:rPr lang="en-US" altLang="zh-TW" sz="2800" dirty="0" smtClean="0"/>
              <a:t>that </a:t>
            </a:r>
            <a:r>
              <a:rPr lang="en-US" altLang="zh-TW" sz="2800" dirty="0"/>
              <a:t>local image features </a:t>
            </a:r>
            <a:r>
              <a:rPr lang="en-US" altLang="zh-TW" sz="2800" dirty="0" smtClean="0"/>
              <a:t>and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artificial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neural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network </a:t>
            </a:r>
            <a:r>
              <a:rPr lang="en-US" altLang="zh-TW" sz="2800" dirty="0"/>
              <a:t>is sufficient to identify vehicles provided that the orientations of cameras are similar. </a:t>
            </a:r>
            <a:endParaRPr lang="zh-TW" altLang="en-US" sz="2800" dirty="0" smtClean="0"/>
          </a:p>
          <a:p>
            <a:pPr>
              <a:buFont typeface="Wingdings" charset="2"/>
              <a:buChar char="l"/>
            </a:pPr>
            <a:endParaRPr lang="zh-TW" altLang="en-US" sz="2800" dirty="0"/>
          </a:p>
          <a:p>
            <a:pPr>
              <a:buFont typeface="Wingdings" charset="2"/>
              <a:buChar char="l"/>
            </a:pPr>
            <a:r>
              <a:rPr lang="en-US" altLang="zh-TW" sz="2800" dirty="0"/>
              <a:t>In case of significant </a:t>
            </a:r>
            <a:r>
              <a:rPr lang="en-US" altLang="zh-TW" sz="2800" dirty="0" smtClean="0"/>
              <a:t>different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cameras’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orientation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from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other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cameras</a:t>
            </a:r>
            <a:endParaRPr lang="en-US" altLang="zh-TW" sz="2800" dirty="0"/>
          </a:p>
          <a:p>
            <a:pPr>
              <a:buFont typeface="Wingdings" charset="2"/>
              <a:buChar char="l"/>
            </a:pPr>
            <a:endParaRPr lang="en-US" altLang="zh-TW" sz="2800" dirty="0"/>
          </a:p>
          <a:p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756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Progress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update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Done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Establish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web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UI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for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smart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bike</a:t>
            </a:r>
            <a:endParaRPr kumimoji="1" lang="zh-TW" altLang="en-US" sz="2400" dirty="0" smtClean="0"/>
          </a:p>
          <a:p>
            <a:pPr marL="0" indent="0">
              <a:buNone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err="1" smtClean="0"/>
              <a:t>Todo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Stream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/>
              <a:t> </a:t>
            </a:r>
            <a:r>
              <a:rPr kumimoji="1" lang="en-US" altLang="zh-TW" sz="2400" dirty="0" smtClean="0"/>
              <a:t>videos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on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web</a:t>
            </a:r>
            <a:endParaRPr kumimoji="1"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0843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Overview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Introduction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Moving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Segmentation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Multi-camera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Tracking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Experiments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and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Results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Conclusion</a:t>
            </a: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3867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Introduction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Multi-camera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tracking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Local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features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objects</a:t>
            </a:r>
            <a:endParaRPr kumimoji="1" lang="zh-TW" altLang="en-US" sz="2800" dirty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An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Artificial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Neural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Network(ANN)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Great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generalization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capabilities</a:t>
            </a:r>
            <a:r>
              <a:rPr kumimoji="1" lang="zh-TW" altLang="en-US" sz="2400" dirty="0" smtClean="0"/>
              <a:t> </a:t>
            </a:r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Fast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learning</a:t>
            </a:r>
            <a:r>
              <a:rPr kumimoji="1" lang="zh-TW" altLang="en-US" sz="2400" dirty="0" smtClean="0"/>
              <a:t> </a:t>
            </a:r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Small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footprint</a:t>
            </a:r>
            <a:endParaRPr kumimoji="1" lang="zh-TW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540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/>
              <a:t>Moving</a:t>
            </a:r>
            <a:r>
              <a:rPr kumimoji="1" lang="zh-TW" altLang="en-US" dirty="0"/>
              <a:t> </a:t>
            </a:r>
            <a:r>
              <a:rPr kumimoji="1" lang="en-US" altLang="zh-TW" dirty="0"/>
              <a:t>Object</a:t>
            </a:r>
            <a:r>
              <a:rPr kumimoji="1" lang="zh-TW" altLang="en-US" dirty="0"/>
              <a:t> </a:t>
            </a:r>
            <a:r>
              <a:rPr kumimoji="1" lang="en-US" altLang="zh-TW" dirty="0"/>
              <a:t>Segmentation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Reduce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amount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data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for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analysis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Detect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moving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objects</a:t>
            </a:r>
            <a:r>
              <a:rPr kumimoji="1" lang="zh-TW" altLang="en-US" sz="2800" dirty="0" smtClean="0"/>
              <a:t> </a:t>
            </a:r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Movements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detected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objects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830" y="3967142"/>
            <a:ext cx="48133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Multi-camera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Tracking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91" y="1846263"/>
            <a:ext cx="6112744" cy="4022725"/>
          </a:xfrm>
        </p:spPr>
      </p:pic>
    </p:spTree>
    <p:extLst>
      <p:ext uri="{BB962C8B-B14F-4D97-AF65-F5344CB8AC3E}">
        <p14:creationId xmlns:p14="http://schemas.microsoft.com/office/powerpoint/2010/main" val="5934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Spatial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and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Temporal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Filtering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Spatial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rules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involve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/>
              <a:t>h</a:t>
            </a:r>
            <a:r>
              <a:rPr kumimoji="1" lang="en-US" altLang="zh-TW" sz="2800" dirty="0" smtClean="0"/>
              <a:t>ot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areas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each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camera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field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view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Time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duration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object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transition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between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cameras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limited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89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Spatial</a:t>
            </a:r>
            <a:r>
              <a:rPr kumimoji="1" lang="zh-TW" altLang="en-US" dirty="0"/>
              <a:t> </a:t>
            </a:r>
            <a:r>
              <a:rPr kumimoji="1" lang="en-US" altLang="zh-TW" dirty="0"/>
              <a:t>and</a:t>
            </a:r>
            <a:r>
              <a:rPr kumimoji="1" lang="zh-TW" altLang="en-US" dirty="0"/>
              <a:t> </a:t>
            </a:r>
            <a:r>
              <a:rPr kumimoji="1" lang="en-US" altLang="zh-TW" dirty="0"/>
              <a:t>Temporal</a:t>
            </a:r>
            <a:r>
              <a:rPr kumimoji="1" lang="zh-TW" altLang="en-US" dirty="0"/>
              <a:t> </a:t>
            </a:r>
            <a:r>
              <a:rPr kumimoji="1" lang="en-US" altLang="zh-TW" dirty="0"/>
              <a:t>Filtering</a:t>
            </a:r>
            <a:endParaRPr kumimoji="1"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231" y="2004759"/>
            <a:ext cx="5372498" cy="4022725"/>
          </a:xfrm>
        </p:spPr>
      </p:pic>
    </p:spTree>
    <p:extLst>
      <p:ext uri="{BB962C8B-B14F-4D97-AF65-F5344CB8AC3E}">
        <p14:creationId xmlns:p14="http://schemas.microsoft.com/office/powerpoint/2010/main" val="130866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Object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Image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Features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Object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pose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changes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and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Different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optical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settings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camera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Speed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Up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Robust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Features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(SURF)</a:t>
            </a:r>
            <a:endParaRPr kumimoji="1" lang="zh-TW" altLang="en-US" sz="2400" dirty="0"/>
          </a:p>
          <a:p>
            <a:pPr lvl="2">
              <a:buFont typeface="Wingdings" charset="2"/>
              <a:buChar char="l"/>
            </a:pPr>
            <a:r>
              <a:rPr kumimoji="1" lang="en-US" altLang="zh-TW" sz="1800" dirty="0" smtClean="0"/>
              <a:t>A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scale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and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rotation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invariant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local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image</a:t>
            </a:r>
            <a:r>
              <a:rPr kumimoji="1" lang="zh-TW" altLang="en-US" sz="1800" dirty="0" smtClean="0"/>
              <a:t> </a:t>
            </a:r>
            <a:r>
              <a:rPr kumimoji="1" lang="en-US" altLang="zh-TW" sz="1800" dirty="0" smtClean="0"/>
              <a:t>descriptor</a:t>
            </a:r>
            <a:endParaRPr kumimoji="1" lang="zh-TW" altLang="en-US" sz="1800" dirty="0" smtClean="0"/>
          </a:p>
          <a:p>
            <a:pPr marL="384048" lvl="2" indent="0">
              <a:buNone/>
            </a:pPr>
            <a:endParaRPr kumimoji="1" lang="zh-TW" altLang="en-US" sz="1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090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smtClean="0"/>
              <a:t>Object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Image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Features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Interest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points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are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chosen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automatically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with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Fast-Hessian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detector</a:t>
            </a: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endParaRPr kumimoji="1" lang="zh-TW" altLang="en-US" sz="2800" dirty="0" smtClean="0"/>
          </a:p>
          <a:p>
            <a:pPr>
              <a:buFont typeface="Wingdings" charset="2"/>
              <a:buChar char="l"/>
            </a:pPr>
            <a:r>
              <a:rPr kumimoji="1" lang="en-US" altLang="zh-TW" sz="2800" dirty="0" smtClean="0"/>
              <a:t>Reduce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fluctuations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the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number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of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interest</a:t>
            </a:r>
            <a:r>
              <a:rPr kumimoji="1" lang="zh-TW" altLang="en-US" sz="2800" dirty="0" smtClean="0"/>
              <a:t> </a:t>
            </a:r>
            <a:r>
              <a:rPr kumimoji="1" lang="en-US" altLang="zh-TW" sz="2800" dirty="0" smtClean="0"/>
              <a:t>points</a:t>
            </a:r>
            <a:endParaRPr kumimoji="1" lang="zh-TW" altLang="en-US" sz="2800" dirty="0" smtClean="0"/>
          </a:p>
          <a:p>
            <a:pPr lvl="1">
              <a:buFont typeface="Wingdings" charset="2"/>
              <a:buChar char="l"/>
            </a:pPr>
            <a:r>
              <a:rPr kumimoji="1" lang="en-US" altLang="zh-TW" sz="2400" dirty="0" smtClean="0"/>
              <a:t>Modify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the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detector’s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threshold</a:t>
            </a:r>
            <a:endParaRPr kumimoji="1" lang="zh-TW" altLang="en-US" sz="2400" dirty="0" smtClean="0"/>
          </a:p>
          <a:p>
            <a:pPr lvl="1">
              <a:buFont typeface="Wingdings" charset="2"/>
              <a:buChar char="l"/>
            </a:pPr>
            <a:r>
              <a:rPr lang="en-US" altLang="zh-TW" sz="2400" dirty="0"/>
              <a:t>[</a:t>
            </a:r>
            <a:r>
              <a:rPr lang="en-US" altLang="zh-TW" sz="2400" i="1" dirty="0"/>
              <a:t>DK </a:t>
            </a:r>
            <a:r>
              <a:rPr lang="en-US" altLang="zh-TW" sz="2400" dirty="0"/>
              <a:t>– 10%, </a:t>
            </a:r>
            <a:r>
              <a:rPr lang="en-US" altLang="zh-TW" sz="2400" i="1" dirty="0"/>
              <a:t>DK </a:t>
            </a:r>
            <a:r>
              <a:rPr lang="en-US" altLang="zh-TW" sz="2400" dirty="0"/>
              <a:t>+ 10%] </a:t>
            </a:r>
            <a:r>
              <a:rPr kumimoji="1" lang="en-US" altLang="zh-TW" sz="2400" dirty="0" smtClean="0"/>
              <a:t>,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DK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=</a:t>
            </a:r>
            <a:r>
              <a:rPr kumimoji="1" lang="zh-TW" altLang="en-US" sz="2400" dirty="0" smtClean="0"/>
              <a:t> </a:t>
            </a:r>
            <a:r>
              <a:rPr kumimoji="1" lang="en-US" altLang="zh-TW" sz="2400" dirty="0" smtClean="0"/>
              <a:t>25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2002280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回顧</Template>
  <TotalTime>359</TotalTime>
  <Words>1299</Words>
  <Application>Microsoft Macintosh PowerPoint</Application>
  <PresentationFormat>寬螢幕</PresentationFormat>
  <Paragraphs>146</Paragraphs>
  <Slides>17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Calibri</vt:lpstr>
      <vt:lpstr>Calibri Light</vt:lpstr>
      <vt:lpstr>Wingdings</vt:lpstr>
      <vt:lpstr>新細明體</vt:lpstr>
      <vt:lpstr>回顧</vt:lpstr>
      <vt:lpstr>Multi-camera Vehicle Tracking Using Local Image Features and Neural Networks</vt:lpstr>
      <vt:lpstr>Overview</vt:lpstr>
      <vt:lpstr>Introduction</vt:lpstr>
      <vt:lpstr>Moving Object Segmentation</vt:lpstr>
      <vt:lpstr> Multi-camera Tracking</vt:lpstr>
      <vt:lpstr>Spatial and Temporal Filtering</vt:lpstr>
      <vt:lpstr>Spatial and Temporal Filtering</vt:lpstr>
      <vt:lpstr>Object Image Features</vt:lpstr>
      <vt:lpstr>Object Image Features</vt:lpstr>
      <vt:lpstr>Object Identification</vt:lpstr>
      <vt:lpstr>Object Identification</vt:lpstr>
      <vt:lpstr>Experiments and Results</vt:lpstr>
      <vt:lpstr>Experiments and Results</vt:lpstr>
      <vt:lpstr>Experiments and Results</vt:lpstr>
      <vt:lpstr>Experiments and Results</vt:lpstr>
      <vt:lpstr>Conclusion</vt:lpstr>
      <vt:lpstr>Progress update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Multi-camera Vehicle Tracking Using Local Image Features and Neural Networks</dc:title>
  <dc:creator>吳俊霖</dc:creator>
  <cp:lastModifiedBy>吳俊霖</cp:lastModifiedBy>
  <cp:revision>20</cp:revision>
  <dcterms:created xsi:type="dcterms:W3CDTF">2015-10-19T17:40:44Z</dcterms:created>
  <dcterms:modified xsi:type="dcterms:W3CDTF">2015-10-19T23:39:56Z</dcterms:modified>
</cp:coreProperties>
</file>