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66" autoAdjust="0"/>
  </p:normalViewPr>
  <p:slideViewPr>
    <p:cSldViewPr>
      <p:cViewPr varScale="1">
        <p:scale>
          <a:sx n="105" d="100"/>
          <a:sy n="105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A2730-EC3F-43B0-9AB7-44FCDAE4AE3B}" type="datetimeFigureOut">
              <a:rPr lang="zh-TW" altLang="en-US" smtClean="0"/>
              <a:t>2012/8/13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3FB78-BA88-48EF-813E-E3DA1FE5FF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33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FB78-BA88-48EF-813E-E3DA1FE5FF2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115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start with column generation and couple this with branch-and-bound to obtain a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branch-and-price scheme.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Problems with 100 vertices where few vertices can be selected (until around 15 per path), are solved in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than two hours of computation time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FB78-BA88-48EF-813E-E3DA1FE5FF2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333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Vansteenwegen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(2009b,c) were the first to focus on obtaining good TOP solutions in only a few seconds of computational time.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FB78-BA88-48EF-813E-E3DA1FE5FF2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333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objective function (15)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maximises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total collected score.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(16) guarantee that the path starts in vertex 1 and ends in vertex N.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(17) determine the connectivity and ensure that every vertex is visited at most once.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(18) ensure the timeline of the path and constraint (19) limits the time budget.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(20) and (21) restrict the start of the service to the time window.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time window of the end vertex N may replace constraint (19).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FB78-BA88-48EF-813E-E3DA1FE5FF2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461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objective function (23)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maximises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total collected score.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(24) guarantee that all paths start in vertex 1 and end in vertex N.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(25) and (26) determine the connectivity and timeline of each path.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(27) ensure that every vertex is visited at most once and constraints (28) limit the time budget.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(29) and (30) restrict the start of the service to the time window.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Again, the time window of the end vertex N can replace constraints (28)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FB78-BA88-48EF-813E-E3DA1FE5FF2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922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ILS approach of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Vansteenwegen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(2009d) has the advantage of being very quick and the approaches of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Montemanni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Gambardella (2009) and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Tricoire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(2010) have the advantage of obtaining high quality solutions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FB78-BA88-48EF-813E-E3DA1FE5FF2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25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 smtClean="0"/>
              <a:t>The</a:t>
            </a:r>
            <a:r>
              <a:rPr lang="en-US" altLang="zh-TW" b="1" baseline="0" dirty="0" smtClean="0"/>
              <a:t> sport game-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 competitors start at a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specified control point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try to visit as many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checkpoints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possible and return to the control point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a given time frame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Each checkpoint has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certain score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objective is to </a:t>
            </a:r>
            <a:r>
              <a:rPr lang="en-US" altLang="zh-TW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maximize the total collected score</a:t>
            </a:r>
            <a:r>
              <a:rPr lang="en-US" altLang="zh-TW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zh-TW" sz="1200" b="0" i="0" u="none" strike="noStrike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FB78-BA88-48EF-813E-E3DA1FE5FF2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76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objective function (0) is to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maximise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total collected score.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(1) guarantee that the path starts in vertex 1 and ends in vertex N.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(2) ensure the connectivity of the path and guarantee that every vertex is visited at most once.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 (3) ensures the limited time budget. </a:t>
            </a: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(4) and (5) are necessary to prevent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subtours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subtour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elimination constraints are formulated </a:t>
            </a:r>
            <a:b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 to the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Miller–Tucker–</a:t>
            </a:r>
            <a:r>
              <a:rPr lang="en-US" altLang="zh-TW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Zemlin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(MTZ) formulation of the TSP (Miller et al., 1960).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FB78-BA88-48EF-813E-E3DA1FE5FF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28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FB78-BA88-48EF-813E-E3DA1FE5FF2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885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FB78-BA88-48EF-813E-E3DA1FE5FF2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0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H1)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S-Algorithm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based on generating m any paths and selecting the best.  </a:t>
            </a:r>
            <a:b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uses a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Monte-Carlo method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select the next vertex</a:t>
            </a: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algorithms are extended with a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path-improvement algorithm (R-</a:t>
            </a:r>
            <a:r>
              <a:rPr lang="en-US" altLang="zh-TW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IAlgorithm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added to the path.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H2)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step is a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 construction process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second step is an improvement procedure which uses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2-Opt (Lin, 1965)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cheapest insertion.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third step is the </a:t>
            </a:r>
            <a:r>
              <a:rPr lang="en-US" altLang="zh-TW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-of-gravity step</a:t>
            </a:r>
            <a:endParaRPr lang="zh-TW" altLang="en-US" b="1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2009)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developed a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Pareto ant colony </a:t>
            </a:r>
            <a:r>
              <a:rPr lang="en-US" altLang="zh-TW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optimisation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algorithm </a:t>
            </a:r>
            <a:b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multi-objective variable </a:t>
            </a:r>
            <a:r>
              <a:rPr lang="en-US" altLang="zh-TW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neighbourhood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search algorithm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hybridised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path relinking.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FB78-BA88-48EF-813E-E3DA1FE5FF2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88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TOP corresponds to playing the game of orienteering by teams of several persons, each collecting scores during the same time span.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FB78-BA88-48EF-813E-E3DA1FE5FF2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988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objective function (7) is to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maximise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total collected score.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(8) guarantee that each path starts in vertex 1 and ends in vertex N.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(9) ensure that every vertex is visited at most once.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(10) guarantee the connectivity of each path.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(11) ensure the limited time budget for each path.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(12) and (13) are necessary to prevent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subtours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FB78-BA88-48EF-813E-E3DA1FE5FF2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61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recruiter has to visit several schools in a given number of days.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can first assign a score to each school, based on its recruiting potential.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recruiter’s available time is limited, he has to choose the schools to visit each day and try to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maximise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recruiting potential.</a:t>
            </a: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TOP path represents a single technician who can only work a limited number of hours in a day.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not all customers requiring service can be included in the technicians’ daily schedules.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subset of customers will have to be selected, taking into account customer importance and task urgency.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FB78-BA88-48EF-813E-E3DA1FE5FF2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5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2012/8/13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2012/8/13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2012/8/13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2012/8/13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2012/8/13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2012/8/13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2012/8/13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The orienteering problem</a:t>
            </a:r>
            <a:r>
              <a:rPr lang="en-US" altLang="zh-TW" dirty="0" smtClean="0"/>
              <a:t>: </a:t>
            </a:r>
            <a:br>
              <a:rPr lang="en-US" altLang="zh-TW" dirty="0" smtClean="0"/>
            </a:br>
            <a:r>
              <a:rPr lang="en-US" altLang="zh-TW" dirty="0" smtClean="0"/>
              <a:t>A survey (2011)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zh-TW" dirty="0"/>
              <a:t>Pieter </a:t>
            </a:r>
            <a:r>
              <a:rPr lang="en-US" altLang="zh-TW" dirty="0" err="1" smtClean="0"/>
              <a:t>Vansteenwegen</a:t>
            </a:r>
            <a:r>
              <a:rPr lang="en-US" altLang="zh-TW" dirty="0" smtClean="0"/>
              <a:t> </a:t>
            </a:r>
            <a:br>
              <a:rPr lang="en-US" altLang="zh-TW" dirty="0" smtClean="0"/>
            </a:br>
            <a:r>
              <a:rPr lang="en-US" altLang="zh-TW" dirty="0" err="1" smtClean="0"/>
              <a:t>Wouter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Souffriau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Dirk </a:t>
            </a:r>
            <a:r>
              <a:rPr lang="en-US" altLang="zh-TW" dirty="0"/>
              <a:t>Van </a:t>
            </a:r>
            <a:r>
              <a:rPr lang="en-US" altLang="zh-TW" dirty="0" err="1" smtClean="0"/>
              <a:t>Oudheusden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999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TOP </a:t>
            </a:r>
            <a:r>
              <a:rPr lang="en-US" altLang="zh-TW" dirty="0"/>
              <a:t>– Mathematical Formulation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196882" cy="547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7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TOP </a:t>
            </a:r>
            <a:r>
              <a:rPr lang="en-US" altLang="zh-TW" dirty="0"/>
              <a:t>– Practical 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altLang="zh-TW" dirty="0" smtClean="0"/>
              <a:t>Athlete recruitment </a:t>
            </a:r>
            <a:r>
              <a:rPr lang="en-US" altLang="zh-TW" dirty="0"/>
              <a:t>from high </a:t>
            </a:r>
            <a:r>
              <a:rPr lang="en-US" altLang="zh-TW" dirty="0" smtClean="0"/>
              <a:t>schools</a:t>
            </a:r>
            <a:r>
              <a:rPr lang="en-US" altLang="zh-TW" dirty="0"/>
              <a:t> </a:t>
            </a:r>
            <a:r>
              <a:rPr lang="en-US" altLang="zh-TW" dirty="0" smtClean="0"/>
              <a:t>(1994)</a:t>
            </a:r>
          </a:p>
          <a:p>
            <a:r>
              <a:rPr lang="en-US" altLang="zh-TW" dirty="0" smtClean="0"/>
              <a:t>Routing </a:t>
            </a:r>
            <a:r>
              <a:rPr lang="en-US" altLang="zh-TW" dirty="0"/>
              <a:t>technicians to service </a:t>
            </a:r>
            <a:r>
              <a:rPr lang="en-US" altLang="zh-TW" dirty="0" smtClean="0"/>
              <a:t>customers (2005)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97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TOP </a:t>
            </a:r>
            <a:r>
              <a:rPr lang="en-US" altLang="zh-TW" dirty="0"/>
              <a:t>– Solution 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Exact Algorithm</a:t>
            </a:r>
          </a:p>
          <a:p>
            <a:pPr lvl="1"/>
            <a:r>
              <a:rPr lang="en-US" altLang="zh-TW" dirty="0" smtClean="0"/>
              <a:t>Using </a:t>
            </a:r>
            <a:r>
              <a:rPr lang="en-US" altLang="zh-TW" dirty="0"/>
              <a:t>column </a:t>
            </a:r>
            <a:r>
              <a:rPr lang="en-US" altLang="zh-TW" dirty="0" smtClean="0"/>
              <a:t>generation (1999)</a:t>
            </a:r>
          </a:p>
          <a:p>
            <a:pPr lvl="2"/>
            <a:r>
              <a:rPr lang="en-US" altLang="zh-TW" dirty="0" smtClean="0"/>
              <a:t>Problems &lt;= 100 vertices</a:t>
            </a:r>
          </a:p>
          <a:p>
            <a:pPr lvl="1"/>
            <a:r>
              <a:rPr lang="en-US" altLang="zh-TW" dirty="0" smtClean="0"/>
              <a:t>Branch-and-price scheme (2007)</a:t>
            </a:r>
          </a:p>
          <a:p>
            <a:pPr lvl="2"/>
            <a:r>
              <a:rPr lang="en-US" altLang="zh-TW" dirty="0" smtClean="0"/>
              <a:t>Limited discrepancy search</a:t>
            </a:r>
          </a:p>
          <a:p>
            <a:pPr lvl="2"/>
            <a:r>
              <a:rPr lang="en-US" altLang="zh-TW" dirty="0" smtClean="0"/>
              <a:t>Label loading</a:t>
            </a:r>
          </a:p>
          <a:p>
            <a:pPr lvl="2"/>
            <a:r>
              <a:rPr lang="en-US" altLang="zh-TW" dirty="0" smtClean="0"/>
              <a:t>Meta extensions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97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TOP </a:t>
            </a:r>
            <a:r>
              <a:rPr lang="en-US" altLang="zh-TW" dirty="0"/>
              <a:t>– Solution 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Heuristic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 err="1"/>
              <a:t>tabu</a:t>
            </a:r>
            <a:r>
              <a:rPr lang="en-US" altLang="zh-TW" dirty="0"/>
              <a:t> search </a:t>
            </a:r>
            <a:r>
              <a:rPr lang="en-US" altLang="zh-TW" dirty="0" smtClean="0"/>
              <a:t>heuristic (TMH</a:t>
            </a:r>
            <a:r>
              <a:rPr lang="en-US" altLang="zh-TW" dirty="0"/>
              <a:t>) embedded in an Adaptive Memory Procedure (AMP</a:t>
            </a:r>
            <a:r>
              <a:rPr lang="en-US" altLang="zh-TW" dirty="0" smtClean="0"/>
              <a:t>) (2005)</a:t>
            </a:r>
          </a:p>
          <a:p>
            <a:pPr lvl="1"/>
            <a:r>
              <a:rPr lang="en-US" altLang="zh-TW" dirty="0" smtClean="0"/>
              <a:t>Two variants </a:t>
            </a:r>
            <a:r>
              <a:rPr lang="en-US" altLang="zh-TW" dirty="0"/>
              <a:t>of a </a:t>
            </a:r>
            <a:r>
              <a:rPr lang="en-US" altLang="zh-TW" dirty="0" err="1"/>
              <a:t>tabu</a:t>
            </a:r>
            <a:r>
              <a:rPr lang="en-US" altLang="zh-TW" dirty="0"/>
              <a:t> search heuristic and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 </a:t>
            </a:r>
            <a:r>
              <a:rPr lang="en-US" altLang="zh-TW" dirty="0"/>
              <a:t>Slow and Fast </a:t>
            </a:r>
            <a:r>
              <a:rPr lang="en-US" altLang="zh-TW" dirty="0" smtClean="0"/>
              <a:t>Variable </a:t>
            </a:r>
            <a:r>
              <a:rPr lang="en-US" altLang="zh-TW" dirty="0" err="1" smtClean="0"/>
              <a:t>Neighbourhood</a:t>
            </a:r>
            <a:r>
              <a:rPr lang="en-US" altLang="zh-TW" dirty="0" smtClean="0"/>
              <a:t> </a:t>
            </a:r>
            <a:r>
              <a:rPr lang="en-US" altLang="zh-TW" dirty="0"/>
              <a:t>Search (SVN and FVN</a:t>
            </a:r>
            <a:r>
              <a:rPr lang="en-US" altLang="zh-TW" dirty="0" smtClean="0"/>
              <a:t>) (2007, 2008, 2009)</a:t>
            </a:r>
          </a:p>
          <a:p>
            <a:pPr lvl="1"/>
            <a:r>
              <a:rPr lang="en-US" altLang="zh-TW" dirty="0" smtClean="0"/>
              <a:t>An </a:t>
            </a:r>
            <a:r>
              <a:rPr lang="en-US" altLang="zh-TW" dirty="0"/>
              <a:t>Ant Colony </a:t>
            </a:r>
            <a:r>
              <a:rPr lang="en-US" altLang="zh-TW" dirty="0" err="1"/>
              <a:t>Optimisation</a:t>
            </a:r>
            <a:r>
              <a:rPr lang="en-US" altLang="zh-TW" dirty="0"/>
              <a:t> (</a:t>
            </a:r>
            <a:r>
              <a:rPr lang="en-US" altLang="zh-TW" dirty="0" smtClean="0"/>
              <a:t>ACO) approach (2008)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Skewed </a:t>
            </a:r>
            <a:r>
              <a:rPr lang="en-US" altLang="zh-TW" dirty="0" smtClean="0"/>
              <a:t>Variable </a:t>
            </a:r>
            <a:r>
              <a:rPr lang="en-US" altLang="zh-TW" dirty="0" err="1" smtClean="0"/>
              <a:t>Neighbourhood</a:t>
            </a:r>
            <a:r>
              <a:rPr lang="en-US" altLang="zh-TW" dirty="0" smtClean="0"/>
              <a:t> </a:t>
            </a:r>
            <a:r>
              <a:rPr lang="en-US" altLang="zh-TW" dirty="0"/>
              <a:t>Search (SVNS) </a:t>
            </a:r>
            <a:r>
              <a:rPr lang="en-US" altLang="zh-TW" dirty="0" smtClean="0"/>
              <a:t>framework (2009)</a:t>
            </a:r>
          </a:p>
          <a:p>
            <a:pPr lvl="1"/>
            <a:r>
              <a:rPr lang="en-US" altLang="zh-TW" dirty="0" smtClean="0"/>
              <a:t>designed </a:t>
            </a:r>
            <a:r>
              <a:rPr lang="en-US" altLang="zh-TW" dirty="0"/>
              <a:t>two variants of a Greedy </a:t>
            </a:r>
            <a:r>
              <a:rPr lang="en-US" altLang="zh-TW" dirty="0" err="1" smtClean="0"/>
              <a:t>Randomised</a:t>
            </a:r>
            <a:r>
              <a:rPr lang="en-US" altLang="zh-TW" dirty="0" smtClean="0"/>
              <a:t> Adaptive </a:t>
            </a:r>
            <a:r>
              <a:rPr lang="en-US" altLang="zh-TW" dirty="0"/>
              <a:t>Search Procedure (GRASP) with Path </a:t>
            </a:r>
            <a:r>
              <a:rPr lang="en-US" altLang="zh-TW" dirty="0" smtClean="0"/>
              <a:t>Relinking (in press)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63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OPTW </a:t>
            </a:r>
            <a:r>
              <a:rPr lang="en-US" altLang="zh-TW" dirty="0"/>
              <a:t>– Problem 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OP with Time Window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97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OPTW </a:t>
            </a:r>
            <a:r>
              <a:rPr lang="en-US" altLang="zh-TW" dirty="0"/>
              <a:t>– Mathematical Formulation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8" y="1340768"/>
            <a:ext cx="802351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5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OPTW </a:t>
            </a:r>
            <a:r>
              <a:rPr lang="en-US" altLang="zh-TW" dirty="0"/>
              <a:t>– Solution 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Kantor and </a:t>
            </a:r>
            <a:r>
              <a:rPr lang="en-US" altLang="zh-TW" dirty="0" err="1"/>
              <a:t>Rosenwein</a:t>
            </a:r>
            <a:r>
              <a:rPr lang="en-US" altLang="zh-TW" dirty="0"/>
              <a:t> (1992) were the first to solve the </a:t>
            </a:r>
            <a:r>
              <a:rPr lang="en-US" altLang="zh-TW" dirty="0" smtClean="0"/>
              <a:t>OPTW. They </a:t>
            </a:r>
            <a:r>
              <a:rPr lang="en-US" altLang="zh-TW" dirty="0"/>
              <a:t>first describe a straightforward insertion heuristic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err="1"/>
              <a:t>Righini</a:t>
            </a:r>
            <a:r>
              <a:rPr lang="en-US" altLang="zh-TW" dirty="0"/>
              <a:t> and </a:t>
            </a:r>
            <a:r>
              <a:rPr lang="en-US" altLang="zh-TW" dirty="0" err="1"/>
              <a:t>Salani</a:t>
            </a:r>
            <a:r>
              <a:rPr lang="en-US" altLang="zh-TW" dirty="0"/>
              <a:t> (2006, 2009) </a:t>
            </a:r>
            <a:r>
              <a:rPr lang="en-US" altLang="zh-TW" dirty="0" smtClean="0"/>
              <a:t>designed an </a:t>
            </a:r>
            <a:r>
              <a:rPr lang="en-US" altLang="zh-TW" dirty="0"/>
              <a:t>exact algorithm, bi-directional dynamic </a:t>
            </a:r>
            <a:r>
              <a:rPr lang="en-US" altLang="zh-TW" dirty="0" smtClean="0"/>
              <a:t>programming, to </a:t>
            </a:r>
            <a:r>
              <a:rPr lang="en-US" altLang="zh-TW" dirty="0"/>
              <a:t>solve OPTW instances to optimality.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75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TOPTW </a:t>
            </a:r>
            <a:r>
              <a:rPr lang="en-US" altLang="zh-TW" dirty="0"/>
              <a:t>– Problem 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TOP </a:t>
            </a:r>
            <a:r>
              <a:rPr lang="en-US" altLang="zh-TW" dirty="0"/>
              <a:t>with Time Window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75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/>
              <a:t>TOPTW </a:t>
            </a:r>
            <a:r>
              <a:rPr lang="en-US" altLang="zh-TW" dirty="0"/>
              <a:t>– Mathematical Formulation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076325"/>
            <a:ext cx="744855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5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TOPTW </a:t>
            </a:r>
            <a:r>
              <a:rPr lang="en-US" altLang="zh-TW" dirty="0"/>
              <a:t>– Solution 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Montemanni</a:t>
            </a:r>
            <a:r>
              <a:rPr lang="en-US" altLang="zh-TW" dirty="0"/>
              <a:t> and Gambardella (2009) based their algorithm </a:t>
            </a:r>
            <a:r>
              <a:rPr lang="en-US" altLang="zh-TW" dirty="0" smtClean="0"/>
              <a:t>to solve </a:t>
            </a:r>
            <a:r>
              <a:rPr lang="en-US" altLang="zh-TW" dirty="0"/>
              <a:t>TOPTW instances on ant colony </a:t>
            </a:r>
            <a:r>
              <a:rPr lang="en-US" altLang="zh-TW" dirty="0" err="1" smtClean="0"/>
              <a:t>optimisation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err="1"/>
              <a:t>Vansteenwegen</a:t>
            </a:r>
            <a:r>
              <a:rPr lang="en-US" altLang="zh-TW" dirty="0"/>
              <a:t> et al. (</a:t>
            </a:r>
            <a:r>
              <a:rPr lang="en-US" altLang="zh-TW" dirty="0" smtClean="0"/>
              <a:t>2009) </a:t>
            </a:r>
            <a:r>
              <a:rPr lang="en-US" altLang="zh-TW" dirty="0"/>
              <a:t>designed a very fast Iterated </a:t>
            </a:r>
            <a:r>
              <a:rPr lang="en-US" altLang="zh-TW" dirty="0" smtClean="0"/>
              <a:t>Local Search </a:t>
            </a:r>
            <a:r>
              <a:rPr lang="en-US" altLang="zh-TW" dirty="0"/>
              <a:t>(ILS) </a:t>
            </a:r>
            <a:r>
              <a:rPr lang="en-US" altLang="zh-TW" dirty="0" err="1"/>
              <a:t>metaheuristic</a:t>
            </a:r>
            <a:r>
              <a:rPr lang="en-US" altLang="zh-TW" dirty="0"/>
              <a:t> to deal with TOPTW instances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75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Orienteering </a:t>
            </a:r>
            <a:r>
              <a:rPr lang="en-US" altLang="zh-TW" dirty="0"/>
              <a:t>problem </a:t>
            </a:r>
            <a:r>
              <a:rPr lang="en-US" altLang="zh-TW" dirty="0" smtClean="0"/>
              <a:t>(OP)</a:t>
            </a:r>
          </a:p>
          <a:p>
            <a:r>
              <a:rPr lang="en-US" altLang="zh-TW" dirty="0" smtClean="0"/>
              <a:t>Team </a:t>
            </a:r>
            <a:r>
              <a:rPr lang="en-US" altLang="zh-TW" dirty="0"/>
              <a:t>Orienteering problem </a:t>
            </a:r>
            <a:r>
              <a:rPr lang="en-US" altLang="zh-TW" dirty="0" smtClean="0"/>
              <a:t>(TOP)</a:t>
            </a:r>
          </a:p>
          <a:p>
            <a:r>
              <a:rPr lang="en-US" altLang="zh-TW" dirty="0"/>
              <a:t>Orienteering </a:t>
            </a:r>
            <a:r>
              <a:rPr lang="en-US" altLang="zh-TW" dirty="0" smtClean="0"/>
              <a:t>problem with time window (OPTW)</a:t>
            </a:r>
            <a:endParaRPr lang="en-US" altLang="zh-TW" dirty="0"/>
          </a:p>
          <a:p>
            <a:r>
              <a:rPr lang="en-US" altLang="zh-TW" dirty="0" smtClean="0"/>
              <a:t>Team </a:t>
            </a:r>
            <a:r>
              <a:rPr lang="en-US" altLang="zh-TW" dirty="0"/>
              <a:t>Orienteering problem with time window </a:t>
            </a:r>
            <a:r>
              <a:rPr lang="en-US" altLang="zh-TW" dirty="0" smtClean="0"/>
              <a:t>(TOPTW)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59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Possible Future Research Lines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altLang="zh-TW" dirty="0"/>
              <a:t>New and larger (T)OP test </a:t>
            </a:r>
            <a:r>
              <a:rPr lang="en-US" altLang="zh-TW" dirty="0" smtClean="0"/>
              <a:t>instances should </a:t>
            </a:r>
            <a:r>
              <a:rPr lang="en-US" altLang="zh-TW" dirty="0"/>
              <a:t>be developed to be able to better distinguish the </a:t>
            </a:r>
            <a:r>
              <a:rPr lang="en-US" altLang="zh-TW" dirty="0" smtClean="0"/>
              <a:t>performance of </a:t>
            </a:r>
            <a:r>
              <a:rPr lang="en-US" altLang="zh-TW" dirty="0"/>
              <a:t>different and future approaches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Not </a:t>
            </a:r>
            <a:r>
              <a:rPr lang="en-US" altLang="zh-TW" dirty="0"/>
              <a:t>much attention is given to the arc routing </a:t>
            </a:r>
            <a:r>
              <a:rPr lang="en-US" altLang="zh-TW" dirty="0" smtClean="0"/>
              <a:t>problem with profits.</a:t>
            </a:r>
          </a:p>
          <a:p>
            <a:r>
              <a:rPr lang="en-US" altLang="zh-TW" dirty="0"/>
              <a:t>Almost all OP papers assume </a:t>
            </a:r>
            <a:r>
              <a:rPr lang="en-US" altLang="zh-TW" dirty="0" err="1"/>
              <a:t>uncapacitated</a:t>
            </a:r>
            <a:r>
              <a:rPr lang="en-US" altLang="zh-TW" dirty="0"/>
              <a:t> </a:t>
            </a:r>
            <a:r>
              <a:rPr lang="en-US" altLang="zh-TW" dirty="0" smtClean="0"/>
              <a:t>vehicles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75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Our Research’s Difference from OPTW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Service time</a:t>
            </a:r>
          </a:p>
          <a:p>
            <a:r>
              <a:rPr lang="en-US" altLang="zh-TW" dirty="0" smtClean="0"/>
              <a:t>A node </a:t>
            </a:r>
            <a:br>
              <a:rPr lang="en-US" altLang="zh-TW" dirty="0" smtClean="0"/>
            </a:br>
            <a:r>
              <a:rPr lang="en-US" altLang="zh-TW" dirty="0" smtClean="0"/>
              <a:t>split to multi-node</a:t>
            </a:r>
          </a:p>
          <a:p>
            <a:r>
              <a:rPr lang="en-US" altLang="zh-TW" dirty="0" smtClean="0"/>
              <a:t>Cost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59144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5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0113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Introduction - </a:t>
            </a:r>
            <a:r>
              <a:rPr lang="en-US" altLang="zh-TW" dirty="0"/>
              <a:t>Orienteering Problem (OP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Originate </a:t>
            </a:r>
          </a:p>
          <a:p>
            <a:pPr lvl="1"/>
            <a:r>
              <a:rPr lang="en-US" altLang="zh-TW" dirty="0" smtClean="0"/>
              <a:t>From the sport game</a:t>
            </a:r>
          </a:p>
          <a:p>
            <a:r>
              <a:rPr lang="en-US" altLang="zh-TW" dirty="0" smtClean="0"/>
              <a:t>Known as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selective travelling </a:t>
            </a:r>
            <a:r>
              <a:rPr lang="en-US" altLang="zh-TW" dirty="0" smtClean="0"/>
              <a:t>salesperson problem </a:t>
            </a:r>
            <a:br>
              <a:rPr lang="en-US" altLang="zh-TW" dirty="0" smtClean="0"/>
            </a:br>
            <a:r>
              <a:rPr lang="en-US" altLang="zh-TW" dirty="0" smtClean="0"/>
              <a:t>(1990, 1998, 2003)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maximum collection </a:t>
            </a:r>
            <a:r>
              <a:rPr lang="en-US" altLang="zh-TW" dirty="0" smtClean="0"/>
              <a:t>problem (1988, 1994)</a:t>
            </a:r>
          </a:p>
          <a:p>
            <a:pPr lvl="1"/>
            <a:r>
              <a:rPr lang="en-US" altLang="zh-TW" dirty="0" smtClean="0"/>
              <a:t>The bank robber problem (1998)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60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OP – Problem Definition</a:t>
            </a:r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38095" r="11310" b="25143"/>
          <a:stretch/>
        </p:blipFill>
        <p:spPr bwMode="auto">
          <a:xfrm>
            <a:off x="151012" y="2132856"/>
            <a:ext cx="9001000" cy="309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8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OP – Mathematical Formulation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10000" r="10625" b="8492"/>
          <a:stretch/>
        </p:blipFill>
        <p:spPr bwMode="auto">
          <a:xfrm>
            <a:off x="467544" y="1364010"/>
            <a:ext cx="8388703" cy="513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9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OP – Practical 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home fuel delivery problem (1987)</a:t>
            </a:r>
          </a:p>
          <a:p>
            <a:r>
              <a:rPr lang="en-US" altLang="zh-TW" dirty="0" smtClean="0"/>
              <a:t>Tourist trip design problem (TTDP, 2007)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58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OP – Solution 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Exact Algorithm</a:t>
            </a:r>
          </a:p>
          <a:p>
            <a:pPr lvl="1"/>
            <a:r>
              <a:rPr lang="en-US" altLang="zh-TW" dirty="0" smtClean="0"/>
              <a:t>Branch-and-bound (1990, 1992)</a:t>
            </a:r>
          </a:p>
          <a:p>
            <a:pPr lvl="2"/>
            <a:r>
              <a:rPr lang="en-US" altLang="zh-TW" dirty="0" smtClean="0"/>
              <a:t>Instances &lt; 20 , 150 vertices</a:t>
            </a:r>
          </a:p>
          <a:p>
            <a:pPr lvl="1"/>
            <a:r>
              <a:rPr lang="en-US" altLang="zh-TW" dirty="0" smtClean="0"/>
              <a:t>Branch-and-cut (1998)</a:t>
            </a:r>
          </a:p>
          <a:p>
            <a:pPr lvl="2"/>
            <a:r>
              <a:rPr lang="en-US" altLang="zh-TW" dirty="0"/>
              <a:t>Instances &lt; </a:t>
            </a:r>
            <a:r>
              <a:rPr lang="en-US" altLang="zh-TW" dirty="0" smtClean="0"/>
              <a:t>500 vertices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97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OP – Solution 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Heuristic</a:t>
            </a:r>
          </a:p>
          <a:p>
            <a:pPr lvl="1"/>
            <a:r>
              <a:rPr lang="en-US" altLang="zh-TW" dirty="0" smtClean="0"/>
              <a:t>The stochastic </a:t>
            </a:r>
            <a:r>
              <a:rPr lang="en-US" altLang="zh-TW" dirty="0"/>
              <a:t>and deterministic Algorithm (1984)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 err="1" smtClean="0"/>
              <a:t>centre</a:t>
            </a:r>
            <a:r>
              <a:rPr lang="en-US" altLang="zh-TW" dirty="0" smtClean="0"/>
              <a:t>-of-gravity </a:t>
            </a:r>
            <a:r>
              <a:rPr lang="en-US" altLang="zh-TW" dirty="0"/>
              <a:t>heuristic (1987)</a:t>
            </a:r>
          </a:p>
          <a:p>
            <a:pPr lvl="1"/>
            <a:r>
              <a:rPr lang="en-US" altLang="zh-TW" dirty="0" smtClean="0"/>
              <a:t>The four-phase </a:t>
            </a:r>
            <a:r>
              <a:rPr lang="en-US" altLang="zh-TW" dirty="0"/>
              <a:t>heuristic (1991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The five-step </a:t>
            </a:r>
            <a:r>
              <a:rPr lang="en-US" altLang="zh-TW" dirty="0" smtClean="0"/>
              <a:t>heuristic (1996)</a:t>
            </a:r>
          </a:p>
          <a:p>
            <a:pPr lvl="2"/>
            <a:r>
              <a:rPr lang="en-US" altLang="zh-TW" dirty="0" smtClean="0"/>
              <a:t>Also published the first </a:t>
            </a:r>
            <a:r>
              <a:rPr lang="en-US" altLang="zh-TW" dirty="0"/>
              <a:t>heuristic for the TOP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 err="1"/>
              <a:t>tabu</a:t>
            </a:r>
            <a:r>
              <a:rPr lang="en-US" altLang="zh-TW" dirty="0"/>
              <a:t> search </a:t>
            </a:r>
            <a:r>
              <a:rPr lang="en-US" altLang="zh-TW" dirty="0" smtClean="0"/>
              <a:t>heuristic (1998)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solution approach for a </a:t>
            </a:r>
            <a:r>
              <a:rPr lang="en-US" altLang="zh-TW" dirty="0" smtClean="0"/>
              <a:t>multi-objective </a:t>
            </a:r>
            <a:r>
              <a:rPr lang="en-US" altLang="zh-TW" dirty="0"/>
              <a:t>variant of the </a:t>
            </a:r>
            <a:r>
              <a:rPr lang="en-US" altLang="zh-TW" dirty="0" smtClean="0"/>
              <a:t>OP (2009)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97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TOP – Problem Definition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1" t="17000" r="28087" b="8491"/>
          <a:stretch/>
        </p:blipFill>
        <p:spPr bwMode="auto">
          <a:xfrm>
            <a:off x="2339752" y="1151806"/>
            <a:ext cx="4752528" cy="561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7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1136</Words>
  <Application>Microsoft Office PowerPoint</Application>
  <PresentationFormat>如螢幕大小 (4:3)</PresentationFormat>
  <Paragraphs>141</Paragraphs>
  <Slides>21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The orienteering problem:  A survey (2011)</vt:lpstr>
      <vt:lpstr>Outline</vt:lpstr>
      <vt:lpstr>Introduction - Orienteering Problem (OP)</vt:lpstr>
      <vt:lpstr>OP – Problem Definition</vt:lpstr>
      <vt:lpstr>OP – Mathematical Formulation</vt:lpstr>
      <vt:lpstr>OP – Practical Application</vt:lpstr>
      <vt:lpstr>OP – Solution Approach</vt:lpstr>
      <vt:lpstr>OP – Solution Approach</vt:lpstr>
      <vt:lpstr>TOP – Problem Definition</vt:lpstr>
      <vt:lpstr>TOP – Mathematical Formulation</vt:lpstr>
      <vt:lpstr>TOP – Practical Application</vt:lpstr>
      <vt:lpstr>TOP – Solution Approach</vt:lpstr>
      <vt:lpstr>TOP – Solution Approach</vt:lpstr>
      <vt:lpstr>OPTW – Problem Definition</vt:lpstr>
      <vt:lpstr>OPTW – Mathematical Formulation</vt:lpstr>
      <vt:lpstr>OPTW – Solution Approach</vt:lpstr>
      <vt:lpstr>TOPTW – Problem Definition</vt:lpstr>
      <vt:lpstr>TOPTW – Mathematical Formulation</vt:lpstr>
      <vt:lpstr>TOPTW – Solution Approach</vt:lpstr>
      <vt:lpstr>Possible Future Research Lines</vt:lpstr>
      <vt:lpstr>Our Research’s Difference from OPTW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orienteering problem:  A survey</dc:title>
  <dc:creator>ego</dc:creator>
  <cp:lastModifiedBy>ego</cp:lastModifiedBy>
  <cp:revision>36</cp:revision>
  <dcterms:created xsi:type="dcterms:W3CDTF">2012-08-12T05:57:35Z</dcterms:created>
  <dcterms:modified xsi:type="dcterms:W3CDTF">2012-08-13T05:43:24Z</dcterms:modified>
</cp:coreProperties>
</file>