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80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E705BC-AE90-45AF-90CF-19725F5701C7}" type="datetimeFigureOut">
              <a:rPr lang="zh-TW" altLang="en-US" smtClean="0"/>
              <a:t>2011/12/20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E79919-D1FC-4012-A9E3-54C86A7105D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9350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Random Partial Paired Comparison for Subjective Video Quality Assessment via </a:t>
            </a:r>
            <a:r>
              <a:rPr lang="en-US" altLang="zh-TW" dirty="0" err="1" smtClean="0"/>
              <a:t>HodgeRank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7056784" cy="1752600"/>
          </a:xfrm>
        </p:spPr>
        <p:txBody>
          <a:bodyPr/>
          <a:lstStyle/>
          <a:p>
            <a:r>
              <a:rPr lang="en-US" altLang="zh-TW" dirty="0" err="1" smtClean="0"/>
              <a:t>Qianqian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Xu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Tingting</a:t>
            </a:r>
            <a:r>
              <a:rPr lang="en-US" altLang="zh-TW" dirty="0" smtClean="0"/>
              <a:t> Jiang, Yuan Yao, </a:t>
            </a:r>
            <a:r>
              <a:rPr lang="en-US" altLang="zh-TW" dirty="0" err="1" smtClean="0"/>
              <a:t>Qingming</a:t>
            </a:r>
            <a:r>
              <a:rPr lang="en-US" altLang="zh-TW" dirty="0" smtClean="0"/>
              <a:t> Huang, </a:t>
            </a:r>
            <a:r>
              <a:rPr lang="en-US" altLang="zh-TW" dirty="0" err="1" smtClean="0"/>
              <a:t>Bowei</a:t>
            </a:r>
            <a:r>
              <a:rPr lang="en-US" altLang="zh-TW" dirty="0" smtClean="0"/>
              <a:t> Yan, </a:t>
            </a:r>
            <a:r>
              <a:rPr lang="en-US" altLang="zh-TW" dirty="0" err="1" smtClean="0"/>
              <a:t>Weisi</a:t>
            </a:r>
            <a:r>
              <a:rPr lang="en-US" altLang="zh-TW" dirty="0" smtClean="0"/>
              <a:t> Lin,</a:t>
            </a:r>
          </a:p>
          <a:p>
            <a:r>
              <a:rPr lang="en-US" altLang="zh-TW" dirty="0" smtClean="0"/>
              <a:t>ACM Multimedia 2011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387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Erdös-Rényi</a:t>
            </a:r>
            <a:r>
              <a:rPr lang="en-US" altLang="zh-TW" dirty="0"/>
              <a:t> Random </a:t>
            </a:r>
            <a:r>
              <a:rPr lang="en-US" altLang="zh-TW" dirty="0" smtClean="0"/>
              <a:t>Graph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ym typeface="Wingdings" pitchFamily="2" charset="2"/>
                  </a:rPr>
                  <a:t>G(</a:t>
                </a:r>
                <a:r>
                  <a:rPr lang="en-US" altLang="zh-TW" dirty="0" err="1" smtClean="0">
                    <a:sym typeface="Wingdings" pitchFamily="2" charset="2"/>
                  </a:rPr>
                  <a:t>n,p</a:t>
                </a:r>
                <a:r>
                  <a:rPr lang="en-US" altLang="zh-TW" dirty="0" smtClean="0">
                    <a:sym typeface="Wingdings" pitchFamily="2" charset="2"/>
                  </a:rPr>
                  <a:t>)</a:t>
                </a:r>
              </a:p>
              <a:p>
                <a:pPr lvl="1"/>
                <a:r>
                  <a:rPr lang="en-US" altLang="zh-TW" dirty="0" smtClean="0">
                    <a:sym typeface="Wingdings" pitchFamily="2" charset="2"/>
                  </a:rPr>
                  <a:t>n : nodes</a:t>
                </a:r>
              </a:p>
              <a:p>
                <a:pPr lvl="1"/>
                <a:r>
                  <a:rPr lang="en-US" altLang="zh-TW" dirty="0" smtClean="0">
                    <a:sym typeface="Wingdings" pitchFamily="2" charset="2"/>
                  </a:rPr>
                  <a:t>p : edge appearance probability</a:t>
                </a:r>
              </a:p>
              <a:p>
                <a:r>
                  <a:rPr lang="en-US" altLang="zh-TW" dirty="0" smtClean="0">
                    <a:sym typeface="Wingdings" pitchFamily="2" charset="2"/>
                  </a:rPr>
                  <a:t>While n 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  <a:sym typeface="Wingdings" pitchFamily="2" charset="2"/>
                      </a:rPr>
                      <m:t>⋈</m:t>
                    </m:r>
                  </m:oMath>
                </a14:m>
                <a:endParaRPr lang="en-US" altLang="zh-TW" dirty="0" smtClean="0">
                  <a:ea typeface="Cambria Math"/>
                  <a:sym typeface="Wingdings" pitchFamily="2" charset="2"/>
                </a:endParaRPr>
              </a:p>
              <a:p>
                <a:pPr lvl="1"/>
                <a:r>
                  <a:rPr lang="en-US" altLang="zh-TW" dirty="0" smtClean="0">
                    <a:sym typeface="Wingdings" pitchFamily="2" charset="2"/>
                  </a:rPr>
                  <a:t>[</a:t>
                </a:r>
                <a:r>
                  <a:rPr lang="en-US" altLang="zh-TW" dirty="0" err="1" smtClean="0"/>
                  <a:t>Erdös-Rényi</a:t>
                </a:r>
                <a:r>
                  <a:rPr lang="en-US" altLang="zh-TW" dirty="0" smtClean="0"/>
                  <a:t> 1959</a:t>
                </a:r>
                <a:r>
                  <a:rPr lang="en-US" altLang="zh-TW" dirty="0" smtClean="0">
                    <a:sym typeface="Wingdings" pitchFamily="2" charset="2"/>
                  </a:rPr>
                  <a:t>]</a:t>
                </a:r>
              </a:p>
              <a:p>
                <a:pPr lvl="2"/>
                <a:r>
                  <a:rPr lang="en-US" altLang="zh-TW" dirty="0" smtClean="0">
                    <a:sym typeface="Wingdings" pitchFamily="2" charset="2"/>
                  </a:rPr>
                  <a:t>if p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≻</m:t>
                    </m:r>
                  </m:oMath>
                </a14:m>
                <a:r>
                  <a:rPr lang="en-US" altLang="zh-TW" dirty="0" smtClean="0">
                    <a:sym typeface="Wingdings" pitchFamily="2" charset="2"/>
                  </a:rPr>
                  <a:t> log(n) / n  G is almost always connected</a:t>
                </a:r>
              </a:p>
              <a:p>
                <a:pPr lvl="2"/>
                <a:r>
                  <a:rPr lang="en-US" altLang="zh-TW" dirty="0">
                    <a:sym typeface="Wingdings" pitchFamily="2" charset="2"/>
                  </a:rPr>
                  <a:t>if p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≺</m:t>
                    </m:r>
                  </m:oMath>
                </a14:m>
                <a:r>
                  <a:rPr lang="en-US" altLang="zh-TW" dirty="0" smtClean="0">
                    <a:sym typeface="Wingdings" pitchFamily="2" charset="2"/>
                  </a:rPr>
                  <a:t> </a:t>
                </a:r>
                <a:r>
                  <a:rPr lang="en-US" altLang="zh-TW" dirty="0">
                    <a:sym typeface="Wingdings" pitchFamily="2" charset="2"/>
                  </a:rPr>
                  <a:t>log(n) / n  G is almost always </a:t>
                </a:r>
                <a:r>
                  <a:rPr lang="en-US" altLang="zh-TW" dirty="0" smtClean="0">
                    <a:sym typeface="Wingdings" pitchFamily="2" charset="2"/>
                  </a:rPr>
                  <a:t>disconnected</a:t>
                </a:r>
                <a:endParaRPr lang="en-US" altLang="zh-TW" dirty="0">
                  <a:sym typeface="Wingdings" pitchFamily="2" charset="2"/>
                </a:endParaRPr>
              </a:p>
              <a:p>
                <a:pPr lvl="1"/>
                <a:r>
                  <a:rPr lang="en-US" altLang="zh-TW" dirty="0" smtClean="0"/>
                  <a:t>[</a:t>
                </a:r>
                <a:r>
                  <a:rPr lang="en-US" altLang="zh-TW" dirty="0" err="1" smtClean="0"/>
                  <a:t>Kahle</a:t>
                </a:r>
                <a:r>
                  <a:rPr lang="en-US" altLang="zh-TW" dirty="0" smtClean="0"/>
                  <a:t> 2009]</a:t>
                </a:r>
              </a:p>
              <a:p>
                <a:pPr lvl="2"/>
                <a:r>
                  <a:rPr lang="en-US" altLang="zh-TW" dirty="0"/>
                  <a:t>i</a:t>
                </a:r>
                <a:r>
                  <a:rPr lang="en-US" altLang="zh-TW" dirty="0" smtClean="0"/>
                  <a:t>f p=O(n</a:t>
                </a:r>
                <a:r>
                  <a:rPr lang="zh-TW" altLang="en-US" i="0" baseline="30000" dirty="0" smtClean="0">
                    <a:latin typeface="+mj-lt"/>
                  </a:rPr>
                  <a:t>α</a:t>
                </a:r>
                <a:r>
                  <a:rPr lang="en-US" altLang="zh-TW" dirty="0" smtClean="0"/>
                  <a:t>),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  <m:r>
                      <a:rPr lang="en-US" altLang="zh-TW" b="0" i="1" smtClean="0">
                        <a:latin typeface="Cambria Math"/>
                      </a:rPr>
                      <m:t>&lt;−1 </m:t>
                    </m:r>
                    <m:r>
                      <a:rPr lang="en-US" altLang="zh-TW" b="0" i="1" smtClean="0">
                        <a:latin typeface="Cambria Math"/>
                      </a:rPr>
                      <m:t>𝑜𝑟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zh-TW" altLang="en-US" i="1">
                        <a:latin typeface="Cambria Math"/>
                      </a:rPr>
                      <m:t>𝛼</m:t>
                    </m:r>
                    <m:r>
                      <a:rPr lang="en-US" altLang="zh-TW" b="0" i="1" smtClean="0">
                        <a:latin typeface="Cambria Math"/>
                      </a:rPr>
                      <m:t>&gt;−1/2</m:t>
                    </m:r>
                  </m:oMath>
                </a14:m>
                <a:endParaRPr lang="en-US" altLang="zh-TW" dirty="0" smtClean="0"/>
              </a:p>
              <a:p>
                <a:pPr lvl="3"/>
                <a:r>
                  <a:rPr lang="en-US" altLang="zh-TW" dirty="0" smtClean="0"/>
                  <a:t>Independent loops of clique in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almost = 0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36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Erdös-Rényi</a:t>
            </a:r>
            <a:r>
              <a:rPr lang="en-US" altLang="zh-TW" dirty="0"/>
              <a:t> Random Graph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 need to monitor </a:t>
                </a:r>
                <a:r>
                  <a:rPr lang="en-US" altLang="zh-TW" dirty="0" err="1" smtClean="0"/>
                  <a:t>Betti</a:t>
                </a:r>
                <a:r>
                  <a:rPr lang="en-US" altLang="zh-TW" dirty="0" smtClean="0"/>
                  <a:t> numbers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: the number of connected components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: the number of independent loops</a:t>
                </a:r>
              </a:p>
              <a:p>
                <a:pPr lvl="1"/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97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Persistence Homology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It provides us an online algorithm to compute </a:t>
                </a:r>
                <a:r>
                  <a:rPr lang="en-US" altLang="zh-TW" dirty="0" err="1" smtClean="0"/>
                  <a:t>Betti</a:t>
                </a:r>
                <a:r>
                  <a:rPr lang="en-US" altLang="zh-TW" dirty="0" smtClean="0"/>
                  <a:t> numbers when simplexes enter in a sequential way</a:t>
                </a:r>
              </a:p>
              <a:p>
                <a:r>
                  <a:rPr lang="en-US" altLang="zh-TW" dirty="0" smtClean="0"/>
                  <a:t>Join order in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1. V (Videos)</a:t>
                </a:r>
              </a:p>
              <a:p>
                <a:pPr lvl="1"/>
                <a:r>
                  <a:rPr lang="en-US" altLang="zh-TW" dirty="0" smtClean="0"/>
                  <a:t>2. E (Comparison pairs)</a:t>
                </a:r>
              </a:p>
              <a:p>
                <a:pPr lvl="1"/>
                <a:r>
                  <a:rPr lang="en-US" altLang="zh-TW" dirty="0" smtClean="0"/>
                  <a:t>3. T (created by edges)</a:t>
                </a:r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38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Persistence Homology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4282"/>
            <a:ext cx="6120680" cy="48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60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Persistence Homology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5365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4558"/>
            <a:ext cx="41708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15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Dataset</a:t>
            </a:r>
          </a:p>
          <a:p>
            <a:pPr lvl="1"/>
            <a:r>
              <a:rPr lang="en-US" altLang="zh-TW" dirty="0" smtClean="0"/>
              <a:t>10 different reference videos</a:t>
            </a:r>
          </a:p>
          <a:p>
            <a:pPr lvl="1"/>
            <a:r>
              <a:rPr lang="en-US" altLang="zh-TW" dirty="0" smtClean="0"/>
              <a:t>15 distorted version of each</a:t>
            </a:r>
          </a:p>
          <a:p>
            <a:pPr lvl="1"/>
            <a:r>
              <a:rPr lang="en-US" altLang="zh-TW" dirty="0" smtClean="0"/>
              <a:t>About 10 seconds of each</a:t>
            </a:r>
          </a:p>
          <a:p>
            <a:pPr lvl="1"/>
            <a:r>
              <a:rPr lang="en-US" altLang="zh-TW" dirty="0" smtClean="0"/>
              <a:t>Wide range objects</a:t>
            </a:r>
          </a:p>
          <a:p>
            <a:pPr lvl="2"/>
            <a:r>
              <a:rPr lang="en-US" altLang="zh-TW" dirty="0" smtClean="0"/>
              <a:t>Textures, motions and camera movements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601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Paired Data Collection</a:t>
                </a:r>
              </a:p>
              <a:p>
                <a:pPr lvl="1"/>
                <a:r>
                  <a:rPr lang="en-US" altLang="zh-TW" dirty="0" smtClean="0"/>
                  <a:t>10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16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=1200 decisions</a:t>
                </a:r>
              </a:p>
              <a:p>
                <a:pPr lvl="1"/>
                <a:r>
                  <a:rPr lang="en-US" altLang="zh-TW" dirty="0" smtClean="0"/>
                  <a:t>32 rounds </a:t>
                </a:r>
                <a:r>
                  <a:rPr lang="en-US" altLang="zh-TW" dirty="0" smtClean="0">
                    <a:sym typeface="Wingdings" pitchFamily="2" charset="2"/>
                  </a:rPr>
                  <a:t> total 32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1200 = 38400 tests</a:t>
                </a:r>
              </a:p>
              <a:p>
                <a:pPr lvl="1"/>
                <a:r>
                  <a:rPr lang="en-US" altLang="zh-TW" dirty="0" smtClean="0"/>
                  <a:t>Random permutation</a:t>
                </a:r>
              </a:p>
              <a:p>
                <a:pPr lvl="1"/>
                <a:r>
                  <a:rPr lang="en-US" altLang="zh-TW" dirty="0" smtClean="0"/>
                  <a:t>Avoid the same reference in adjacent pairs</a:t>
                </a:r>
              </a:p>
              <a:p>
                <a:pPr lvl="1"/>
                <a:r>
                  <a:rPr lang="en-US" altLang="zh-TW" dirty="0" smtClean="0"/>
                  <a:t>Each comparison about 30~40 seconds</a:t>
                </a:r>
              </a:p>
              <a:p>
                <a:pPr lvl="1"/>
                <a:r>
                  <a:rPr lang="en-US" altLang="zh-TW" dirty="0" smtClean="0"/>
                  <a:t>One experiment(40 tests) not exceed 30 minutes</a:t>
                </a:r>
              </a:p>
              <a:p>
                <a:pPr lvl="1"/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75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Total inconsistency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Harmonic percentage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58483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7" y="3812420"/>
            <a:ext cx="38576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62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0007"/>
            <a:ext cx="8265906" cy="498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318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Results of Incomplete Data</a:t>
            </a:r>
          </a:p>
          <a:p>
            <a:r>
              <a:rPr lang="en-US" altLang="zh-TW" dirty="0" smtClean="0"/>
              <a:t>Kendall rank correlation</a:t>
            </a:r>
          </a:p>
          <a:p>
            <a:pPr lvl="1"/>
            <a:r>
              <a:rPr lang="en-US" altLang="zh-TW" dirty="0" smtClean="0"/>
              <a:t>Measure the rank correlation between global ranking from in complete and incomplete data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Value = </a:t>
            </a:r>
          </a:p>
          <a:p>
            <a:pPr lvl="2"/>
            <a:r>
              <a:rPr lang="en-US" altLang="zh-TW" dirty="0" smtClean="0"/>
              <a:t>+1 </a:t>
            </a:r>
            <a:r>
              <a:rPr lang="en-US" altLang="zh-TW" dirty="0" smtClean="0">
                <a:sym typeface="Wingdings" pitchFamily="2" charset="2"/>
              </a:rPr>
              <a:t> correlation</a:t>
            </a:r>
          </a:p>
          <a:p>
            <a:pPr lvl="2"/>
            <a:r>
              <a:rPr lang="en-US" altLang="zh-TW" dirty="0" smtClean="0">
                <a:sym typeface="Wingdings" pitchFamily="2" charset="2"/>
              </a:rPr>
              <a:t>-1  perfect inverse</a:t>
            </a:r>
          </a:p>
          <a:p>
            <a:pPr lvl="2"/>
            <a:r>
              <a:rPr lang="en-US" altLang="zh-TW" dirty="0" smtClean="0">
                <a:sym typeface="Wingdings" pitchFamily="2" charset="2"/>
              </a:rPr>
              <a:t>0  random ranking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85778"/>
            <a:ext cx="28384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8979"/>
            <a:ext cx="200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90" y="4133453"/>
            <a:ext cx="1924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2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Problems in Related 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Mean Opinion Score</a:t>
            </a:r>
          </a:p>
          <a:p>
            <a:pPr lvl="1"/>
            <a:r>
              <a:rPr lang="en-US" altLang="zh-TW" dirty="0" smtClean="0"/>
              <a:t>Unable to concretely define the concept of scale</a:t>
            </a:r>
          </a:p>
          <a:p>
            <a:pPr lvl="1"/>
            <a:r>
              <a:rPr lang="en-US" altLang="zh-TW" dirty="0" smtClean="0"/>
              <a:t>Dissimilar interpretations of the scale among users</a:t>
            </a:r>
          </a:p>
          <a:p>
            <a:pPr lvl="1"/>
            <a:r>
              <a:rPr lang="en-US" altLang="zh-TW" dirty="0" smtClean="0"/>
              <a:t>Difficult to verify false ratings</a:t>
            </a:r>
          </a:p>
          <a:p>
            <a:r>
              <a:rPr lang="en-US" altLang="zh-TW" dirty="0" smtClean="0"/>
              <a:t>Paired Comparison</a:t>
            </a:r>
          </a:p>
          <a:p>
            <a:pPr lvl="1"/>
            <a:r>
              <a:rPr lang="en-US" altLang="zh-TW" dirty="0" smtClean="0"/>
              <a:t>The number of video pairs to be judged is large</a:t>
            </a:r>
          </a:p>
          <a:p>
            <a:pPr lvl="1"/>
            <a:r>
              <a:rPr lang="en-US" altLang="zh-TW" dirty="0" smtClean="0"/>
              <a:t>How to choose pairs ?</a:t>
            </a:r>
          </a:p>
          <a:p>
            <a:pPr lvl="1"/>
            <a:r>
              <a:rPr lang="en-US" altLang="zh-TW" dirty="0" smtClean="0"/>
              <a:t>Inconsistency ( A </a:t>
            </a:r>
            <a:r>
              <a:rPr lang="en-US" altLang="zh-TW" dirty="0"/>
              <a:t>&gt; B &gt; C &gt; </a:t>
            </a:r>
            <a:r>
              <a:rPr lang="en-US" altLang="zh-TW" dirty="0" smtClean="0"/>
              <a:t>A )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0544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9433"/>
            <a:ext cx="6696744" cy="469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792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Random sampling</a:t>
            </a:r>
          </a:p>
          <a:p>
            <a:pPr lvl="1"/>
            <a:r>
              <a:rPr lang="en-US" altLang="zh-TW" dirty="0" err="1" smtClean="0"/>
              <a:t>Exp</a:t>
            </a:r>
            <a:r>
              <a:rPr lang="en-US" altLang="zh-TW" dirty="0" smtClean="0"/>
              <a:t>-I : group balanced random sampling</a:t>
            </a:r>
          </a:p>
          <a:p>
            <a:pPr lvl="2"/>
            <a:r>
              <a:rPr lang="en-US" altLang="zh-TW" dirty="0"/>
              <a:t>For each of 10 videos, for each of 32 groups, pick 75% </a:t>
            </a:r>
            <a:r>
              <a:rPr lang="en-US" altLang="zh-TW" dirty="0" smtClean="0"/>
              <a:t>pairs</a:t>
            </a:r>
          </a:p>
          <a:p>
            <a:pPr lvl="2"/>
            <a:r>
              <a:rPr lang="en-US" altLang="zh-TW" dirty="0" smtClean="0"/>
              <a:t>Each group contains the same number of pairs</a:t>
            </a:r>
          </a:p>
          <a:p>
            <a:pPr lvl="2"/>
            <a:r>
              <a:rPr lang="en-US" altLang="zh-TW" dirty="0" smtClean="0"/>
              <a:t>Approximate results of the complete data</a:t>
            </a:r>
          </a:p>
          <a:p>
            <a:pPr lvl="3"/>
            <a:r>
              <a:rPr lang="en-US" altLang="zh-TW" dirty="0" smtClean="0"/>
              <a:t>Inconsistency = 0.1611 (Angular transform)</a:t>
            </a:r>
          </a:p>
          <a:p>
            <a:pPr lvl="2"/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10447"/>
            <a:ext cx="58293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4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Random sampling</a:t>
            </a:r>
          </a:p>
          <a:p>
            <a:pPr lvl="1"/>
            <a:r>
              <a:rPr lang="en-US" altLang="zh-TW" dirty="0" err="1" smtClean="0"/>
              <a:t>Exp</a:t>
            </a:r>
            <a:r>
              <a:rPr lang="en-US" altLang="zh-TW" dirty="0" smtClean="0"/>
              <a:t>-II : group imbalanced random sampling</a:t>
            </a:r>
          </a:p>
          <a:p>
            <a:pPr lvl="2"/>
            <a:r>
              <a:rPr lang="en-US" altLang="zh-TW" dirty="0" smtClean="0"/>
              <a:t>For each of 10 videos, pick 75% pairs</a:t>
            </a:r>
          </a:p>
          <a:p>
            <a:pPr lvl="2"/>
            <a:r>
              <a:rPr lang="en-US" altLang="zh-TW" dirty="0" smtClean="0"/>
              <a:t>Each group </a:t>
            </a:r>
            <a:r>
              <a:rPr lang="en-US" altLang="zh-TW" b="1" dirty="0" smtClean="0"/>
              <a:t>may not</a:t>
            </a:r>
            <a:r>
              <a:rPr lang="en-US" altLang="zh-TW" dirty="0" smtClean="0"/>
              <a:t> contains the same number of pairs</a:t>
            </a:r>
          </a:p>
          <a:p>
            <a:pPr lvl="2"/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12890"/>
            <a:ext cx="58007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41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35480"/>
            <a:ext cx="7992888" cy="2285608"/>
          </a:xfrm>
        </p:spPr>
        <p:txBody>
          <a:bodyPr/>
          <a:lstStyle/>
          <a:p>
            <a:r>
              <a:rPr lang="en-US" altLang="zh-TW" dirty="0" smtClean="0"/>
              <a:t>Random sampling</a:t>
            </a:r>
          </a:p>
          <a:p>
            <a:pPr lvl="1"/>
            <a:r>
              <a:rPr lang="en-US" altLang="zh-TW" dirty="0" err="1" smtClean="0"/>
              <a:t>Exp</a:t>
            </a:r>
            <a:r>
              <a:rPr lang="en-US" altLang="zh-TW" dirty="0" smtClean="0"/>
              <a:t>-III : sufficient-coverage random sampling</a:t>
            </a:r>
          </a:p>
          <a:p>
            <a:pPr lvl="2"/>
            <a:r>
              <a:rPr lang="en-US" altLang="zh-TW" dirty="0" smtClean="0"/>
              <a:t>Random pick pairs</a:t>
            </a:r>
          </a:p>
          <a:p>
            <a:pPr lvl="2"/>
            <a:r>
              <a:rPr lang="en-US" altLang="zh-TW" dirty="0" smtClean="0"/>
              <a:t>Only require at least 75% edges of the graph are covered</a:t>
            </a:r>
          </a:p>
          <a:p>
            <a:pPr lvl="2"/>
            <a:r>
              <a:rPr lang="en-US" altLang="zh-TW" dirty="0" smtClean="0"/>
              <a:t>Fast and suitable for crowdsourcing</a:t>
            </a:r>
          </a:p>
          <a:p>
            <a:pPr lvl="2"/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" y="3933056"/>
            <a:ext cx="3953990" cy="29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23" y="5157192"/>
            <a:ext cx="5070949" cy="106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559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3 sampling schemes inspired by </a:t>
            </a:r>
            <a:r>
              <a:rPr lang="en-US" altLang="zh-TW" dirty="0" err="1" smtClean="0"/>
              <a:t>Erdös-Rényi</a:t>
            </a:r>
            <a:r>
              <a:rPr lang="en-US" altLang="zh-TW" dirty="0" smtClean="0"/>
              <a:t> Random Graphs</a:t>
            </a:r>
          </a:p>
          <a:p>
            <a:r>
              <a:rPr lang="en-US" altLang="zh-TW" dirty="0" err="1" smtClean="0"/>
              <a:t>HodgeRank</a:t>
            </a:r>
            <a:r>
              <a:rPr lang="en-US" altLang="zh-TW" dirty="0" smtClean="0"/>
              <a:t> to analyze the incomplete and imbalanced data</a:t>
            </a:r>
          </a:p>
          <a:p>
            <a:r>
              <a:rPr lang="en-US" altLang="zh-TW" dirty="0" smtClean="0"/>
              <a:t>Suitable for group studies and crowdsourcing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3179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Detect inconsistencies only resulting from careless inputs</a:t>
            </a:r>
          </a:p>
          <a:p>
            <a:r>
              <a:rPr lang="en-US" altLang="zh-TW" dirty="0" smtClean="0"/>
              <a:t>Online learning on sampling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98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Problems in Related 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Crowdsourcing</a:t>
            </a:r>
          </a:p>
          <a:p>
            <a:pPr lvl="1"/>
            <a:r>
              <a:rPr lang="en-US" altLang="zh-TW" dirty="0" smtClean="0"/>
              <a:t>Incomplete data</a:t>
            </a:r>
          </a:p>
          <a:p>
            <a:pPr lvl="1"/>
            <a:r>
              <a:rPr lang="en-US" altLang="zh-TW" dirty="0" smtClean="0"/>
              <a:t>Imbalanced data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946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HodgeRank</a:t>
            </a:r>
            <a:r>
              <a:rPr lang="en-US" altLang="zh-TW" dirty="0" smtClean="0"/>
              <a:t> on Random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HodgeRank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Determine global ranking form data</a:t>
            </a:r>
          </a:p>
          <a:p>
            <a:pPr lvl="1"/>
            <a:endParaRPr lang="en-US" altLang="zh-TW" dirty="0"/>
          </a:p>
          <a:p>
            <a:r>
              <a:rPr lang="en-US" altLang="zh-TW" dirty="0" err="1" smtClean="0"/>
              <a:t>Erdös-Rényi</a:t>
            </a:r>
            <a:r>
              <a:rPr lang="en-US" altLang="zh-TW" dirty="0" smtClean="0"/>
              <a:t> Random Graph</a:t>
            </a:r>
          </a:p>
          <a:p>
            <a:pPr lvl="1"/>
            <a:r>
              <a:rPr lang="en-US" altLang="zh-TW" dirty="0" smtClean="0"/>
              <a:t>Set edge between each pair with equal probability p, graph will be covered while p &gt; threshold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01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HodgeRank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9" y="2636912"/>
            <a:ext cx="3857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44413"/>
            <a:ext cx="3525831" cy="72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4" y="5422379"/>
            <a:ext cx="41338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83922"/>
            <a:ext cx="3189991" cy="72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HodgeRank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𝑉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𝐸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altLang="zh-TW" b="0" dirty="0" smtClean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46005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7848629" cy="315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0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HodgeRank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1" y="2204864"/>
            <a:ext cx="81819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04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HodgeRank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Find a global ranking s</a:t>
                </a:r>
              </a:p>
              <a:p>
                <a:pPr lvl="1"/>
                <a:r>
                  <a:rPr lang="en-US" altLang="zh-TW" dirty="0" smtClean="0"/>
                  <a:t>Almost linear in |</a:t>
                </a:r>
                <a:r>
                  <a:rPr lang="en-US" altLang="zh-TW" dirty="0" err="1" smtClean="0"/>
                  <a:t>E|Ploy</a:t>
                </a:r>
                <a:r>
                  <a:rPr lang="en-US" altLang="zh-TW" dirty="0" smtClean="0"/>
                  <a:t>(</a:t>
                </a:r>
                <a:r>
                  <a:rPr lang="en-US" altLang="zh-TW" dirty="0" err="1" smtClean="0"/>
                  <a:t>log|V</a:t>
                </a:r>
                <a:r>
                  <a:rPr lang="en-US" altLang="zh-TW" dirty="0" smtClean="0"/>
                  <a:t>|)</a:t>
                </a:r>
              </a:p>
              <a:p>
                <a:r>
                  <a:rPr lang="en-US" altLang="zh-TW" dirty="0" smtClean="0"/>
                  <a:t>Inconsistency of Y</a:t>
                </a:r>
              </a:p>
              <a:p>
                <a:pPr lvl="1"/>
                <a:r>
                  <a:rPr lang="en-US" altLang="zh-TW" dirty="0" smtClean="0"/>
                  <a:t>Global inconsistency Y</a:t>
                </a:r>
                <a:r>
                  <a:rPr lang="en-US" altLang="zh-TW" baseline="30000" dirty="0" smtClean="0"/>
                  <a:t>(2)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>
                    <a:sym typeface="Wingdings" pitchFamily="2" charset="2"/>
                  </a:rPr>
                  <a:t> harmonic flow</a:t>
                </a:r>
              </a:p>
              <a:p>
                <a:pPr lvl="1"/>
                <a:r>
                  <a:rPr lang="en-US" altLang="zh-TW" dirty="0" smtClean="0"/>
                  <a:t>Local inconsistency Y</a:t>
                </a:r>
                <a:r>
                  <a:rPr lang="en-US" altLang="zh-TW" baseline="30000" dirty="0"/>
                  <a:t>(3)</a:t>
                </a:r>
                <a:r>
                  <a:rPr lang="en-US" altLang="zh-TW" dirty="0" smtClean="0"/>
                  <a:t> </a:t>
                </a:r>
                <a:r>
                  <a:rPr lang="en-US" altLang="zh-TW" dirty="0">
                    <a:sym typeface="Wingdings" pitchFamily="2" charset="2"/>
                  </a:rPr>
                  <a:t> </a:t>
                </a:r>
                <a:r>
                  <a:rPr lang="en-US" altLang="zh-TW" dirty="0" smtClean="0">
                    <a:sym typeface="Wingdings" pitchFamily="2" charset="2"/>
                  </a:rPr>
                  <a:t>curl </a:t>
                </a:r>
                <a:r>
                  <a:rPr lang="en-US" altLang="zh-TW" dirty="0">
                    <a:sym typeface="Wingdings" pitchFamily="2" charset="2"/>
                  </a:rPr>
                  <a:t>flow</a:t>
                </a:r>
              </a:p>
              <a:p>
                <a:r>
                  <a:rPr lang="en-US" altLang="zh-TW" dirty="0" smtClean="0"/>
                  <a:t>All the independent inconsistency will be summarized in triangular cycles (while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=0)</a:t>
                </a:r>
              </a:p>
              <a:p>
                <a:pPr lvl="1"/>
                <a:r>
                  <a:rPr lang="en-US" altLang="zh-TW" dirty="0"/>
                  <a:t>i</a:t>
                </a:r>
                <a:r>
                  <a:rPr lang="en-US" altLang="zh-TW" dirty="0" smtClean="0"/>
                  <a:t> &gt; j &gt; k &gt; </a:t>
                </a:r>
                <a:r>
                  <a:rPr lang="en-US" altLang="zh-TW" dirty="0" err="1" smtClean="0"/>
                  <a:t>i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r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1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Erdös-Rényi</a:t>
            </a:r>
            <a:r>
              <a:rPr lang="en-US" altLang="zh-TW" dirty="0"/>
              <a:t> Random </a:t>
            </a:r>
            <a:r>
              <a:rPr lang="en-US" altLang="zh-TW" dirty="0" smtClean="0"/>
              <a:t>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Resulting graph should be </a:t>
            </a:r>
          </a:p>
          <a:p>
            <a:pPr lvl="1"/>
            <a:r>
              <a:rPr lang="en-US" altLang="zh-TW" dirty="0" smtClean="0"/>
              <a:t>Connected </a:t>
            </a:r>
            <a:r>
              <a:rPr lang="en-US" altLang="zh-TW" dirty="0" smtClean="0">
                <a:sym typeface="Wingdings" pitchFamily="2" charset="2"/>
              </a:rPr>
              <a:t> compare all videos</a:t>
            </a:r>
          </a:p>
          <a:p>
            <a:pPr lvl="1"/>
            <a:r>
              <a:rPr lang="en-US" altLang="zh-TW" dirty="0" smtClean="0">
                <a:sym typeface="Wingdings" pitchFamily="2" charset="2"/>
              </a:rPr>
              <a:t>Loop free  deal with inconsistency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051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965</TotalTime>
  <Words>636</Words>
  <Application>Microsoft Office PowerPoint</Application>
  <PresentationFormat>如螢幕大小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流線</vt:lpstr>
      <vt:lpstr>Random Partial Paired Comparison for Subjective Video Quality Assessment via HodgeRank</vt:lpstr>
      <vt:lpstr>Problems in Related Works</vt:lpstr>
      <vt:lpstr>Problems in Related Works</vt:lpstr>
      <vt:lpstr>HodgeRank on Random Graphs</vt:lpstr>
      <vt:lpstr>HodgeRank</vt:lpstr>
      <vt:lpstr>HodgeRank</vt:lpstr>
      <vt:lpstr>HodgeRank</vt:lpstr>
      <vt:lpstr>HodgeRank</vt:lpstr>
      <vt:lpstr>Erdös-Rényi Random Graph</vt:lpstr>
      <vt:lpstr>Erdös-Rényi Random Graph</vt:lpstr>
      <vt:lpstr>Erdös-Rényi Random Graph</vt:lpstr>
      <vt:lpstr>Persistence Homology</vt:lpstr>
      <vt:lpstr>Persistence Homology</vt:lpstr>
      <vt:lpstr>Persistence Homology</vt:lpstr>
      <vt:lpstr>Experiments</vt:lpstr>
      <vt:lpstr>Experiments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Conclusions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Partial Paired Comparison for Subjective Video Quality Assessment via HodgeRank</dc:title>
  <dc:creator>masnec</dc:creator>
  <cp:lastModifiedBy>masnec</cp:lastModifiedBy>
  <cp:revision>26</cp:revision>
  <dcterms:created xsi:type="dcterms:W3CDTF">2011-12-20T15:46:50Z</dcterms:created>
  <dcterms:modified xsi:type="dcterms:W3CDTF">2011-12-21T07:52:50Z</dcterms:modified>
</cp:coreProperties>
</file>