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670"/>
  </p:normalViewPr>
  <p:slideViewPr>
    <p:cSldViewPr snapToGrid="0" snapToObjects="1">
      <p:cViewPr varScale="1">
        <p:scale>
          <a:sx n="100" d="100"/>
          <a:sy n="100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82DA1-3685-084E-8DDB-9D0F624D08EC}" type="datetimeFigureOut">
              <a:rPr kumimoji="1" lang="zh-TW" altLang="en-US" smtClean="0"/>
              <a:t>2015/11/2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B86CC-EA8D-D444-8A86-D4008F12C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9400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B86CC-EA8D-D444-8A86-D4008F12C654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1472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smtClean="0"/>
              <a:t>按一下以編輯母片副標題樣式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C3B-1BB4-3448-9997-851EFF5745A8}" type="datetimeFigureOut">
              <a:rPr kumimoji="1" lang="zh-TW" altLang="en-US" smtClean="0"/>
              <a:t>2015/11/2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AF47-C8C3-4645-AD43-A820D9B0F3B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158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C3B-1BB4-3448-9997-851EFF5745A8}" type="datetimeFigureOut">
              <a:rPr kumimoji="1" lang="zh-TW" altLang="en-US" smtClean="0"/>
              <a:t>2015/11/2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AF47-C8C3-4645-AD43-A820D9B0F3B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6149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C3B-1BB4-3448-9997-851EFF5745A8}" type="datetimeFigureOut">
              <a:rPr kumimoji="1" lang="zh-TW" altLang="en-US" smtClean="0"/>
              <a:t>2015/11/2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AF47-C8C3-4645-AD43-A820D9B0F3B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371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C3B-1BB4-3448-9997-851EFF5745A8}" type="datetimeFigureOut">
              <a:rPr kumimoji="1" lang="zh-TW" altLang="en-US" smtClean="0"/>
              <a:t>2015/11/2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AF47-C8C3-4645-AD43-A820D9B0F3B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7965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C3B-1BB4-3448-9997-851EFF5745A8}" type="datetimeFigureOut">
              <a:rPr kumimoji="1" lang="zh-TW" altLang="en-US" smtClean="0"/>
              <a:t>2015/11/2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AF47-C8C3-4645-AD43-A820D9B0F3B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9939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C3B-1BB4-3448-9997-851EFF5745A8}" type="datetimeFigureOut">
              <a:rPr kumimoji="1" lang="zh-TW" altLang="en-US" smtClean="0"/>
              <a:t>2015/11/2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AF47-C8C3-4645-AD43-A820D9B0F3B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2601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C3B-1BB4-3448-9997-851EFF5745A8}" type="datetimeFigureOut">
              <a:rPr kumimoji="1" lang="zh-TW" altLang="en-US" smtClean="0"/>
              <a:t>2015/11/2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AF47-C8C3-4645-AD43-A820D9B0F3B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3257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C3B-1BB4-3448-9997-851EFF5745A8}" type="datetimeFigureOut">
              <a:rPr kumimoji="1" lang="zh-TW" altLang="en-US" smtClean="0"/>
              <a:t>2015/11/2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AF47-C8C3-4645-AD43-A820D9B0F3B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81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C3B-1BB4-3448-9997-851EFF5745A8}" type="datetimeFigureOut">
              <a:rPr kumimoji="1" lang="zh-TW" altLang="en-US" smtClean="0"/>
              <a:t>2015/11/2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AF47-C8C3-4645-AD43-A820D9B0F3B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694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C3B-1BB4-3448-9997-851EFF5745A8}" type="datetimeFigureOut">
              <a:rPr kumimoji="1" lang="zh-TW" altLang="en-US" smtClean="0"/>
              <a:t>2015/11/2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AF47-C8C3-4645-AD43-A820D9B0F3B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961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C3B-1BB4-3448-9997-851EFF5745A8}" type="datetimeFigureOut">
              <a:rPr kumimoji="1" lang="zh-TW" altLang="en-US" smtClean="0"/>
              <a:t>2015/11/2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AF47-C8C3-4645-AD43-A820D9B0F3B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349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DC3B-1BB4-3448-9997-851EFF5745A8}" type="datetimeFigureOut">
              <a:rPr kumimoji="1" lang="zh-TW" altLang="en-US" smtClean="0"/>
              <a:t>2015/11/2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2AF47-C8C3-4645-AD43-A820D9B0F3B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152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ioannis%7D@sce.carleton.c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06500" y="1084263"/>
            <a:ext cx="94742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Exploring Source Routed Forwarding in </a:t>
            </a:r>
            <a:r>
              <a:rPr lang="en-US" altLang="zh-TW" dirty="0" smtClean="0"/>
              <a:t>SDN Based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WANs</a:t>
            </a:r>
            <a:endParaRPr kumimoji="1"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54100" y="3602038"/>
            <a:ext cx="9779000" cy="1655762"/>
          </a:xfrm>
        </p:spPr>
        <p:txBody>
          <a:bodyPr>
            <a:normAutofit fontScale="92500"/>
          </a:bodyPr>
          <a:lstStyle/>
          <a:p>
            <a:r>
              <a:rPr lang="de-DE" altLang="zh-TW" dirty="0"/>
              <a:t>Mourad Soliman*, </a:t>
            </a:r>
            <a:r>
              <a:rPr lang="de-DE" altLang="zh-TW" dirty="0" err="1"/>
              <a:t>Biswajit</a:t>
            </a:r>
            <a:r>
              <a:rPr lang="de-DE" altLang="zh-TW" dirty="0"/>
              <a:t> </a:t>
            </a:r>
            <a:r>
              <a:rPr lang="de-DE" altLang="zh-TW" dirty="0" err="1"/>
              <a:t>Nandy</a:t>
            </a:r>
            <a:r>
              <a:rPr lang="de-DE" altLang="zh-TW" dirty="0"/>
              <a:t>*, Ioannis </a:t>
            </a:r>
            <a:r>
              <a:rPr lang="de-DE" altLang="zh-TW" dirty="0" err="1"/>
              <a:t>Lambadaris</a:t>
            </a:r>
            <a:r>
              <a:rPr lang="de-DE" altLang="zh-TW" dirty="0"/>
              <a:t>*, Peter </a:t>
            </a:r>
            <a:r>
              <a:rPr lang="de-DE" altLang="zh-TW" dirty="0" err="1" smtClean="0"/>
              <a:t>Ashwood</a:t>
            </a:r>
            <a:r>
              <a:rPr lang="de-DE" altLang="zh-TW" dirty="0" smtClean="0"/>
              <a:t>-Smith</a:t>
            </a:r>
            <a:endParaRPr lang="de-DE" altLang="zh-TW" dirty="0"/>
          </a:p>
          <a:p>
            <a:r>
              <a:rPr lang="de-DE" altLang="zh-TW" dirty="0"/>
              <a:t>* Carleton University, ON, Canada. </a:t>
            </a:r>
            <a:r>
              <a:rPr lang="de-DE" altLang="zh-TW" dirty="0" smtClean="0"/>
              <a:t> </a:t>
            </a:r>
            <a:r>
              <a:rPr lang="de-DE" altLang="zh-TW" dirty="0" err="1"/>
              <a:t>Huawei</a:t>
            </a:r>
            <a:r>
              <a:rPr lang="de-DE" altLang="zh-TW" dirty="0"/>
              <a:t> Canada, </a:t>
            </a:r>
            <a:r>
              <a:rPr lang="de-DE" altLang="zh-TW" dirty="0" err="1"/>
              <a:t>Kanata</a:t>
            </a:r>
            <a:r>
              <a:rPr lang="de-DE" altLang="zh-TW" dirty="0"/>
              <a:t>, ON, Canada</a:t>
            </a:r>
          </a:p>
          <a:p>
            <a:r>
              <a:rPr lang="de-DE" altLang="zh-TW" dirty="0"/>
              <a:t>* {</a:t>
            </a:r>
            <a:r>
              <a:rPr lang="de-DE" altLang="zh-TW" dirty="0" err="1"/>
              <a:t>msoliman</a:t>
            </a:r>
            <a:r>
              <a:rPr lang="de-DE" altLang="zh-TW" dirty="0"/>
              <a:t>, </a:t>
            </a:r>
            <a:r>
              <a:rPr lang="de-DE" altLang="zh-TW" dirty="0" err="1"/>
              <a:t>bnandy</a:t>
            </a:r>
            <a:r>
              <a:rPr lang="de-DE" altLang="zh-TW" dirty="0"/>
              <a:t>, </a:t>
            </a:r>
            <a:r>
              <a:rPr lang="de-DE" altLang="zh-TW" dirty="0">
                <a:hlinkClick r:id="rId2"/>
              </a:rPr>
              <a:t>ioannis}@sce.carleton.ca</a:t>
            </a:r>
            <a:r>
              <a:rPr lang="de-DE" altLang="zh-TW" dirty="0"/>
              <a:t>, </a:t>
            </a:r>
            <a:r>
              <a:rPr lang="de-DE" altLang="zh-TW" dirty="0" err="1" smtClean="0"/>
              <a:t>peter.ashwoodsmith@huawei.com</a:t>
            </a:r>
            <a:endParaRPr kumimoji="1"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876093" y="5257800"/>
            <a:ext cx="6135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"/>
              </a:rPr>
              <a:t>IEEE ICC 2014 - Next-Generation Networking Symposium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973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Source Routed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</a:t>
            </a:r>
            <a:r>
              <a:rPr lang="en-US" altLang="zh-TW" dirty="0"/>
              <a:t>(d), takes at least time equal to the </a:t>
            </a:r>
            <a:r>
              <a:rPr lang="en-US" altLang="zh-TW" dirty="0" smtClean="0"/>
              <a:t>maximum RTT </a:t>
            </a:r>
            <a:r>
              <a:rPr lang="en-US" altLang="zh-TW" dirty="0"/>
              <a:t>between the controller and each of the </a:t>
            </a:r>
            <a:r>
              <a:rPr lang="en-US" altLang="zh-TW" dirty="0" smtClean="0"/>
              <a:t>intermediate</a:t>
            </a:r>
          </a:p>
          <a:p>
            <a:endParaRPr lang="en-US" altLang="zh-TW" dirty="0" smtClean="0"/>
          </a:p>
          <a:p>
            <a:r>
              <a:rPr lang="en-US" altLang="zh-TW" dirty="0"/>
              <a:t>S</a:t>
            </a:r>
            <a:r>
              <a:rPr lang="en-US" altLang="zh-TW" dirty="0" smtClean="0"/>
              <a:t>ource </a:t>
            </a:r>
            <a:r>
              <a:rPr lang="en-US" altLang="zh-TW" dirty="0"/>
              <a:t>routing in a </a:t>
            </a:r>
            <a:r>
              <a:rPr lang="en-US" altLang="zh-TW" dirty="0" smtClean="0"/>
              <a:t>WAN eliminates </a:t>
            </a:r>
            <a:r>
              <a:rPr lang="en-US" altLang="zh-TW" dirty="0"/>
              <a:t>most of step (d) from the flow setup </a:t>
            </a:r>
            <a:r>
              <a:rPr lang="en-US" altLang="zh-TW" dirty="0" smtClean="0"/>
              <a:t>time</a:t>
            </a:r>
          </a:p>
          <a:p>
            <a:pPr>
              <a:buFont typeface="Wingdings" charset="2"/>
              <a:buChar char="Ø"/>
            </a:pPr>
            <a:r>
              <a:rPr lang="en-US" altLang="zh-TW" dirty="0" smtClean="0"/>
              <a:t>The </a:t>
            </a:r>
            <a:r>
              <a:rPr lang="en-US" altLang="zh-TW" dirty="0"/>
              <a:t>path information would be put in </a:t>
            </a:r>
            <a:r>
              <a:rPr lang="en-US" altLang="zh-TW" dirty="0" smtClean="0"/>
              <a:t>the form </a:t>
            </a:r>
            <a:r>
              <a:rPr lang="en-US" altLang="zh-TW" dirty="0"/>
              <a:t>of a source route and pushed down to the </a:t>
            </a:r>
            <a:r>
              <a:rPr lang="en-US" altLang="zh-TW" b="1" dirty="0"/>
              <a:t>ingress </a:t>
            </a:r>
            <a:r>
              <a:rPr lang="en-US" altLang="zh-TW" b="1" dirty="0" smtClean="0"/>
              <a:t>switch only</a:t>
            </a:r>
            <a:r>
              <a:rPr lang="en-US" altLang="zh-TW" dirty="0" smtClean="0"/>
              <a:t>.</a:t>
            </a:r>
          </a:p>
          <a:p>
            <a:pPr>
              <a:buFont typeface="Wingdings" charset="2"/>
              <a:buChar char="Ø"/>
            </a:pPr>
            <a:r>
              <a:rPr lang="en-US" altLang="zh-TW" dirty="0"/>
              <a:t>The source route information will be </a:t>
            </a:r>
            <a:r>
              <a:rPr lang="en-US" altLang="zh-TW" b="1" dirty="0"/>
              <a:t>recorded in </a:t>
            </a:r>
            <a:r>
              <a:rPr lang="en-US" altLang="zh-TW" b="1" dirty="0" smtClean="0"/>
              <a:t>the header </a:t>
            </a:r>
            <a:r>
              <a:rPr lang="en-US" altLang="zh-TW" b="1" dirty="0"/>
              <a:t>of every packet in a given flow</a:t>
            </a:r>
            <a:endParaRPr kumimoji="1"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50967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Source routed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" y="1690688"/>
            <a:ext cx="6431671" cy="3903940"/>
          </a:xfrm>
        </p:spPr>
      </p:pic>
      <p:sp>
        <p:nvSpPr>
          <p:cNvPr id="5" name="矩形 4"/>
          <p:cNvSpPr/>
          <p:nvPr/>
        </p:nvSpPr>
        <p:spPr>
          <a:xfrm>
            <a:off x="7010400" y="260429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0" i="0" u="none" strike="noStrike" baseline="0" dirty="0" err="1" smtClean="0">
                <a:latin typeface=""/>
              </a:rPr>
              <a:t>NodeX</a:t>
            </a:r>
            <a:r>
              <a:rPr lang="en-US" altLang="zh-TW" b="0" i="0" u="none" strike="noStrike" baseline="0" dirty="0" smtClean="0">
                <a:latin typeface=""/>
              </a:rPr>
              <a:t> to </a:t>
            </a:r>
            <a:r>
              <a:rPr lang="en-US" altLang="zh-TW" b="0" i="0" u="none" strike="noStrike" baseline="0" dirty="0" err="1" smtClean="0">
                <a:latin typeface=""/>
              </a:rPr>
              <a:t>NodeY</a:t>
            </a:r>
            <a:r>
              <a:rPr lang="en-US" altLang="zh-TW" dirty="0">
                <a:latin typeface=""/>
              </a:rPr>
              <a:t> </a:t>
            </a:r>
            <a:r>
              <a:rPr lang="en-US" altLang="zh-TW" b="0" i="0" u="none" strike="noStrike" baseline="0" dirty="0" smtClean="0">
                <a:latin typeface=""/>
              </a:rPr>
              <a:t>along the highlighted path, a header can be embedded in the</a:t>
            </a:r>
            <a:r>
              <a:rPr lang="en-US" altLang="zh-TW" b="0" i="0" u="none" strike="noStrike" dirty="0" smtClean="0">
                <a:latin typeface=""/>
              </a:rPr>
              <a:t> </a:t>
            </a:r>
            <a:r>
              <a:rPr lang="en-US" altLang="zh-TW" b="0" i="0" u="none" strike="noStrike" baseline="0" dirty="0" smtClean="0">
                <a:latin typeface=""/>
              </a:rPr>
              <a:t>packets with the path expressed as the sequence </a:t>
            </a:r>
            <a:r>
              <a:rPr lang="en-US" altLang="zh-TW" b="1" i="0" u="none" strike="noStrike" baseline="0" dirty="0" smtClean="0">
                <a:latin typeface=""/>
              </a:rPr>
              <a:t>{2,3,3,3}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6896100" y="4889500"/>
            <a:ext cx="2593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 err="1" smtClean="0"/>
              <a:t>v.s</a:t>
            </a:r>
            <a:r>
              <a:rPr kumimoji="1" lang="en-US" altLang="zh-TW" sz="2800" dirty="0" smtClean="0"/>
              <a:t>. MPLS Tunnel</a:t>
            </a:r>
            <a:endParaRPr kumimoji="1" lang="zh-TW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1235576" y="5967968"/>
            <a:ext cx="9880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"/>
              </a:rPr>
              <a:t>reverse path calculation and local link failure </a:t>
            </a:r>
            <a:r>
              <a:rPr lang="en-US" altLang="zh-TW" sz="2400" dirty="0" smtClean="0">
                <a:latin typeface=""/>
              </a:rPr>
              <a:t>recovery (</a:t>
            </a:r>
            <a:r>
              <a:rPr kumimoji="1" lang="en-US" altLang="zh-TW" sz="2400" dirty="0"/>
              <a:t>Work in progress </a:t>
            </a:r>
            <a:r>
              <a:rPr lang="en-US" altLang="zh-TW" sz="2400" dirty="0" smtClean="0">
                <a:latin typeface=""/>
              </a:rPr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735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Implementation in </a:t>
            </a:r>
            <a:r>
              <a:rPr kumimoji="1" lang="en-US" altLang="zh-TW" dirty="0" smtClean="0"/>
              <a:t>SD</a:t>
            </a:r>
            <a:r>
              <a:rPr kumimoji="1" lang="en-US" altLang="zh-TW" dirty="0"/>
              <a:t>N</a:t>
            </a:r>
            <a:r>
              <a:rPr kumimoji="1" lang="en-US" altLang="zh-TW" dirty="0" smtClean="0"/>
              <a:t>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-enabled Switches </a:t>
            </a:r>
          </a:p>
          <a:p>
            <a:r>
              <a:rPr lang="en-US" altLang="zh-TW" b="1" dirty="0" smtClean="0"/>
              <a:t>new </a:t>
            </a:r>
            <a:r>
              <a:rPr lang="en-US" altLang="zh-TW" b="1" dirty="0"/>
              <a:t>action </a:t>
            </a:r>
            <a:r>
              <a:rPr lang="en-US" altLang="zh-TW" b="1" dirty="0" smtClean="0"/>
              <a:t>type </a:t>
            </a:r>
            <a:r>
              <a:rPr lang="en-US" altLang="zh-TW" dirty="0" smtClean="0"/>
              <a:t>is </a:t>
            </a:r>
            <a:r>
              <a:rPr lang="en-US" altLang="zh-TW" dirty="0"/>
              <a:t>defined to encapsulate a new </a:t>
            </a:r>
            <a:r>
              <a:rPr lang="en-US" altLang="zh-TW" dirty="0" smtClean="0"/>
              <a:t>header : path-header, </a:t>
            </a:r>
          </a:p>
          <a:p>
            <a:r>
              <a:rPr lang="en-US" altLang="zh-TW" dirty="0" smtClean="0"/>
              <a:t>Path-headers </a:t>
            </a:r>
            <a:r>
              <a:rPr lang="en-US" altLang="zh-TW" dirty="0"/>
              <a:t>will hold </a:t>
            </a:r>
            <a:r>
              <a:rPr lang="en-US" altLang="zh-TW" dirty="0" smtClean="0"/>
              <a:t>a </a:t>
            </a:r>
            <a:r>
              <a:rPr lang="en-US" altLang="zh-TW" b="1" dirty="0" smtClean="0"/>
              <a:t>sequence </a:t>
            </a:r>
            <a:r>
              <a:rPr lang="en-US" altLang="zh-TW" b="1" dirty="0"/>
              <a:t>of interface numbers </a:t>
            </a:r>
            <a:r>
              <a:rPr lang="en-US" altLang="zh-TW" dirty="0"/>
              <a:t>that the flow will be </a:t>
            </a:r>
            <a:r>
              <a:rPr lang="en-US" altLang="zh-TW" dirty="0" smtClean="0"/>
              <a:t>forwarded through </a:t>
            </a:r>
            <a:r>
              <a:rPr lang="en-US" altLang="zh-TW" dirty="0"/>
              <a:t>at </a:t>
            </a:r>
            <a:r>
              <a:rPr lang="en-US" altLang="zh-TW" dirty="0" smtClean="0"/>
              <a:t>each respective </a:t>
            </a:r>
            <a:r>
              <a:rPr lang="en-US" altLang="zh-TW" dirty="0"/>
              <a:t>intermediate node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3361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Performance Analysis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The computational performance analysis is based on </a:t>
            </a:r>
            <a:r>
              <a:rPr lang="en-US" altLang="zh-TW" dirty="0" smtClean="0"/>
              <a:t>modeling a </a:t>
            </a:r>
            <a:r>
              <a:rPr lang="en-US" altLang="zh-TW" dirty="0"/>
              <a:t>production SDN-based WAN. </a:t>
            </a:r>
            <a:endParaRPr lang="en-US" altLang="zh-TW" dirty="0" smtClean="0"/>
          </a:p>
          <a:p>
            <a:r>
              <a:rPr lang="en-US" altLang="zh-TW" dirty="0" smtClean="0"/>
              <a:t>Internet2 </a:t>
            </a:r>
            <a:r>
              <a:rPr lang="en-US" altLang="zh-TW" dirty="0"/>
              <a:t>has deployed a </a:t>
            </a:r>
            <a:r>
              <a:rPr lang="en-US" altLang="zh-TW" dirty="0" smtClean="0"/>
              <a:t>34-node </a:t>
            </a:r>
            <a:r>
              <a:rPr lang="en-US" altLang="zh-TW" dirty="0"/>
              <a:t>SDN across the US to support advanced </a:t>
            </a:r>
            <a:r>
              <a:rPr lang="en-US" altLang="zh-TW" dirty="0" smtClean="0"/>
              <a:t>scientific research </a:t>
            </a:r>
            <a:r>
              <a:rPr lang="en-US" altLang="zh-TW" dirty="0"/>
              <a:t>called </a:t>
            </a:r>
            <a:r>
              <a:rPr lang="en-US" altLang="zh-TW" b="1" dirty="0"/>
              <a:t>OS3E </a:t>
            </a:r>
            <a:r>
              <a:rPr lang="en-US" altLang="zh-TW" dirty="0"/>
              <a:t>[1].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621516"/>
            <a:ext cx="4864100" cy="295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32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0S3E specification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Different </a:t>
            </a:r>
            <a:r>
              <a:rPr lang="en-US" altLang="zh-TW" dirty="0"/>
              <a:t>sources of </a:t>
            </a:r>
            <a:r>
              <a:rPr lang="en-US" altLang="zh-TW" dirty="0" smtClean="0"/>
              <a:t>network delays </a:t>
            </a:r>
            <a:r>
              <a:rPr lang="en-US" altLang="zh-TW" dirty="0"/>
              <a:t>were taken into account such as propagation </a:t>
            </a:r>
            <a:r>
              <a:rPr lang="en-US" altLang="zh-TW" dirty="0" smtClean="0"/>
              <a:t>delays, transmission </a:t>
            </a:r>
            <a:r>
              <a:rPr lang="en-US" altLang="zh-TW" dirty="0"/>
              <a:t>delays and queuing delays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state installation delays are relatively small enough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3568700"/>
            <a:ext cx="66929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4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First step: </a:t>
            </a:r>
            <a:r>
              <a:rPr lang="en-US" altLang="zh-TW" dirty="0"/>
              <a:t> network convergences time using the optimal </a:t>
            </a:r>
            <a:r>
              <a:rPr lang="en-US" altLang="zh-TW" dirty="0" smtClean="0"/>
              <a:t>controller placement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Network convergence time is defined as </a:t>
            </a:r>
            <a:r>
              <a:rPr lang="en-US" altLang="zh-TW" dirty="0"/>
              <a:t> </a:t>
            </a:r>
            <a:r>
              <a:rPr lang="en-US" altLang="zh-TW" b="1" dirty="0"/>
              <a:t>the total time the first packet of an unknown </a:t>
            </a:r>
            <a:r>
              <a:rPr lang="en-US" altLang="zh-TW" b="1" dirty="0" smtClean="0"/>
              <a:t>flow takes </a:t>
            </a:r>
            <a:r>
              <a:rPr lang="en-US" altLang="zh-TW" b="1" dirty="0"/>
              <a:t>from source to </a:t>
            </a:r>
            <a:r>
              <a:rPr lang="en-US" altLang="zh-TW" b="1" dirty="0" smtClean="0"/>
              <a:t>destination</a:t>
            </a:r>
            <a:r>
              <a:rPr lang="en-US" altLang="zh-TW" dirty="0" smtClean="0"/>
              <a:t>.</a:t>
            </a:r>
          </a:p>
          <a:p>
            <a:endParaRPr kumimoji="1" lang="en-US" altLang="zh-TW" dirty="0"/>
          </a:p>
          <a:p>
            <a:r>
              <a:rPr kumimoji="1" lang="en-US" altLang="zh-TW" dirty="0" smtClean="0"/>
              <a:t>Traditional SDN: </a:t>
            </a:r>
            <a:r>
              <a:rPr lang="en-US" altLang="zh-TW" dirty="0"/>
              <a:t> </a:t>
            </a:r>
            <a:r>
              <a:rPr lang="en-US" altLang="zh-TW" dirty="0" smtClean="0"/>
              <a:t>the </a:t>
            </a:r>
            <a:r>
              <a:rPr lang="en-US" altLang="zh-TW" dirty="0"/>
              <a:t>time taken by 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the </a:t>
            </a:r>
            <a:r>
              <a:rPr lang="en-US" altLang="zh-TW" dirty="0"/>
              <a:t>ingress </a:t>
            </a:r>
            <a:r>
              <a:rPr lang="en-US" altLang="zh-TW" dirty="0" smtClean="0"/>
              <a:t>switch to </a:t>
            </a:r>
            <a:r>
              <a:rPr lang="en-US" altLang="zh-TW" b="1" dirty="0"/>
              <a:t>communicate the unknown flow information to </a:t>
            </a:r>
            <a:r>
              <a:rPr lang="en-US" altLang="zh-TW" b="1" dirty="0" smtClean="0"/>
              <a:t>the controller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the </a:t>
            </a:r>
            <a:r>
              <a:rPr lang="en-US" altLang="zh-TW" dirty="0"/>
              <a:t>controller’s processing, 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the </a:t>
            </a:r>
            <a:r>
              <a:rPr lang="en-US" altLang="zh-TW" dirty="0"/>
              <a:t>controller’s </a:t>
            </a:r>
            <a:r>
              <a:rPr lang="en-US" altLang="zh-TW" b="1" dirty="0" smtClean="0"/>
              <a:t>state distribution </a:t>
            </a:r>
            <a:r>
              <a:rPr lang="en-US" altLang="zh-TW" dirty="0"/>
              <a:t>and </a:t>
            </a:r>
            <a:r>
              <a:rPr lang="en-US" altLang="zh-TW" b="1" dirty="0"/>
              <a:t>receiving acknowledgements </a:t>
            </a:r>
            <a:r>
              <a:rPr lang="en-US" altLang="zh-TW" dirty="0" smtClean="0"/>
              <a:t>from intermediate </a:t>
            </a:r>
            <a:r>
              <a:rPr lang="en-US" altLang="zh-TW" dirty="0"/>
              <a:t>nodes on the selected flow </a:t>
            </a:r>
            <a:r>
              <a:rPr lang="en-US" altLang="zh-TW" dirty="0" smtClean="0"/>
              <a:t>path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b="1" dirty="0" smtClean="0"/>
              <a:t>packet </a:t>
            </a:r>
            <a:r>
              <a:rPr lang="en-US" altLang="zh-TW" b="1" dirty="0"/>
              <a:t>propagation </a:t>
            </a:r>
            <a:r>
              <a:rPr lang="en-US" altLang="zh-TW" dirty="0"/>
              <a:t>along the selected path.</a:t>
            </a:r>
            <a:endParaRPr kumimoji="1"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168400" y="4813300"/>
            <a:ext cx="10375900" cy="7239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156239" y="5537200"/>
            <a:ext cx="3527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solidFill>
                  <a:srgbClr val="FF0000"/>
                </a:solidFill>
              </a:rPr>
              <a:t>Reduced by Source Routed</a:t>
            </a:r>
            <a:endParaRPr kumimoji="1"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4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Avg. Convergence </a:t>
            </a:r>
            <a:r>
              <a:rPr kumimoji="1" lang="en-US" altLang="zh-TW" dirty="0" smtClean="0"/>
              <a:t>time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5791200" cy="4351338"/>
          </a:xfrm>
        </p:spPr>
        <p:txBody>
          <a:bodyPr/>
          <a:lstStyle/>
          <a:p>
            <a:r>
              <a:rPr lang="en-US" altLang="zh-TW" b="1" dirty="0" smtClean="0"/>
              <a:t>average </a:t>
            </a:r>
            <a:r>
              <a:rPr lang="en-US" altLang="zh-TW" b="1" dirty="0"/>
              <a:t>convergence time </a:t>
            </a:r>
            <a:r>
              <a:rPr lang="en-US" altLang="zh-TW" dirty="0"/>
              <a:t>for all the source nodes </a:t>
            </a:r>
            <a:r>
              <a:rPr lang="en-US" altLang="zh-TW" dirty="0" smtClean="0"/>
              <a:t>in the </a:t>
            </a:r>
            <a:r>
              <a:rPr lang="en-US" altLang="zh-TW" dirty="0"/>
              <a:t>case of source routing is substantially </a:t>
            </a:r>
            <a:r>
              <a:rPr lang="en-US" altLang="zh-TW" b="1" dirty="0"/>
              <a:t>lower</a:t>
            </a:r>
            <a:r>
              <a:rPr lang="en-US" altLang="zh-TW" dirty="0"/>
              <a:t> than the </a:t>
            </a:r>
            <a:r>
              <a:rPr lang="en-US" altLang="zh-TW" dirty="0" smtClean="0"/>
              <a:t>case of </a:t>
            </a:r>
            <a:r>
              <a:rPr lang="en-US" altLang="zh-TW" dirty="0"/>
              <a:t>hop-by-hop </a:t>
            </a:r>
            <a:r>
              <a:rPr lang="en-US" altLang="zh-TW" dirty="0" smtClean="0"/>
              <a:t>routing</a:t>
            </a:r>
          </a:p>
          <a:p>
            <a:endParaRPr kumimoji="1" lang="en-US" altLang="zh-TW" dirty="0"/>
          </a:p>
          <a:p>
            <a:r>
              <a:rPr lang="en-US" altLang="zh-TW" dirty="0" smtClean="0"/>
              <a:t>source </a:t>
            </a:r>
            <a:r>
              <a:rPr lang="en-US" altLang="zh-TW" dirty="0"/>
              <a:t>routing </a:t>
            </a:r>
            <a:r>
              <a:rPr lang="en-US" altLang="zh-TW" b="1" dirty="0"/>
              <a:t>achieves </a:t>
            </a:r>
            <a:r>
              <a:rPr lang="en-US" altLang="zh-TW" b="1" dirty="0" smtClean="0"/>
              <a:t>a 41.7</a:t>
            </a:r>
            <a:r>
              <a:rPr lang="en-US" altLang="zh-TW" b="1" dirty="0"/>
              <a:t>% decrease in the average convergence time</a:t>
            </a:r>
            <a:r>
              <a:rPr lang="en-US" altLang="zh-TW" dirty="0"/>
              <a:t> compared </a:t>
            </a:r>
            <a:r>
              <a:rPr lang="en-US" altLang="zh-TW" dirty="0" smtClean="0"/>
              <a:t>to hop-by-hop </a:t>
            </a:r>
            <a:r>
              <a:rPr lang="en-US" altLang="zh-TW" dirty="0"/>
              <a:t>routing</a:t>
            </a:r>
            <a:endParaRPr kumimoji="1"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18393"/>
            <a:ext cx="4851400" cy="450091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366000" y="5498027"/>
            <a:ext cx="37774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 smtClean="0">
                <a:solidFill>
                  <a:srgbClr val="FF0000"/>
                </a:solidFill>
              </a:rPr>
              <a:t>Red dot : hop-by-hop</a:t>
            </a:r>
          </a:p>
          <a:p>
            <a:r>
              <a:rPr kumimoji="1"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Blue dot: source routing </a:t>
            </a:r>
            <a:endParaRPr kumimoji="1" lang="zh-TW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11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Fraction of flows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4787900" cy="4351338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 source </a:t>
            </a:r>
            <a:r>
              <a:rPr lang="en-US" altLang="zh-TW" dirty="0" smtClean="0"/>
              <a:t>routing 92</a:t>
            </a:r>
            <a:r>
              <a:rPr lang="en-US" altLang="zh-TW" dirty="0"/>
              <a:t>% of the flows have convergence time less than </a:t>
            </a:r>
            <a:r>
              <a:rPr lang="en-US" altLang="zh-TW" dirty="0" smtClean="0"/>
              <a:t>40ms, against </a:t>
            </a:r>
            <a:r>
              <a:rPr lang="en-US" altLang="zh-TW" dirty="0"/>
              <a:t>only 55% for hop-by-hop </a:t>
            </a:r>
            <a:r>
              <a:rPr lang="en-US" altLang="zh-TW" dirty="0" smtClean="0"/>
              <a:t>routing</a:t>
            </a:r>
          </a:p>
          <a:p>
            <a:endParaRPr kumimoji="1" lang="en-US" altLang="zh-TW" dirty="0"/>
          </a:p>
          <a:p>
            <a:r>
              <a:rPr lang="en-US" altLang="zh-TW" dirty="0"/>
              <a:t>A</a:t>
            </a:r>
            <a:r>
              <a:rPr lang="en-US" altLang="zh-TW" dirty="0" smtClean="0"/>
              <a:t> </a:t>
            </a:r>
            <a:r>
              <a:rPr lang="en-US" altLang="zh-TW" dirty="0"/>
              <a:t>significant improvement in overall </a:t>
            </a:r>
            <a:r>
              <a:rPr lang="en-US" altLang="zh-TW" dirty="0" smtClean="0"/>
              <a:t>network convergence </a:t>
            </a:r>
            <a:r>
              <a:rPr lang="en-US" altLang="zh-TW" dirty="0"/>
              <a:t>performance that </a:t>
            </a:r>
            <a:r>
              <a:rPr lang="en-US" altLang="zh-TW" b="1" dirty="0"/>
              <a:t>directly affects </a:t>
            </a:r>
            <a:r>
              <a:rPr lang="en-US" altLang="zh-TW" b="1" dirty="0" smtClean="0"/>
              <a:t>flow initialization</a:t>
            </a:r>
            <a:r>
              <a:rPr lang="en-US" altLang="zh-TW" dirty="0" smtClean="0"/>
              <a:t> </a:t>
            </a:r>
            <a:r>
              <a:rPr lang="en-US" altLang="zh-TW" dirty="0"/>
              <a:t>as well as </a:t>
            </a:r>
            <a:r>
              <a:rPr lang="en-US" altLang="zh-TW" b="1" dirty="0"/>
              <a:t>network fault recovery</a:t>
            </a:r>
            <a:endParaRPr kumimoji="1"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1825625"/>
            <a:ext cx="4226371" cy="4208463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8813800" y="977900"/>
            <a:ext cx="25400" cy="54483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789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V.S. Proactive mode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network </a:t>
            </a:r>
            <a:r>
              <a:rPr lang="en-US" altLang="zh-TW" dirty="0"/>
              <a:t>core by </a:t>
            </a:r>
            <a:r>
              <a:rPr lang="en-US" altLang="zh-TW" dirty="0" smtClean="0"/>
              <a:t>installing flow </a:t>
            </a:r>
            <a:r>
              <a:rPr lang="en-US" altLang="zh-TW" dirty="0"/>
              <a:t>table entries in the core switches explaining how </a:t>
            </a:r>
            <a:r>
              <a:rPr lang="en-US" altLang="zh-TW" b="1" dirty="0" smtClean="0"/>
              <a:t>possible flows </a:t>
            </a:r>
            <a:r>
              <a:rPr lang="en-US" altLang="zh-TW" b="1" dirty="0"/>
              <a:t>should be handled ahead of time</a:t>
            </a:r>
            <a:r>
              <a:rPr lang="en-US" altLang="zh-TW" dirty="0" smtClean="0"/>
              <a:t>.</a:t>
            </a:r>
            <a:endParaRPr kumimoji="1" lang="en-US" altLang="zh-TW" dirty="0"/>
          </a:p>
          <a:p>
            <a:pPr marL="0" indent="0">
              <a:buNone/>
            </a:pPr>
            <a:r>
              <a:rPr kumimoji="1" lang="en-US" altLang="zh-TW" dirty="0" smtClean="0"/>
              <a:t>Disadvantage: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Controller </a:t>
            </a:r>
            <a:r>
              <a:rPr lang="en-US" altLang="zh-TW" dirty="0"/>
              <a:t>communicates with all the network core </a:t>
            </a:r>
            <a:r>
              <a:rPr lang="en-US" altLang="zh-TW" dirty="0" smtClean="0"/>
              <a:t>elements and </a:t>
            </a:r>
            <a:r>
              <a:rPr lang="en-US" altLang="zh-TW" b="1" dirty="0"/>
              <a:t>installs entries about all the possible </a:t>
            </a:r>
            <a:r>
              <a:rPr lang="en-US" altLang="zh-TW" b="1" dirty="0" smtClean="0"/>
              <a:t>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require </a:t>
            </a:r>
            <a:r>
              <a:rPr lang="en-US" altLang="zh-TW" b="1" dirty="0"/>
              <a:t>storing a large number of </a:t>
            </a:r>
            <a:r>
              <a:rPr lang="en-US" altLang="zh-TW" b="1" dirty="0" smtClean="0"/>
              <a:t>entries </a:t>
            </a:r>
            <a:r>
              <a:rPr lang="en-US" altLang="zh-TW" dirty="0" smtClean="0"/>
              <a:t>in </a:t>
            </a:r>
            <a:r>
              <a:rPr lang="en-US" altLang="zh-TW" dirty="0"/>
              <a:t>the flow </a:t>
            </a:r>
            <a:r>
              <a:rPr lang="en-US" altLang="zh-TW" dirty="0" smtClean="0"/>
              <a:t>tables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Change or failure will require </a:t>
            </a:r>
            <a:r>
              <a:rPr lang="en-US" altLang="zh-TW" b="1" dirty="0" smtClean="0"/>
              <a:t>redistribution</a:t>
            </a:r>
            <a:r>
              <a:rPr lang="en-US" altLang="zh-TW" dirty="0" smtClean="0"/>
              <a:t> </a:t>
            </a:r>
          </a:p>
          <a:p>
            <a:r>
              <a:rPr lang="en-US" altLang="zh-TW" dirty="0"/>
              <a:t>S</a:t>
            </a:r>
            <a:r>
              <a:rPr lang="en-US" altLang="zh-TW" dirty="0" smtClean="0"/>
              <a:t>ource routing eliminates </a:t>
            </a:r>
            <a:r>
              <a:rPr lang="en-US" altLang="zh-TW" dirty="0"/>
              <a:t>the </a:t>
            </a:r>
            <a:r>
              <a:rPr lang="en-US" altLang="zh-TW" dirty="0" smtClean="0"/>
              <a:t>need of the above methods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8965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Step two: </a:t>
            </a:r>
            <a:r>
              <a:rPr lang="en-US" altLang="zh-TW" dirty="0"/>
              <a:t>Controller Placements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Two performance </a:t>
            </a:r>
            <a:r>
              <a:rPr lang="en-US" altLang="zh-TW" dirty="0"/>
              <a:t>metrics; average and worst case </a:t>
            </a:r>
            <a:r>
              <a:rPr lang="en-US" altLang="zh-TW" dirty="0" smtClean="0"/>
              <a:t>node-to-controller </a:t>
            </a:r>
            <a:r>
              <a:rPr lang="en-US" altLang="zh-TW" dirty="0" smtClean="0"/>
              <a:t>latency</a:t>
            </a:r>
          </a:p>
          <a:p>
            <a:endParaRPr kumimoji="1"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60"/>
          <a:stretch/>
        </p:blipFill>
        <p:spPr>
          <a:xfrm>
            <a:off x="838200" y="2710079"/>
            <a:ext cx="6705600" cy="291602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95579" y="3976688"/>
            <a:ext cx="88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 smtClean="0"/>
              <a:t>Avg. </a:t>
            </a:r>
            <a:endParaRPr kumimoji="1"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743159" y="5626100"/>
            <a:ext cx="3352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 smtClean="0"/>
              <a:t>Controller placement</a:t>
            </a:r>
            <a:endParaRPr kumimoji="1"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7543800" y="3268802"/>
            <a:ext cx="4159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TW" sz="2400" b="0" i="0" u="none" strike="noStrike" baseline="0" dirty="0" smtClean="0">
                <a:latin typeface=""/>
              </a:rPr>
              <a:t> </a:t>
            </a:r>
            <a:r>
              <a:rPr lang="pt-BR" altLang="zh-TW" sz="2400" b="1" i="0" u="none" strike="noStrike" baseline="0" dirty="0" smtClean="0">
                <a:latin typeface=""/>
              </a:rPr>
              <a:t>53%</a:t>
            </a:r>
            <a:r>
              <a:rPr lang="pt-BR" altLang="zh-TW" sz="2400" b="1" i="0" u="none" strike="noStrike" dirty="0" smtClean="0">
                <a:latin typeface=""/>
              </a:rPr>
              <a:t> </a:t>
            </a:r>
            <a:r>
              <a:rPr lang="pt-BR" altLang="zh-TW" sz="2400" b="1" i="0" u="none" strike="noStrike" baseline="0" dirty="0" err="1" smtClean="0">
                <a:latin typeface=""/>
              </a:rPr>
              <a:t>reduction</a:t>
            </a:r>
            <a:r>
              <a:rPr lang="pt-BR" altLang="zh-TW" sz="2400" b="1" i="0" u="none" strike="noStrike" baseline="0" dirty="0" smtClean="0">
                <a:latin typeface=""/>
              </a:rPr>
              <a:t> </a:t>
            </a:r>
            <a:r>
              <a:rPr lang="pt-BR" altLang="zh-TW" sz="2400" b="0" i="0" u="none" strike="noStrike" baseline="0" dirty="0" smtClean="0">
                <a:latin typeface=""/>
              </a:rPr>
              <a:t>in </a:t>
            </a:r>
            <a:r>
              <a:rPr lang="pt-BR" altLang="zh-TW" sz="2400" b="0" i="0" u="none" strike="noStrike" baseline="0" dirty="0" err="1" smtClean="0">
                <a:latin typeface=""/>
              </a:rPr>
              <a:t>the</a:t>
            </a:r>
            <a:r>
              <a:rPr lang="pt-BR" altLang="zh-TW" sz="2400" b="0" i="0" u="none" strike="noStrike" baseline="0" dirty="0" smtClean="0">
                <a:latin typeface=""/>
              </a:rPr>
              <a:t> standard </a:t>
            </a:r>
            <a:r>
              <a:rPr lang="pt-BR" altLang="zh-TW" sz="2400" b="0" i="0" u="none" strike="noStrike" baseline="0" dirty="0" err="1" smtClean="0">
                <a:latin typeface=""/>
              </a:rPr>
              <a:t>deviation</a:t>
            </a:r>
            <a:r>
              <a:rPr lang="pt-BR" altLang="zh-TW" sz="2400" b="0" i="0" u="none" strike="noStrike" baseline="0" dirty="0" smtClean="0">
                <a:latin typeface=""/>
              </a:rPr>
              <a:t> </a:t>
            </a:r>
            <a:r>
              <a:rPr lang="pt-BR" altLang="zh-TW" sz="2400" b="0" i="0" u="none" strike="noStrike" baseline="0" dirty="0" err="1" smtClean="0">
                <a:latin typeface=""/>
              </a:rPr>
              <a:t>of</a:t>
            </a:r>
            <a:r>
              <a:rPr lang="pt-BR" altLang="zh-TW" sz="2400" b="0" i="0" u="none" strike="noStrike" baseline="0" dirty="0" smtClean="0">
                <a:latin typeface=""/>
              </a:rPr>
              <a:t> </a:t>
            </a:r>
            <a:r>
              <a:rPr lang="pt-BR" altLang="zh-TW" sz="2400" b="0" i="0" u="none" strike="noStrike" baseline="0" dirty="0" err="1" smtClean="0">
                <a:latin typeface=""/>
              </a:rPr>
              <a:t>the</a:t>
            </a:r>
            <a:r>
              <a:rPr lang="pt-BR" altLang="zh-TW" sz="2400" b="0" i="0" u="none" strike="noStrike" baseline="0" dirty="0" smtClean="0">
                <a:latin typeface=""/>
              </a:rPr>
              <a:t> </a:t>
            </a:r>
            <a:r>
              <a:rPr lang="pt-BR" altLang="zh-TW" sz="2400" b="0" i="0" u="none" strike="noStrike" baseline="0" dirty="0" err="1" smtClean="0">
                <a:latin typeface=""/>
              </a:rPr>
              <a:t>average</a:t>
            </a:r>
            <a:r>
              <a:rPr lang="pt-BR" altLang="zh-TW" sz="2400" b="0" i="0" u="none" strike="noStrike" baseline="0" dirty="0" smtClean="0">
                <a:latin typeface=""/>
              </a:rPr>
              <a:t> </a:t>
            </a:r>
            <a:r>
              <a:rPr lang="pt-BR" altLang="zh-TW" sz="2400" b="0" i="0" u="none" strike="noStrike" baseline="0" dirty="0" err="1" smtClean="0">
                <a:latin typeface=""/>
              </a:rPr>
              <a:t>convergence</a:t>
            </a:r>
            <a:r>
              <a:rPr lang="pt-BR" altLang="zh-TW" sz="2400" dirty="0">
                <a:latin typeface=""/>
              </a:rPr>
              <a:t> </a:t>
            </a:r>
            <a:r>
              <a:rPr lang="pt-BR" altLang="zh-TW" sz="2400" b="0" i="0" u="none" strike="noStrike" baseline="0" dirty="0" smtClean="0">
                <a:latin typeface=""/>
              </a:rPr>
              <a:t>times over </a:t>
            </a:r>
            <a:r>
              <a:rPr lang="pt-BR" altLang="zh-TW" sz="2400" b="0" i="0" u="none" strike="noStrike" baseline="0" dirty="0" err="1" smtClean="0">
                <a:latin typeface=""/>
              </a:rPr>
              <a:t>all</a:t>
            </a:r>
            <a:r>
              <a:rPr lang="pt-BR" altLang="zh-TW" sz="2400" b="0" i="0" u="none" strike="noStrike" baseline="0" dirty="0" smtClean="0">
                <a:latin typeface=""/>
              </a:rPr>
              <a:t> </a:t>
            </a:r>
            <a:r>
              <a:rPr lang="pt-BR" altLang="zh-TW" sz="2400" b="0" i="0" u="none" strike="noStrike" baseline="0" dirty="0" err="1" smtClean="0">
                <a:latin typeface=""/>
              </a:rPr>
              <a:t>the</a:t>
            </a:r>
            <a:r>
              <a:rPr lang="pt-BR" altLang="zh-TW" sz="2400" b="0" i="0" u="none" strike="noStrike" baseline="0" dirty="0" smtClean="0">
                <a:latin typeface=""/>
              </a:rPr>
              <a:t> </a:t>
            </a:r>
            <a:r>
              <a:rPr lang="pt-BR" altLang="zh-TW" sz="2400" b="0" i="0" u="none" strike="noStrike" baseline="0" dirty="0" err="1" smtClean="0">
                <a:latin typeface=""/>
              </a:rPr>
              <a:t>placements</a:t>
            </a:r>
            <a:r>
              <a:rPr lang="pt-BR" altLang="zh-TW" sz="2400" b="0" i="0" u="none" strike="noStrike" baseline="0" dirty="0" smtClean="0">
                <a:latin typeface=""/>
              </a:rPr>
              <a:t> </a:t>
            </a:r>
            <a:r>
              <a:rPr lang="pt-BR" altLang="zh-TW" sz="2400" b="0" i="0" u="none" strike="noStrike" baseline="0" dirty="0" err="1" smtClean="0">
                <a:latin typeface=""/>
              </a:rPr>
              <a:t>when</a:t>
            </a:r>
            <a:r>
              <a:rPr lang="pt-BR" altLang="zh-TW" sz="2400" b="0" i="0" u="none" strike="noStrike" baseline="0" dirty="0" smtClean="0">
                <a:latin typeface=""/>
              </a:rPr>
              <a:t> </a:t>
            </a:r>
            <a:r>
              <a:rPr lang="pt-BR" altLang="zh-TW" sz="2400" b="0" i="0" u="none" strike="noStrike" baseline="0" dirty="0" err="1" smtClean="0">
                <a:latin typeface=""/>
              </a:rPr>
              <a:t>using</a:t>
            </a:r>
            <a:r>
              <a:rPr lang="pt-BR" altLang="zh-TW" sz="2400" dirty="0">
                <a:latin typeface=""/>
              </a:rPr>
              <a:t> </a:t>
            </a:r>
            <a:r>
              <a:rPr lang="pt-BR" altLang="zh-TW" sz="2400" b="0" i="0" u="none" strike="noStrike" baseline="0" dirty="0" err="1" smtClean="0">
                <a:latin typeface=""/>
              </a:rPr>
              <a:t>source</a:t>
            </a:r>
            <a:r>
              <a:rPr lang="pt-BR" altLang="zh-TW" sz="2400" b="0" i="0" u="none" strike="noStrike" baseline="0" dirty="0" smtClean="0">
                <a:latin typeface=""/>
              </a:rPr>
              <a:t> </a:t>
            </a:r>
            <a:r>
              <a:rPr lang="pt-BR" altLang="zh-TW" sz="2400" b="0" i="0" u="none" strike="noStrike" baseline="0" dirty="0" err="1" smtClean="0">
                <a:latin typeface=""/>
              </a:rPr>
              <a:t>routing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478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Introduction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Software Defined Networking relies on the separation </a:t>
            </a:r>
            <a:r>
              <a:rPr lang="en-US" altLang="zh-TW" dirty="0" smtClean="0"/>
              <a:t>of control </a:t>
            </a:r>
            <a:r>
              <a:rPr lang="en-US" altLang="zh-TW" dirty="0"/>
              <a:t>and data planes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C</a:t>
            </a:r>
            <a:r>
              <a:rPr lang="en-US" altLang="zh-TW" dirty="0" smtClean="0"/>
              <a:t>ontrol and </a:t>
            </a:r>
            <a:r>
              <a:rPr lang="en-US" altLang="zh-TW" dirty="0"/>
              <a:t>data plane to evolve </a:t>
            </a:r>
            <a:r>
              <a:rPr lang="en-US" altLang="zh-TW" dirty="0" smtClean="0"/>
              <a:t>independently</a:t>
            </a:r>
          </a:p>
          <a:p>
            <a:pPr marL="457200" lvl="1" indent="0">
              <a:buNone/>
            </a:pPr>
            <a:endParaRPr kumimoji="1" lang="en-US" altLang="zh-TW" dirty="0" smtClean="0"/>
          </a:p>
          <a:p>
            <a:r>
              <a:rPr lang="en-US" altLang="zh-TW" dirty="0"/>
              <a:t> SDN </a:t>
            </a:r>
            <a:r>
              <a:rPr lang="en-US" altLang="zh-TW" dirty="0" smtClean="0"/>
              <a:t>raises performance </a:t>
            </a:r>
            <a:r>
              <a:rPr lang="en-US" altLang="zh-TW" dirty="0"/>
              <a:t>concerns regarding </a:t>
            </a:r>
            <a:endParaRPr lang="en-US" altLang="zh-TW" dirty="0" smtClean="0"/>
          </a:p>
          <a:p>
            <a:pPr lvl="1"/>
            <a:r>
              <a:rPr lang="en-US" altLang="zh-TW" b="1" dirty="0"/>
              <a:t>N</a:t>
            </a:r>
            <a:r>
              <a:rPr lang="en-US" altLang="zh-TW" b="1" dirty="0" smtClean="0"/>
              <a:t>etwork </a:t>
            </a:r>
            <a:r>
              <a:rPr lang="en-US" altLang="zh-TW" b="1" dirty="0"/>
              <a:t>convergence </a:t>
            </a:r>
            <a:r>
              <a:rPr lang="en-US" altLang="zh-TW" b="1" dirty="0" smtClean="0"/>
              <a:t>time </a:t>
            </a:r>
            <a:r>
              <a:rPr lang="en-US" altLang="zh-TW" dirty="0" smtClean="0"/>
              <a:t>at both </a:t>
            </a:r>
            <a:r>
              <a:rPr lang="en-US" altLang="zh-TW" dirty="0"/>
              <a:t>flow initiation and failure recovery.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726096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r>
              <a:rPr lang="en-US" altLang="zh-TW" dirty="0" smtClean="0"/>
              <a:t>Worst case convergence </a:t>
            </a:r>
            <a:r>
              <a:rPr lang="en-US" altLang="zh-TW" dirty="0"/>
              <a:t>time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</a:t>
            </a:r>
            <a:r>
              <a:rPr lang="en-US" altLang="zh-TW" dirty="0" smtClean="0"/>
              <a:t>s </a:t>
            </a:r>
            <a:r>
              <a:rPr lang="en-US" altLang="zh-TW" dirty="0"/>
              <a:t>source routing brings a </a:t>
            </a:r>
            <a:r>
              <a:rPr lang="en-US" altLang="zh-TW" b="1" dirty="0"/>
              <a:t>47% reduction </a:t>
            </a:r>
            <a:r>
              <a:rPr lang="en-US" altLang="zh-TW" dirty="0" smtClean="0"/>
              <a:t>in the </a:t>
            </a:r>
            <a:r>
              <a:rPr lang="en-US" altLang="zh-TW" dirty="0"/>
              <a:t>standard deviation over all the placements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66"/>
          <a:stretch/>
        </p:blipFill>
        <p:spPr>
          <a:xfrm>
            <a:off x="2057399" y="2844800"/>
            <a:ext cx="7805007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28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Source routing Concerns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TW" dirty="0" smtClean="0"/>
              <a:t>Header Size: </a:t>
            </a:r>
          </a:p>
          <a:p>
            <a:r>
              <a:rPr lang="da-DK" altLang="zh-TW" dirty="0" smtClean="0"/>
              <a:t>90 </a:t>
            </a:r>
            <a:r>
              <a:rPr lang="da-DK" altLang="zh-TW" dirty="0" smtClean="0"/>
              <a:t>bits </a:t>
            </a:r>
            <a:r>
              <a:rPr lang="da-DK" altLang="zh-TW" dirty="0" err="1"/>
              <a:t>are</a:t>
            </a:r>
            <a:r>
              <a:rPr lang="da-DK" altLang="zh-TW" dirty="0"/>
              <a:t> sufficient to </a:t>
            </a:r>
            <a:r>
              <a:rPr lang="da-DK" altLang="zh-TW" dirty="0" err="1"/>
              <a:t>capture</a:t>
            </a:r>
            <a:r>
              <a:rPr lang="da-DK" altLang="zh-TW" dirty="0"/>
              <a:t> all </a:t>
            </a:r>
            <a:r>
              <a:rPr lang="da-DK" altLang="zh-TW" dirty="0" err="1"/>
              <a:t>next</a:t>
            </a:r>
            <a:r>
              <a:rPr lang="da-DK" altLang="zh-TW" dirty="0"/>
              <a:t> hops for the </a:t>
            </a:r>
            <a:r>
              <a:rPr lang="da-DK" altLang="zh-TW" dirty="0" err="1"/>
              <a:t>longest</a:t>
            </a:r>
            <a:r>
              <a:rPr lang="da-DK" altLang="zh-TW" dirty="0"/>
              <a:t> </a:t>
            </a:r>
            <a:r>
              <a:rPr lang="da-DK" altLang="zh-TW" dirty="0" err="1" smtClean="0"/>
              <a:t>path</a:t>
            </a:r>
            <a:endParaRPr lang="da-DK" altLang="zh-TW" dirty="0" smtClean="0"/>
          </a:p>
          <a:p>
            <a:r>
              <a:rPr lang="en-US" altLang="zh-TW" dirty="0" smtClean="0"/>
              <a:t>This </a:t>
            </a:r>
            <a:r>
              <a:rPr lang="en-US" altLang="zh-TW" dirty="0"/>
              <a:t>seems acceptable when compared to IP/Ethernet </a:t>
            </a:r>
            <a:r>
              <a:rPr lang="en-US" altLang="zh-TW" dirty="0" smtClean="0"/>
              <a:t>header or </a:t>
            </a:r>
            <a:r>
              <a:rPr lang="en-US" altLang="zh-TW" dirty="0"/>
              <a:t>MPLS tunnel header </a:t>
            </a:r>
            <a:r>
              <a:rPr lang="en-US" altLang="zh-TW" dirty="0" smtClean="0"/>
              <a:t>sizes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kumimoji="1" lang="en-US" altLang="zh-TW" dirty="0"/>
              <a:t>Security:</a:t>
            </a:r>
          </a:p>
          <a:p>
            <a:r>
              <a:rPr lang="en-US" altLang="zh-TW" dirty="0"/>
              <a:t> source routing path headers are only added by the ingress switches.</a:t>
            </a:r>
          </a:p>
          <a:p>
            <a:r>
              <a:rPr lang="en-US" altLang="zh-TW" dirty="0"/>
              <a:t>Ingress switches would be trusted devices that authenticate with the network controller</a:t>
            </a:r>
            <a:endParaRPr kumimoji="1" lang="en-US" altLang="zh-TW" dirty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35655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Fault </a:t>
            </a:r>
            <a:r>
              <a:rPr lang="en-US" altLang="zh-TW" dirty="0" smtClean="0"/>
              <a:t>Management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rapidly </a:t>
            </a:r>
            <a:r>
              <a:rPr lang="en-US" altLang="zh-TW" b="1" dirty="0"/>
              <a:t>adding the alternative </a:t>
            </a:r>
            <a:r>
              <a:rPr lang="en-US" altLang="zh-TW" b="1" dirty="0" smtClean="0"/>
              <a:t>source route</a:t>
            </a:r>
            <a:r>
              <a:rPr lang="en-US" altLang="zh-TW" dirty="0" smtClean="0"/>
              <a:t> </a:t>
            </a:r>
            <a:r>
              <a:rPr lang="en-US" altLang="zh-TW" dirty="0"/>
              <a:t>to the packets at the ingress switch </a:t>
            </a:r>
            <a:endParaRPr lang="en-US" altLang="zh-TW" dirty="0" smtClean="0"/>
          </a:p>
          <a:p>
            <a:r>
              <a:rPr lang="en-US" altLang="zh-TW" dirty="0" smtClean="0"/>
              <a:t>no </a:t>
            </a:r>
            <a:r>
              <a:rPr lang="en-US" altLang="zh-TW" dirty="0"/>
              <a:t>need for new state redistribution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9534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Future work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</a:t>
            </a:r>
            <a:r>
              <a:rPr lang="en-US" altLang="zh-TW" dirty="0" smtClean="0"/>
              <a:t>odeling </a:t>
            </a:r>
            <a:r>
              <a:rPr lang="en-US" altLang="zh-TW" dirty="0"/>
              <a:t>the OS3E network in the </a:t>
            </a:r>
            <a:r>
              <a:rPr lang="en-US" altLang="zh-TW" b="1" dirty="0" smtClean="0"/>
              <a:t>NS3 simulation </a:t>
            </a:r>
            <a:r>
              <a:rPr lang="en-US" altLang="zh-TW" b="1" dirty="0"/>
              <a:t>platform </a:t>
            </a:r>
            <a:r>
              <a:rPr lang="en-US" altLang="zh-TW" dirty="0"/>
              <a:t>to obtain results to be compared to </a:t>
            </a:r>
            <a:r>
              <a:rPr lang="en-US" altLang="zh-TW" dirty="0" smtClean="0"/>
              <a:t>the computational </a:t>
            </a:r>
            <a:r>
              <a:rPr lang="en-US" altLang="zh-TW" dirty="0"/>
              <a:t>analysis outcomes</a:t>
            </a:r>
            <a:r>
              <a:rPr lang="en-US" altLang="zh-TW" dirty="0" smtClean="0"/>
              <a:t>.</a:t>
            </a:r>
          </a:p>
          <a:p>
            <a:endParaRPr kumimoji="1" lang="en-US" altLang="zh-TW" dirty="0"/>
          </a:p>
          <a:p>
            <a:pPr marL="0" indent="0">
              <a:buNone/>
            </a:pPr>
            <a:r>
              <a:rPr lang="en-US" altLang="zh-TW" dirty="0" smtClean="0"/>
              <a:t>Link </a:t>
            </a:r>
            <a:r>
              <a:rPr lang="en-US" altLang="zh-TW" dirty="0"/>
              <a:t>failure recovery techniques </a:t>
            </a:r>
            <a:endParaRPr lang="en-US" altLang="zh-TW" dirty="0" smtClean="0"/>
          </a:p>
          <a:p>
            <a:r>
              <a:rPr lang="en-US" altLang="zh-TW" dirty="0" smtClean="0"/>
              <a:t>source </a:t>
            </a:r>
            <a:r>
              <a:rPr lang="en-US" altLang="zh-TW" dirty="0"/>
              <a:t>routing can </a:t>
            </a:r>
            <a:r>
              <a:rPr lang="en-US" altLang="zh-TW" dirty="0" smtClean="0"/>
              <a:t>enable </a:t>
            </a:r>
            <a:r>
              <a:rPr lang="en-US" altLang="zh-TW" b="1" dirty="0" smtClean="0"/>
              <a:t>local </a:t>
            </a:r>
            <a:r>
              <a:rPr lang="en-US" altLang="zh-TW" b="1" dirty="0"/>
              <a:t>recovery </a:t>
            </a:r>
            <a:r>
              <a:rPr lang="en-US" altLang="zh-TW" dirty="0"/>
              <a:t>as a quick temporary response to detour </a:t>
            </a:r>
            <a:r>
              <a:rPr lang="en-US" altLang="zh-TW" dirty="0" smtClean="0"/>
              <a:t>the traffic </a:t>
            </a:r>
            <a:r>
              <a:rPr lang="en-US" altLang="zh-TW" dirty="0"/>
              <a:t>around the failure until the controller responds </a:t>
            </a:r>
            <a:r>
              <a:rPr lang="en-US" altLang="zh-TW" dirty="0" smtClean="0"/>
              <a:t>with new </a:t>
            </a:r>
            <a:r>
              <a:rPr lang="en-US" altLang="zh-TW" dirty="0"/>
              <a:t>revised state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1215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Conclusion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Source routing has been demonstrated to provide </a:t>
            </a:r>
            <a:r>
              <a:rPr lang="en-US" altLang="zh-TW" dirty="0" smtClean="0"/>
              <a:t>significant gains </a:t>
            </a:r>
            <a:r>
              <a:rPr lang="en-US" altLang="zh-TW" dirty="0"/>
              <a:t>in network convergence </a:t>
            </a:r>
            <a:r>
              <a:rPr lang="en-US" altLang="zh-TW" dirty="0" smtClean="0"/>
              <a:t>time</a:t>
            </a:r>
          </a:p>
          <a:p>
            <a:r>
              <a:rPr lang="en-US" altLang="zh-TW" dirty="0"/>
              <a:t> greater flexibility in controller </a:t>
            </a:r>
            <a:r>
              <a:rPr lang="en-US" altLang="zh-TW" dirty="0" smtClean="0"/>
              <a:t>placements</a:t>
            </a:r>
            <a:endParaRPr lang="zh-TW" altLang="en-US" dirty="0" smtClean="0"/>
          </a:p>
          <a:p>
            <a:endParaRPr lang="zh-TW" altLang="en-US" dirty="0"/>
          </a:p>
          <a:p>
            <a:endParaRPr lang="zh-TW" altLang="en-US" dirty="0" smtClean="0"/>
          </a:p>
          <a:p>
            <a:r>
              <a:rPr lang="en-US" altLang="zh-TW" dirty="0" smtClean="0"/>
              <a:t>Use less flow entries compare to MPLS tunnel </a:t>
            </a:r>
          </a:p>
          <a:p>
            <a:r>
              <a:rPr lang="en-US" altLang="zh-TW" dirty="0" smtClean="0"/>
              <a:t>But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dosen’t</a:t>
            </a:r>
            <a:r>
              <a:rPr lang="en-US" altLang="zh-TW" dirty="0" smtClean="0"/>
              <a:t> support source routing</a:t>
            </a:r>
            <a:endParaRPr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73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Challenge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51338"/>
          </a:xfrm>
        </p:spPr>
        <p:txBody>
          <a:bodyPr/>
          <a:lstStyle/>
          <a:p>
            <a:r>
              <a:rPr lang="en-US" altLang="zh-TW" dirty="0"/>
              <a:t> </a:t>
            </a:r>
            <a:r>
              <a:rPr lang="en-US" altLang="zh-TW" b="1" dirty="0"/>
              <a:t>Reducing the latency </a:t>
            </a:r>
            <a:r>
              <a:rPr lang="en-US" altLang="zh-TW" dirty="0"/>
              <a:t>in the communication process </a:t>
            </a:r>
            <a:r>
              <a:rPr lang="en-US" altLang="zh-TW" dirty="0" smtClean="0"/>
              <a:t>between the </a:t>
            </a:r>
            <a:r>
              <a:rPr lang="en-US" altLang="zh-TW" dirty="0"/>
              <a:t>controller and the switches is usually not an option in </a:t>
            </a:r>
            <a:r>
              <a:rPr lang="en-US" altLang="zh-TW" dirty="0" smtClean="0"/>
              <a:t>a WAN : constrained </a:t>
            </a:r>
            <a:r>
              <a:rPr lang="en-US" altLang="zh-TW" dirty="0"/>
              <a:t>by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physics regarding </a:t>
            </a:r>
            <a:r>
              <a:rPr lang="en-US" altLang="zh-TW" b="1" dirty="0" smtClean="0"/>
              <a:t>propagation </a:t>
            </a:r>
            <a:r>
              <a:rPr lang="en-US" altLang="zh-TW" b="1" dirty="0"/>
              <a:t>speeds </a:t>
            </a:r>
            <a:endParaRPr lang="en-US" altLang="zh-TW" b="1" dirty="0" smtClean="0"/>
          </a:p>
          <a:p>
            <a:pPr lvl="1"/>
            <a:r>
              <a:rPr lang="en-US" altLang="zh-TW" b="1" dirty="0" smtClean="0"/>
              <a:t>physical </a:t>
            </a:r>
            <a:r>
              <a:rPr lang="en-US" altLang="zh-TW" b="1" dirty="0"/>
              <a:t>topology</a:t>
            </a:r>
            <a:r>
              <a:rPr lang="en-US" altLang="zh-TW" dirty="0" smtClean="0"/>
              <a:t>.</a:t>
            </a:r>
            <a:endParaRPr kumimoji="1"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Reduces </a:t>
            </a:r>
            <a:r>
              <a:rPr lang="en-US" altLang="zh-TW" dirty="0"/>
              <a:t>the volume </a:t>
            </a:r>
            <a:r>
              <a:rPr lang="en-US" altLang="zh-TW" dirty="0" smtClean="0"/>
              <a:t>of communication </a:t>
            </a:r>
            <a:r>
              <a:rPr lang="en-US" altLang="zh-TW" dirty="0"/>
              <a:t>between switches and controllers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5187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</a:t>
            </a:r>
            <a:r>
              <a:rPr lang="en-US" altLang="zh-TW" dirty="0" smtClean="0"/>
              <a:t>ontroller’s placement impacts performance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Performance varies widely </a:t>
            </a:r>
            <a:r>
              <a:rPr lang="en-US" altLang="zh-TW" dirty="0"/>
              <a:t>with different placement </a:t>
            </a:r>
            <a:r>
              <a:rPr lang="en-US" altLang="zh-TW" dirty="0" smtClean="0"/>
              <a:t>choices</a:t>
            </a:r>
          </a:p>
          <a:p>
            <a:r>
              <a:rPr lang="en-US" altLang="zh-TW" dirty="0" smtClean="0"/>
              <a:t>only </a:t>
            </a:r>
            <a:r>
              <a:rPr lang="en-US" altLang="zh-TW" dirty="0"/>
              <a:t>a </a:t>
            </a:r>
            <a:r>
              <a:rPr lang="en-US" altLang="zh-TW" dirty="0" smtClean="0"/>
              <a:t>small percentage </a:t>
            </a:r>
            <a:r>
              <a:rPr lang="en-US" altLang="zh-TW" dirty="0"/>
              <a:t>of these choices are near </a:t>
            </a:r>
            <a:r>
              <a:rPr lang="en-US" altLang="zh-TW" dirty="0" smtClean="0"/>
              <a:t>optimal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58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Source routing methods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Strict </a:t>
            </a:r>
            <a:r>
              <a:rPr lang="en-US" altLang="zh-TW" b="1" dirty="0"/>
              <a:t>Source Routing</a:t>
            </a:r>
            <a:r>
              <a:rPr lang="en-US" altLang="zh-TW" dirty="0"/>
              <a:t> </a:t>
            </a:r>
            <a:r>
              <a:rPr lang="en-US" altLang="zh-TW" dirty="0" smtClean="0"/>
              <a:t>requires that </a:t>
            </a:r>
            <a:r>
              <a:rPr lang="en-US" altLang="zh-TW" dirty="0"/>
              <a:t>every hop be included in the </a:t>
            </a:r>
            <a:r>
              <a:rPr lang="en-US" altLang="zh-TW" dirty="0" smtClean="0"/>
              <a:t>header</a:t>
            </a:r>
          </a:p>
          <a:p>
            <a:r>
              <a:rPr lang="en-US" altLang="zh-TW" b="1" dirty="0" smtClean="0"/>
              <a:t>Loose Source Routing </a:t>
            </a:r>
            <a:r>
              <a:rPr lang="en-US" altLang="zh-TW" dirty="0"/>
              <a:t>allows for some hop-by-hop </a:t>
            </a:r>
            <a:r>
              <a:rPr lang="en-US" altLang="zh-TW" dirty="0" smtClean="0"/>
              <a:t>behavior </a:t>
            </a:r>
            <a:r>
              <a:rPr lang="en-US" altLang="zh-TW" dirty="0"/>
              <a:t>mid path</a:t>
            </a:r>
            <a:endParaRPr lang="en-US" altLang="zh-TW" sz="7200" dirty="0"/>
          </a:p>
          <a:p>
            <a:pPr lvl="1"/>
            <a:endParaRPr kumimoji="1" lang="en-US" altLang="zh-TW" dirty="0"/>
          </a:p>
          <a:p>
            <a:r>
              <a:rPr lang="en-US" altLang="zh-TW" dirty="0"/>
              <a:t>centralized SDN-network controller has a global view of </a:t>
            </a:r>
            <a:r>
              <a:rPr lang="en-US" altLang="zh-TW" dirty="0" smtClean="0"/>
              <a:t>the entire network</a:t>
            </a:r>
          </a:p>
          <a:p>
            <a:r>
              <a:rPr lang="en-US" altLang="zh-TW" dirty="0" smtClean="0"/>
              <a:t>it </a:t>
            </a:r>
            <a:r>
              <a:rPr lang="en-US" altLang="zh-TW" dirty="0"/>
              <a:t>is capable to perform </a:t>
            </a:r>
            <a:r>
              <a:rPr lang="en-US" altLang="zh-TW" b="1" dirty="0" smtClean="0"/>
              <a:t>path computations </a:t>
            </a:r>
            <a:r>
              <a:rPr lang="en-US" altLang="zh-TW" b="1" dirty="0"/>
              <a:t>efficiently thus making source routing a </a:t>
            </a:r>
            <a:r>
              <a:rPr lang="en-US" altLang="zh-TW" b="1" dirty="0" smtClean="0"/>
              <a:t>natural fit </a:t>
            </a:r>
            <a:r>
              <a:rPr lang="en-US" altLang="zh-TW" b="1" dirty="0"/>
              <a:t>for SDN architecture</a:t>
            </a:r>
            <a:endParaRPr kumimoji="1"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75818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Related </a:t>
            </a:r>
            <a:r>
              <a:rPr kumimoji="1" lang="en-US" altLang="zh-TW" dirty="0" smtClean="0"/>
              <a:t>Work in Conventional Network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AXON [13] proposes a novel </a:t>
            </a:r>
            <a:r>
              <a:rPr lang="en-US" altLang="zh-TW" b="1" dirty="0"/>
              <a:t>source-routed Ethernet </a:t>
            </a:r>
            <a:r>
              <a:rPr lang="en-US" altLang="zh-TW" b="1" dirty="0" smtClean="0"/>
              <a:t>protocol</a:t>
            </a:r>
          </a:p>
          <a:p>
            <a:r>
              <a:rPr lang="en-US" altLang="zh-TW" dirty="0"/>
              <a:t>T</a:t>
            </a:r>
            <a:r>
              <a:rPr lang="en-US" altLang="zh-TW" dirty="0" smtClean="0"/>
              <a:t>ransfer </a:t>
            </a:r>
            <a:r>
              <a:rPr lang="en-US" altLang="zh-TW" dirty="0"/>
              <a:t>data through a network of </a:t>
            </a:r>
            <a:r>
              <a:rPr lang="en-US" altLang="zh-TW" dirty="0" smtClean="0"/>
              <a:t>source-routing-enabled Ethernet-compatible </a:t>
            </a:r>
            <a:r>
              <a:rPr lang="en-US" altLang="zh-TW" dirty="0"/>
              <a:t>devices called </a:t>
            </a:r>
            <a:r>
              <a:rPr lang="en-US" altLang="zh-TW" dirty="0" smtClean="0"/>
              <a:t>Axons</a:t>
            </a:r>
            <a:endParaRPr lang="zh-TW" altLang="en-US" dirty="0" smtClean="0"/>
          </a:p>
          <a:p>
            <a:r>
              <a:rPr lang="en-US" altLang="zh-TW" dirty="0" smtClean="0"/>
              <a:t>provides </a:t>
            </a:r>
            <a:r>
              <a:rPr lang="en-US" altLang="zh-TW" dirty="0"/>
              <a:t>greater performance and </a:t>
            </a:r>
            <a:r>
              <a:rPr lang="en-US" altLang="zh-TW" dirty="0" smtClean="0"/>
              <a:t>scalability</a:t>
            </a:r>
            <a:r>
              <a:rPr lang="zh-TW" altLang="en-US" dirty="0" smtClean="0"/>
              <a:t> </a:t>
            </a:r>
            <a:r>
              <a:rPr lang="en-US" altLang="zh-TW" dirty="0" smtClean="0"/>
              <a:t>than </a:t>
            </a:r>
            <a:r>
              <a:rPr lang="en-US" altLang="zh-TW" dirty="0"/>
              <a:t>conventional switched Ethernet network architectures</a:t>
            </a:r>
            <a:endParaRPr kumimoji="1"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34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SecondNet</a:t>
            </a:r>
            <a:r>
              <a:rPr kumimoji="1" lang="en-US" altLang="zh-TW" dirty="0" smtClean="0"/>
              <a:t>: MPLS labels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SecondNet</a:t>
            </a:r>
            <a:r>
              <a:rPr lang="en-US" altLang="zh-TW" dirty="0"/>
              <a:t> [6] </a:t>
            </a:r>
            <a:r>
              <a:rPr lang="en-US" altLang="zh-TW" dirty="0" smtClean="0"/>
              <a:t>introduce </a:t>
            </a:r>
            <a:r>
              <a:rPr lang="en-US" altLang="zh-TW" dirty="0"/>
              <a:t>the notion that a stack of MPLS </a:t>
            </a:r>
            <a:r>
              <a:rPr lang="en-US" altLang="zh-TW" dirty="0" smtClean="0"/>
              <a:t>labels</a:t>
            </a:r>
            <a:r>
              <a:rPr lang="en-US" altLang="zh-TW" dirty="0"/>
              <a:t> </a:t>
            </a:r>
            <a:r>
              <a:rPr lang="en-US" altLang="zh-TW" dirty="0" smtClean="0"/>
              <a:t>consumed </a:t>
            </a:r>
            <a:r>
              <a:rPr lang="en-US" altLang="zh-TW" dirty="0"/>
              <a:t>one by one at each </a:t>
            </a:r>
            <a:r>
              <a:rPr lang="en-US" altLang="zh-TW" dirty="0" smtClean="0"/>
              <a:t>hop</a:t>
            </a:r>
          </a:p>
          <a:p>
            <a:r>
              <a:rPr lang="en-US" altLang="zh-TW" dirty="0" smtClean="0"/>
              <a:t>Create </a:t>
            </a:r>
            <a:r>
              <a:rPr lang="en-US" altLang="zh-TW" dirty="0" smtClean="0"/>
              <a:t>Strict Source </a:t>
            </a:r>
            <a:r>
              <a:rPr lang="en-US" altLang="zh-TW" dirty="0"/>
              <a:t>Routed </a:t>
            </a:r>
            <a:r>
              <a:rPr lang="en-US" altLang="zh-TW" dirty="0" smtClean="0"/>
              <a:t>behavior</a:t>
            </a:r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r>
              <a:rPr kumimoji="1" lang="en-US" altLang="zh-TW" dirty="0" smtClean="0"/>
              <a:t>Problem:</a:t>
            </a:r>
          </a:p>
          <a:p>
            <a:r>
              <a:rPr lang="en-US" altLang="zh-TW" dirty="0"/>
              <a:t>MPLS labels are </a:t>
            </a:r>
            <a:r>
              <a:rPr lang="en-US" altLang="zh-TW" b="1" dirty="0"/>
              <a:t>large in size</a:t>
            </a:r>
            <a:r>
              <a:rPr lang="en-US" altLang="zh-TW" dirty="0"/>
              <a:t>; 20 </a:t>
            </a:r>
            <a:r>
              <a:rPr lang="en-US" altLang="zh-TW" dirty="0" smtClean="0"/>
              <a:t>bits, and </a:t>
            </a:r>
            <a:r>
              <a:rPr lang="en-US" altLang="zh-TW" dirty="0"/>
              <a:t>the </a:t>
            </a:r>
            <a:r>
              <a:rPr lang="en-US" altLang="zh-TW" b="1" dirty="0"/>
              <a:t>stack size upper bounds</a:t>
            </a:r>
            <a:r>
              <a:rPr lang="en-US" altLang="zh-TW" dirty="0"/>
              <a:t> would limit the diameter </a:t>
            </a:r>
            <a:r>
              <a:rPr lang="en-US" altLang="zh-TW" dirty="0" smtClean="0"/>
              <a:t>of the network</a:t>
            </a:r>
          </a:p>
          <a:p>
            <a:r>
              <a:rPr lang="en-US" altLang="zh-TW" dirty="0" smtClean="0"/>
              <a:t>Popping </a:t>
            </a:r>
            <a:r>
              <a:rPr lang="en-US" altLang="zh-TW" dirty="0"/>
              <a:t>labels hides the path the packet has taken so </a:t>
            </a:r>
            <a:r>
              <a:rPr lang="en-US" altLang="zh-TW" dirty="0" smtClean="0"/>
              <a:t>far,</a:t>
            </a:r>
            <a:r>
              <a:rPr lang="en-US" altLang="zh-TW" dirty="0"/>
              <a:t> makes network </a:t>
            </a:r>
            <a:r>
              <a:rPr lang="en-US" altLang="zh-TW" b="1" dirty="0"/>
              <a:t>troubleshooting even </a:t>
            </a:r>
            <a:r>
              <a:rPr lang="en-US" altLang="zh-TW" b="1" dirty="0" smtClean="0"/>
              <a:t>more difficult </a:t>
            </a:r>
            <a:r>
              <a:rPr lang="en-US" altLang="zh-TW" dirty="0"/>
              <a:t>and </a:t>
            </a:r>
            <a:r>
              <a:rPr lang="en-US" altLang="zh-TW" b="1" dirty="0"/>
              <a:t>reduces security</a:t>
            </a:r>
            <a:endParaRPr kumimoji="1"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04299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SDN based source routing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Rain </a:t>
            </a:r>
            <a:r>
              <a:rPr lang="en-US" altLang="zh-TW" dirty="0" smtClean="0"/>
              <a:t>Man propose </a:t>
            </a:r>
            <a:r>
              <a:rPr lang="en-US" altLang="zh-TW" dirty="0"/>
              <a:t>a scalable SDN </a:t>
            </a:r>
            <a:r>
              <a:rPr lang="en-US" altLang="zh-TW" dirty="0" smtClean="0"/>
              <a:t>Datacenter solution </a:t>
            </a:r>
            <a:r>
              <a:rPr lang="en-US" altLang="zh-TW" dirty="0"/>
              <a:t>that also leverages means of </a:t>
            </a:r>
            <a:r>
              <a:rPr lang="en-US" altLang="zh-TW" b="1" dirty="0"/>
              <a:t>source routing </a:t>
            </a:r>
            <a:r>
              <a:rPr lang="en-US" altLang="zh-TW" dirty="0"/>
              <a:t>and </a:t>
            </a:r>
            <a:r>
              <a:rPr lang="en-US" altLang="zh-TW" dirty="0" smtClean="0"/>
              <a:t>is compatible </a:t>
            </a:r>
            <a:r>
              <a:rPr lang="en-US" altLang="zh-TW" dirty="0"/>
              <a:t>with architectures like </a:t>
            </a:r>
            <a:r>
              <a:rPr lang="en-US" altLang="zh-TW" dirty="0" err="1" smtClean="0"/>
              <a:t>SecondNet</a:t>
            </a:r>
            <a:r>
              <a:rPr lang="en-US" altLang="zh-TW" dirty="0" smtClean="0"/>
              <a:t>.</a:t>
            </a:r>
          </a:p>
          <a:p>
            <a:endParaRPr kumimoji="1" lang="en-US" altLang="zh-TW" dirty="0" smtClean="0"/>
          </a:p>
          <a:p>
            <a:r>
              <a:rPr lang="en-US" altLang="zh-TW" dirty="0" smtClean="0"/>
              <a:t>Segment Routing </a:t>
            </a:r>
            <a:r>
              <a:rPr lang="en-US" altLang="zh-TW" dirty="0"/>
              <a:t>as alternative </a:t>
            </a:r>
            <a:r>
              <a:rPr lang="en-US" altLang="zh-TW" b="1" dirty="0"/>
              <a:t>source </a:t>
            </a:r>
            <a:r>
              <a:rPr lang="en-US" altLang="zh-TW" b="1" dirty="0" smtClean="0"/>
              <a:t>routing based </a:t>
            </a:r>
            <a:r>
              <a:rPr lang="en-US" altLang="zh-TW" b="1" dirty="0"/>
              <a:t>solution </a:t>
            </a:r>
            <a:r>
              <a:rPr lang="en-US" altLang="zh-TW" dirty="0"/>
              <a:t>to achieve simplicity, better traffic </a:t>
            </a:r>
            <a:r>
              <a:rPr lang="en-US" altLang="zh-TW" dirty="0" smtClean="0"/>
              <a:t>engineering and </a:t>
            </a:r>
            <a:r>
              <a:rPr lang="en-US" altLang="zh-TW" dirty="0"/>
              <a:t>fast reroute capabilities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4104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Conventional Hop-by-Hop routed </a:t>
            </a:r>
            <a:endParaRPr kumimoji="1"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2830"/>
            <a:ext cx="6478935" cy="5087833"/>
          </a:xfrm>
        </p:spPr>
      </p:pic>
      <p:sp>
        <p:nvSpPr>
          <p:cNvPr id="4" name="圓角矩形 3"/>
          <p:cNvSpPr/>
          <p:nvPr/>
        </p:nvSpPr>
        <p:spPr>
          <a:xfrm>
            <a:off x="977900" y="3302846"/>
            <a:ext cx="6172200" cy="8881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150100" y="4026745"/>
            <a:ext cx="3527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solidFill>
                  <a:srgbClr val="FF0000"/>
                </a:solidFill>
              </a:rPr>
              <a:t>Reduced by Source Routed</a:t>
            </a:r>
            <a:endParaRPr kumimoji="1"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1336397"/>
            <a:ext cx="4432300" cy="26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3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1077</Words>
  <Application>Microsoft Macintosh PowerPoint</Application>
  <PresentationFormat>寬螢幕</PresentationFormat>
  <Paragraphs>120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0" baseType="lpstr">
      <vt:lpstr>Calibri</vt:lpstr>
      <vt:lpstr>Calibri Light</vt:lpstr>
      <vt:lpstr>Wingdings</vt:lpstr>
      <vt:lpstr>新細明體</vt:lpstr>
      <vt:lpstr>Arial</vt:lpstr>
      <vt:lpstr>Office 佈景主題</vt:lpstr>
      <vt:lpstr>Exploring Source Routed Forwarding in SDN Based WANs</vt:lpstr>
      <vt:lpstr>Introduction </vt:lpstr>
      <vt:lpstr>Challenge </vt:lpstr>
      <vt:lpstr>Controller’s placement impacts performance</vt:lpstr>
      <vt:lpstr>Source routing methods</vt:lpstr>
      <vt:lpstr>Related Work in Conventional Network </vt:lpstr>
      <vt:lpstr>SecondNet: MPLS labels </vt:lpstr>
      <vt:lpstr>SDN based source routing</vt:lpstr>
      <vt:lpstr>Conventional Hop-by-Hop routed </vt:lpstr>
      <vt:lpstr>Source Routed </vt:lpstr>
      <vt:lpstr>Source routed</vt:lpstr>
      <vt:lpstr>Implementation in SDN </vt:lpstr>
      <vt:lpstr>Performance Analysis</vt:lpstr>
      <vt:lpstr>0S3E specification</vt:lpstr>
      <vt:lpstr>First step:  network convergences time using the optimal controller placement</vt:lpstr>
      <vt:lpstr>Avg. Convergence time</vt:lpstr>
      <vt:lpstr>Fraction of flows</vt:lpstr>
      <vt:lpstr>V.S. Proactive mode</vt:lpstr>
      <vt:lpstr>Step two: Controller Placements</vt:lpstr>
      <vt:lpstr> Worst case convergence time</vt:lpstr>
      <vt:lpstr>Source routing Concerns</vt:lpstr>
      <vt:lpstr>Fault Management</vt:lpstr>
      <vt:lpstr>Future work</vt:lpstr>
      <vt:lpstr>Conclusion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Source Routed Forwarding in SDN Based WANs</dc:title>
  <dc:creator>Chen-Ning Mao</dc:creator>
  <cp:lastModifiedBy>Chen-Ning Mao</cp:lastModifiedBy>
  <cp:revision>99</cp:revision>
  <dcterms:created xsi:type="dcterms:W3CDTF">2015-11-02T02:24:54Z</dcterms:created>
  <dcterms:modified xsi:type="dcterms:W3CDTF">2015-11-02T16:16:30Z</dcterms:modified>
</cp:coreProperties>
</file>