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57" r:id="rId4"/>
    <p:sldId id="281" r:id="rId5"/>
    <p:sldId id="282" r:id="rId6"/>
    <p:sldId id="283" r:id="rId7"/>
    <p:sldId id="285" r:id="rId8"/>
    <p:sldId id="284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8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3491-4F30-4DFE-A3BE-DC91370C889E}" type="datetimeFigureOut">
              <a:rPr lang="zh-TW" altLang="en-US" smtClean="0"/>
              <a:t>2012/2/8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3A1C-F70D-4217-A9B6-6273D4969E8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3491-4F30-4DFE-A3BE-DC91370C889E}" type="datetimeFigureOut">
              <a:rPr lang="zh-TW" altLang="en-US" smtClean="0"/>
              <a:t>2012/2/8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3A1C-F70D-4217-A9B6-6273D4969E8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3491-4F30-4DFE-A3BE-DC91370C889E}" type="datetimeFigureOut">
              <a:rPr lang="zh-TW" altLang="en-US" smtClean="0"/>
              <a:t>2012/2/8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3A1C-F70D-4217-A9B6-6273D4969E8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3491-4F30-4DFE-A3BE-DC91370C889E}" type="datetimeFigureOut">
              <a:rPr lang="zh-TW" altLang="en-US" smtClean="0"/>
              <a:t>2012/2/8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3A1C-F70D-4217-A9B6-6273D4969E8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3491-4F30-4DFE-A3BE-DC91370C889E}" type="datetimeFigureOut">
              <a:rPr lang="zh-TW" altLang="en-US" smtClean="0"/>
              <a:t>2012/2/8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3A1C-F70D-4217-A9B6-6273D4969E8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3491-4F30-4DFE-A3BE-DC91370C889E}" type="datetimeFigureOut">
              <a:rPr lang="zh-TW" altLang="en-US" smtClean="0"/>
              <a:t>2012/2/8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3A1C-F70D-4217-A9B6-6273D4969E8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3491-4F30-4DFE-A3BE-DC91370C889E}" type="datetimeFigureOut">
              <a:rPr lang="zh-TW" altLang="en-US" smtClean="0"/>
              <a:t>2012/2/8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3A1C-F70D-4217-A9B6-6273D4969E8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3491-4F30-4DFE-A3BE-DC91370C889E}" type="datetimeFigureOut">
              <a:rPr lang="zh-TW" altLang="en-US" smtClean="0"/>
              <a:t>2012/2/8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BB3A1C-F70D-4217-A9B6-6273D4969E8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3491-4F30-4DFE-A3BE-DC91370C889E}" type="datetimeFigureOut">
              <a:rPr lang="zh-TW" altLang="en-US" smtClean="0"/>
              <a:t>2012/2/8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3A1C-F70D-4217-A9B6-6273D4969E8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3491-4F30-4DFE-A3BE-DC91370C889E}" type="datetimeFigureOut">
              <a:rPr lang="zh-TW" altLang="en-US" smtClean="0"/>
              <a:t>2012/2/8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1BB3A1C-F70D-4217-A9B6-6273D4969E8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28D3491-4F30-4DFE-A3BE-DC91370C889E}" type="datetimeFigureOut">
              <a:rPr lang="zh-TW" altLang="en-US" smtClean="0"/>
              <a:t>2012/2/8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B3A1C-F70D-4217-A9B6-6273D4969E8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28D3491-4F30-4DFE-A3BE-DC91370C889E}" type="datetimeFigureOut">
              <a:rPr lang="zh-TW" altLang="en-US" smtClean="0"/>
              <a:t>2012/2/8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1BB3A1C-F70D-4217-A9B6-6273D4969E8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3528" y="2780928"/>
            <a:ext cx="8319400" cy="2301240"/>
          </a:xfrm>
        </p:spPr>
        <p:txBody>
          <a:bodyPr>
            <a:normAutofit/>
          </a:bodyPr>
          <a:lstStyle/>
          <a:p>
            <a:pPr algn="l"/>
            <a:r>
              <a:rPr lang="en-US" altLang="zh-TW" cap="none" dirty="0" smtClean="0"/>
              <a:t>SVC parallelization on Android</a:t>
            </a:r>
            <a:endParaRPr lang="zh-TW" altLang="en-US" cap="none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51920" y="5157192"/>
            <a:ext cx="4968552" cy="1248544"/>
          </a:xfrm>
        </p:spPr>
        <p:txBody>
          <a:bodyPr/>
          <a:lstStyle/>
          <a:p>
            <a:pPr algn="l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37074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 – Frame Level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Encoding</a:t>
            </a:r>
          </a:p>
          <a:p>
            <a:pPr lvl="1"/>
            <a:r>
              <a:rPr lang="en-US" altLang="zh-TW" dirty="0" smtClean="0"/>
              <a:t>SVC encoder with base and enhancement layer</a:t>
            </a:r>
          </a:p>
          <a:p>
            <a:pPr lvl="1"/>
            <a:r>
              <a:rPr lang="en-US" altLang="zh-TW" dirty="0" smtClean="0"/>
              <a:t>Quantization parameter 46, 34</a:t>
            </a:r>
          </a:p>
          <a:p>
            <a:pPr lvl="1"/>
            <a:r>
              <a:rPr lang="en-US" altLang="zh-TW" dirty="0" smtClean="0"/>
              <a:t>30 fps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Open SVC decoder with MB decoding algorithm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20275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 – Frame Level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92896"/>
            <a:ext cx="4176464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492896"/>
            <a:ext cx="4248472" cy="269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2769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3528" y="2207880"/>
            <a:ext cx="8319400" cy="230124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TW" cap="none" dirty="0"/>
              <a:t>EFFICIENT PARALLELIZATION OF H.264 DECODING WITH MACRO BLOCK LEVEL</a:t>
            </a:r>
            <a:br>
              <a:rPr lang="en-US" altLang="zh-TW" cap="none" dirty="0"/>
            </a:br>
            <a:r>
              <a:rPr lang="en-US" altLang="zh-TW" cap="none" dirty="0"/>
              <a:t>SCHEDULING</a:t>
            </a:r>
            <a:endParaRPr lang="zh-TW" altLang="en-US" cap="none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51920" y="4941168"/>
            <a:ext cx="4968552" cy="1248544"/>
          </a:xfrm>
        </p:spPr>
        <p:txBody>
          <a:bodyPr/>
          <a:lstStyle/>
          <a:p>
            <a:pPr algn="l"/>
            <a:r>
              <a:rPr lang="en-US" altLang="zh-TW" dirty="0"/>
              <a:t>IEEE International Conference on Multimedia and Expo, 2007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7704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Macro-block parallelize</a:t>
            </a:r>
          </a:p>
          <a:p>
            <a:r>
              <a:rPr lang="en-US" altLang="zh-TW" dirty="0" smtClean="0"/>
              <a:t>Dynamically scheduling task at runtime</a:t>
            </a:r>
          </a:p>
        </p:txBody>
      </p:sp>
    </p:spTree>
    <p:extLst>
      <p:ext uri="{BB962C8B-B14F-4D97-AF65-F5344CB8AC3E}">
        <p14:creationId xmlns:p14="http://schemas.microsoft.com/office/powerpoint/2010/main" val="2791790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 - </a:t>
            </a:r>
            <a:r>
              <a:rPr lang="en-US" altLang="zh-TW" dirty="0"/>
              <a:t>MB</a:t>
            </a:r>
            <a:r>
              <a:rPr lang="en-US" altLang="zh-TW" dirty="0" smtClean="0"/>
              <a:t> </a:t>
            </a:r>
            <a:r>
              <a:rPr lang="en-US" altLang="zh-TW" dirty="0"/>
              <a:t>:</a:t>
            </a:r>
            <a:r>
              <a:rPr lang="en-US" altLang="zh-TW" dirty="0" smtClean="0"/>
              <a:t> difficult to parallelize</a:t>
            </a:r>
          </a:p>
          <a:p>
            <a:pPr lvl="1"/>
            <a:r>
              <a:rPr lang="en-US" altLang="zh-TW" dirty="0" smtClean="0"/>
              <a:t>Tight data dependency</a:t>
            </a:r>
          </a:p>
          <a:p>
            <a:r>
              <a:rPr lang="en-US" altLang="zh-TW" dirty="0" smtClean="0"/>
              <a:t>P - MB : easily parallelize</a:t>
            </a:r>
          </a:p>
          <a:p>
            <a:pPr lvl="1"/>
            <a:r>
              <a:rPr lang="en-US" altLang="zh-TW" dirty="0" smtClean="0"/>
              <a:t>No strong data dependency</a:t>
            </a:r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3" y="3861048"/>
            <a:ext cx="5838825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7551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Technique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Three stage</a:t>
            </a:r>
          </a:p>
          <a:p>
            <a:pPr lvl="1"/>
            <a:r>
              <a:rPr lang="en-US" altLang="zh-TW" dirty="0" err="1" smtClean="0"/>
              <a:t>Preparse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Highly sequential</a:t>
            </a:r>
          </a:p>
          <a:p>
            <a:pPr lvl="1"/>
            <a:r>
              <a:rPr lang="en-US" altLang="zh-TW" dirty="0" smtClean="0"/>
              <a:t>Render</a:t>
            </a:r>
          </a:p>
          <a:p>
            <a:pPr lvl="2"/>
            <a:r>
              <a:rPr lang="en-US" altLang="zh-TW" dirty="0" smtClean="0"/>
              <a:t>Significant opportunities for parallelism</a:t>
            </a:r>
          </a:p>
          <a:p>
            <a:pPr lvl="1"/>
            <a:r>
              <a:rPr lang="en-US" altLang="zh-TW" dirty="0" smtClean="0"/>
              <a:t>Filter</a:t>
            </a:r>
          </a:p>
          <a:p>
            <a:pPr lvl="2"/>
            <a:r>
              <a:rPr lang="en-US" altLang="zh-TW" dirty="0" smtClean="0"/>
              <a:t>Obviously parallel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40467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Technique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Prepare stage</a:t>
            </a:r>
          </a:p>
          <a:p>
            <a:pPr lvl="1"/>
            <a:r>
              <a:rPr lang="en-US" altLang="zh-TW" dirty="0" smtClean="0"/>
              <a:t>Buffer a small amount of recently decoded prediction modes/MVs from neighboring MGs</a:t>
            </a:r>
          </a:p>
          <a:p>
            <a:pPr lvl="1"/>
            <a:endParaRPr lang="zh-TW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132" y="3586139"/>
            <a:ext cx="5953125" cy="235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2394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Schedule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Greedy</a:t>
            </a:r>
            <a:endParaRPr lang="en-US" altLang="zh-TW" dirty="0"/>
          </a:p>
          <a:p>
            <a:r>
              <a:rPr lang="en-US" altLang="zh-TW" dirty="0" smtClean="0"/>
              <a:t>Static compile time</a:t>
            </a:r>
          </a:p>
          <a:p>
            <a:pPr lvl="1"/>
            <a:r>
              <a:rPr lang="en-US" altLang="zh-TW" dirty="0" smtClean="0"/>
              <a:t>Assume equal execution time for all MBs for each MB types</a:t>
            </a:r>
            <a:endParaRPr lang="en-US" altLang="zh-TW" dirty="0"/>
          </a:p>
          <a:p>
            <a:r>
              <a:rPr lang="en-US" altLang="zh-TW" dirty="0" smtClean="0"/>
              <a:t>Run time MB level</a:t>
            </a:r>
          </a:p>
          <a:p>
            <a:pPr lvl="1"/>
            <a:r>
              <a:rPr lang="en-US" altLang="zh-TW" dirty="0" smtClean="0"/>
              <a:t>MB types</a:t>
            </a:r>
          </a:p>
          <a:p>
            <a:pPr lvl="1"/>
            <a:r>
              <a:rPr lang="en-US" altLang="zh-TW" dirty="0" smtClean="0"/>
              <a:t>Encoded stream sizes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91797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Resolution : 320x144</a:t>
            </a:r>
          </a:p>
          <a:p>
            <a:r>
              <a:rPr lang="en-US" altLang="zh-TW" dirty="0" smtClean="0"/>
              <a:t>Contains I, P frames</a:t>
            </a:r>
          </a:p>
          <a:p>
            <a:r>
              <a:rPr lang="en-US" altLang="zh-TW" dirty="0" err="1" smtClean="0"/>
              <a:t>PentiumM</a:t>
            </a:r>
            <a:r>
              <a:rPr lang="en-US" altLang="zh-TW" dirty="0" smtClean="0"/>
              <a:t> 1.5GHz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31566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72816"/>
            <a:ext cx="5924550" cy="412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5889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3528" y="2780928"/>
            <a:ext cx="8319400" cy="2301240"/>
          </a:xfrm>
        </p:spPr>
        <p:txBody>
          <a:bodyPr>
            <a:normAutofit/>
          </a:bodyPr>
          <a:lstStyle/>
          <a:p>
            <a:pPr algn="l"/>
            <a:r>
              <a:rPr lang="en-US" altLang="zh-TW" cap="none" dirty="0"/>
              <a:t>ENERGY-EFFICIENT MULTI-THREADED VIDEO DECODING</a:t>
            </a:r>
            <a:endParaRPr lang="zh-TW" altLang="en-US" cap="none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51920" y="5157192"/>
            <a:ext cx="4968552" cy="1248544"/>
          </a:xfrm>
        </p:spPr>
        <p:txBody>
          <a:bodyPr/>
          <a:lstStyle/>
          <a:p>
            <a:pPr algn="l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149579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3528" y="2207880"/>
            <a:ext cx="8319400" cy="2301240"/>
          </a:xfrm>
        </p:spPr>
        <p:txBody>
          <a:bodyPr>
            <a:normAutofit/>
          </a:bodyPr>
          <a:lstStyle/>
          <a:p>
            <a:pPr algn="l"/>
            <a:r>
              <a:rPr lang="en-US" altLang="zh-TW" cap="none" dirty="0"/>
              <a:t>Parallelization of H.264 video decoder for embedded multicore processor</a:t>
            </a:r>
            <a:endParaRPr lang="zh-TW" altLang="en-US" cap="none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51920" y="4941168"/>
            <a:ext cx="4968552" cy="1248544"/>
          </a:xfrm>
        </p:spPr>
        <p:txBody>
          <a:bodyPr/>
          <a:lstStyle/>
          <a:p>
            <a:pPr algn="l"/>
            <a:r>
              <a:rPr lang="en-US" altLang="zh-TW" dirty="0"/>
              <a:t>IEEE International Conference on Multimedia and Expo, </a:t>
            </a:r>
            <a:r>
              <a:rPr lang="en-US" altLang="zh-TW" dirty="0" smtClean="0"/>
              <a:t>2008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742876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Balance load</a:t>
            </a:r>
          </a:p>
          <a:p>
            <a:r>
              <a:rPr lang="en-US" altLang="zh-TW" dirty="0" smtClean="0"/>
              <a:t>Data preloading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444140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Technique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16832"/>
            <a:ext cx="65913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47547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Technique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340768"/>
            <a:ext cx="4629150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129" y="3802335"/>
            <a:ext cx="5972175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77116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Preload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154" y="1988840"/>
            <a:ext cx="6067425" cy="375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99742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20888"/>
            <a:ext cx="6315075" cy="321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04187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204864"/>
            <a:ext cx="5238750" cy="323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01686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276872"/>
            <a:ext cx="5191125" cy="316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18630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 with Preload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04864"/>
            <a:ext cx="5400675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9839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Parallelization</a:t>
            </a:r>
          </a:p>
          <a:p>
            <a:pPr lvl="1"/>
            <a:r>
              <a:rPr lang="en-US" altLang="zh-TW" dirty="0" smtClean="0"/>
              <a:t>Video sequence on different cores</a:t>
            </a:r>
          </a:p>
          <a:p>
            <a:pPr lvl="1"/>
            <a:r>
              <a:rPr lang="en-US" altLang="zh-TW" dirty="0" smtClean="0"/>
              <a:t>Decoding levels of group of pictures</a:t>
            </a:r>
          </a:p>
          <a:p>
            <a:pPr lvl="1"/>
            <a:r>
              <a:rPr lang="en-US" altLang="zh-TW" dirty="0" smtClean="0"/>
              <a:t>Independent slice within each frame</a:t>
            </a:r>
          </a:p>
          <a:p>
            <a:pPr lvl="1"/>
            <a:r>
              <a:rPr lang="en-US" altLang="zh-TW" dirty="0" smtClean="0"/>
              <a:t>Macro block level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40031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Frame Level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775" y="2492896"/>
            <a:ext cx="7224609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6590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Macro-block Level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Applied for spatially predicted MBs</a:t>
            </a:r>
          </a:p>
          <a:p>
            <a:r>
              <a:rPr lang="en-US" altLang="zh-TW" dirty="0" smtClean="0"/>
              <a:t>No such restrictions for temporally predicted</a:t>
            </a: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501008"/>
            <a:ext cx="41243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0189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Macro-block Level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511413"/>
            <a:ext cx="3009900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4743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Intel i7quad-core 1.6G, 6M cache</a:t>
            </a:r>
          </a:p>
          <a:p>
            <a:r>
              <a:rPr lang="en-US" altLang="zh-TW" dirty="0" err="1" smtClean="0"/>
              <a:t>WattsUp</a:t>
            </a:r>
            <a:r>
              <a:rPr lang="en-US" altLang="zh-TW" dirty="0" smtClean="0"/>
              <a:t> PRO power meter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Use different video in these two experiment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57944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 – Frame Level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Encoding</a:t>
            </a:r>
          </a:p>
          <a:p>
            <a:pPr lvl="1"/>
            <a:r>
              <a:rPr lang="en-US" altLang="zh-TW" dirty="0" smtClean="0"/>
              <a:t>MVC mode</a:t>
            </a:r>
          </a:p>
          <a:p>
            <a:pPr lvl="1"/>
            <a:r>
              <a:rPr lang="en-US" altLang="zh-TW" dirty="0" smtClean="0"/>
              <a:t>Quantization parameter 22</a:t>
            </a:r>
          </a:p>
          <a:p>
            <a:pPr lvl="1"/>
            <a:r>
              <a:rPr lang="en-US" altLang="zh-TW" dirty="0" smtClean="0"/>
              <a:t>30 fps</a:t>
            </a:r>
            <a:endParaRPr lang="en-US" altLang="zh-TW" dirty="0"/>
          </a:p>
          <a:p>
            <a:r>
              <a:rPr lang="en-US" altLang="zh-TW" dirty="0" smtClean="0"/>
              <a:t>Performance Evaluation</a:t>
            </a:r>
          </a:p>
          <a:p>
            <a:pPr lvl="1"/>
            <a:r>
              <a:rPr lang="en-US" altLang="zh-TW" dirty="0" smtClean="0"/>
              <a:t>Excluding the frame buffer storage time</a:t>
            </a:r>
          </a:p>
          <a:p>
            <a:r>
              <a:rPr lang="en-US" altLang="zh-TW" dirty="0" smtClean="0"/>
              <a:t>Energy </a:t>
            </a:r>
            <a:r>
              <a:rPr lang="en-US" altLang="zh-TW" dirty="0" err="1" smtClean="0"/>
              <a:t>Consumpton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Subtracting the </a:t>
            </a:r>
            <a:r>
              <a:rPr lang="en-US" altLang="zh-TW" dirty="0" err="1" smtClean="0"/>
              <a:t>idel</a:t>
            </a:r>
            <a:r>
              <a:rPr lang="en-US" altLang="zh-TW" dirty="0" smtClean="0"/>
              <a:t> power from the average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66017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 – Frame Level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12776"/>
            <a:ext cx="4104456" cy="2493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31292"/>
            <a:ext cx="4176464" cy="2475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80" y="4003990"/>
            <a:ext cx="4175752" cy="259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5215155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1090</TotalTime>
  <Words>272</Words>
  <Application>Microsoft Office PowerPoint</Application>
  <PresentationFormat>如螢幕大小 (4:3)</PresentationFormat>
  <Paragraphs>81</Paragraphs>
  <Slides>28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28</vt:i4>
      </vt:variant>
    </vt:vector>
  </HeadingPairs>
  <TitlesOfParts>
    <vt:vector size="29" baseType="lpstr">
      <vt:lpstr>科技</vt:lpstr>
      <vt:lpstr>SVC parallelization on Android</vt:lpstr>
      <vt:lpstr>ENERGY-EFFICIENT MULTI-THREADED VIDEO DECODING</vt:lpstr>
      <vt:lpstr>Introduction</vt:lpstr>
      <vt:lpstr>Frame Level</vt:lpstr>
      <vt:lpstr>Macro-block Level</vt:lpstr>
      <vt:lpstr>Macro-block Level</vt:lpstr>
      <vt:lpstr>Experiment</vt:lpstr>
      <vt:lpstr>Result – Frame Level</vt:lpstr>
      <vt:lpstr>Result – Frame Level</vt:lpstr>
      <vt:lpstr>Result – Frame Level</vt:lpstr>
      <vt:lpstr>Result – Frame Level</vt:lpstr>
      <vt:lpstr>EFFICIENT PARALLELIZATION OF H.264 DECODING WITH MACRO BLOCK LEVEL SCHEDULING</vt:lpstr>
      <vt:lpstr>Introduction</vt:lpstr>
      <vt:lpstr>Introduction</vt:lpstr>
      <vt:lpstr>Technique</vt:lpstr>
      <vt:lpstr>Technique</vt:lpstr>
      <vt:lpstr>Schedule</vt:lpstr>
      <vt:lpstr>Experiment</vt:lpstr>
      <vt:lpstr>Result</vt:lpstr>
      <vt:lpstr>Parallelization of H.264 video decoder for embedded multicore processor</vt:lpstr>
      <vt:lpstr>Introduction</vt:lpstr>
      <vt:lpstr>Technique</vt:lpstr>
      <vt:lpstr>Technique</vt:lpstr>
      <vt:lpstr>Preload</vt:lpstr>
      <vt:lpstr>Experiment</vt:lpstr>
      <vt:lpstr>Result</vt:lpstr>
      <vt:lpstr>Result</vt:lpstr>
      <vt:lpstr>Result with Preload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Subjective Quality Evaluation via Paired Comparison: Application to Scalable Video Coding</dc:title>
  <dc:creator>masnec</dc:creator>
  <cp:lastModifiedBy>masnec</cp:lastModifiedBy>
  <cp:revision>25</cp:revision>
  <dcterms:created xsi:type="dcterms:W3CDTF">2011-11-01T15:31:28Z</dcterms:created>
  <dcterms:modified xsi:type="dcterms:W3CDTF">2012-02-08T07:59:50Z</dcterms:modified>
</cp:coreProperties>
</file>