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262" r:id="rId4"/>
    <p:sldId id="258" r:id="rId5"/>
    <p:sldId id="259" r:id="rId6"/>
    <p:sldId id="260" r:id="rId7"/>
    <p:sldId id="326" r:id="rId8"/>
    <p:sldId id="261" r:id="rId9"/>
    <p:sldId id="263" r:id="rId10"/>
    <p:sldId id="330" r:id="rId11"/>
    <p:sldId id="328" r:id="rId12"/>
    <p:sldId id="329" r:id="rId13"/>
    <p:sldId id="264" r:id="rId14"/>
    <p:sldId id="313" r:id="rId15"/>
    <p:sldId id="269" r:id="rId16"/>
    <p:sldId id="314" r:id="rId17"/>
    <p:sldId id="271" r:id="rId18"/>
    <p:sldId id="272" r:id="rId19"/>
    <p:sldId id="315" r:id="rId20"/>
    <p:sldId id="332" r:id="rId21"/>
    <p:sldId id="273" r:id="rId22"/>
    <p:sldId id="333" r:id="rId23"/>
    <p:sldId id="316" r:id="rId24"/>
    <p:sldId id="277" r:id="rId25"/>
    <p:sldId id="317" r:id="rId26"/>
    <p:sldId id="278" r:id="rId27"/>
    <p:sldId id="280" r:id="rId28"/>
    <p:sldId id="318" r:id="rId29"/>
    <p:sldId id="282" r:id="rId30"/>
    <p:sldId id="319" r:id="rId31"/>
    <p:sldId id="288" r:id="rId32"/>
    <p:sldId id="289" r:id="rId33"/>
    <p:sldId id="320" r:id="rId34"/>
    <p:sldId id="290" r:id="rId35"/>
    <p:sldId id="294" r:id="rId36"/>
    <p:sldId id="293" r:id="rId37"/>
    <p:sldId id="297" r:id="rId38"/>
    <p:sldId id="298" r:id="rId39"/>
    <p:sldId id="300" r:id="rId40"/>
    <p:sldId id="299" r:id="rId41"/>
    <p:sldId id="321" r:id="rId42"/>
    <p:sldId id="307" r:id="rId43"/>
    <p:sldId id="301" r:id="rId44"/>
    <p:sldId id="302" r:id="rId45"/>
    <p:sldId id="303" r:id="rId46"/>
    <p:sldId id="304" r:id="rId47"/>
    <p:sldId id="305" r:id="rId48"/>
    <p:sldId id="308" r:id="rId49"/>
    <p:sldId id="309" r:id="rId50"/>
    <p:sldId id="311" r:id="rId51"/>
    <p:sldId id="310" r:id="rId52"/>
    <p:sldId id="312" r:id="rId53"/>
    <p:sldId id="324" r:id="rId54"/>
    <p:sldId id="325" r:id="rId55"/>
    <p:sldId id="331" r:id="rId5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62" autoAdjust="0"/>
  </p:normalViewPr>
  <p:slideViewPr>
    <p:cSldViewPr>
      <p:cViewPr>
        <p:scale>
          <a:sx n="100" d="100"/>
          <a:sy n="100" d="100"/>
        </p:scale>
        <p:origin x="-19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854CA-6EC1-4F9D-BFDA-FB821AA6A529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F418F-DD82-47E3-92B1-8B724E9D3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26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6%8C%87%E6%95%B0%E5%88%86%E5%B8%83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zh.wikipedia.org/wiki/%E5%B8%83%E6%9C%97%E8%BF%90%E5%8A%A8" TargetMode="External"/><Relationship Id="rId5" Type="http://schemas.openxmlformats.org/officeDocument/2006/relationships/hyperlink" Target="http://zh.wikipedia.org/wiki/%E9%9A%8F%E6%9C%BA%E5%8F%98%E9%87%8F" TargetMode="External"/><Relationship Id="rId4" Type="http://schemas.openxmlformats.org/officeDocument/2006/relationships/hyperlink" Target="http://zh.wikipedia.org/w/index.php?title=%E7%9B%B8%E4%BA%92%E7%8B%AC%E7%AB%8B%E5%90%8C%E5%88%86%E5%B8%83%E9%9A%8F%E6%9C%BA%E5%8F%98%E9%87%8F&amp;action=edit&amp;redlink=1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Consider two statistically dependent </a:t>
            </a:r>
            <a:r>
              <a:rPr lang="en-US" altLang="zh-TW" dirty="0" err="1" smtClean="0"/>
              <a:t>i.i.d</a:t>
            </a:r>
            <a:r>
              <a:rPr lang="en-US" altLang="zh-TW" dirty="0" smtClean="0"/>
              <a:t>. ﬁnite-alphabet</a:t>
            </a:r>
          </a:p>
          <a:p>
            <a:r>
              <a:rPr lang="en-US" altLang="zh-TW" dirty="0" smtClean="0"/>
              <a:t>random sequences X and Y . With separate conventional</a:t>
            </a:r>
          </a:p>
          <a:p>
            <a:r>
              <a:rPr lang="en-US" altLang="zh-TW" dirty="0" smtClean="0"/>
              <a:t>entropy encoders and decoders one can achieve RX  H ( X )</a:t>
            </a:r>
          </a:p>
          <a:p>
            <a:r>
              <a:rPr lang="en-US" altLang="zh-TW" dirty="0" smtClean="0"/>
              <a:t>and RY  H ( Y ), where H ( X ) and H ( Y ) are the entropies</a:t>
            </a:r>
          </a:p>
          <a:p>
            <a:r>
              <a:rPr lang="en-US" altLang="zh-TW" dirty="0" smtClean="0"/>
              <a:t>of X and Y , respectively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F418F-DD82-47E3-92B1-8B724E9D37F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2693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Since RY = H ( Y ) is achievable for (conventionally)</a:t>
            </a:r>
          </a:p>
          <a:p>
            <a:r>
              <a:rPr lang="en-US" altLang="zh-TW" dirty="0" smtClean="0"/>
              <a:t>encoding Y , compression with receiver side information </a:t>
            </a:r>
            <a:r>
              <a:rPr lang="en-US" altLang="zh-TW" dirty="0" err="1" smtClean="0"/>
              <a:t>cor</a:t>
            </a:r>
            <a:r>
              <a:rPr lang="en-US" altLang="zh-TW" dirty="0" smtClean="0"/>
              <a:t>-</a:t>
            </a:r>
          </a:p>
          <a:p>
            <a:r>
              <a:rPr lang="en-US" altLang="zh-TW" dirty="0" smtClean="0"/>
              <a:t>responds to one of the corners of the rate region in Fig. 2, and</a:t>
            </a:r>
          </a:p>
          <a:p>
            <a:r>
              <a:rPr lang="en-US" altLang="zh-TW" dirty="0" smtClean="0"/>
              <a:t>hence RX &gt;=H ( X | Y ), regardless of the encoder’s access to</a:t>
            </a:r>
          </a:p>
          <a:p>
            <a:r>
              <a:rPr lang="en-US" altLang="zh-TW" dirty="0" smtClean="0"/>
              <a:t>side information Y 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F418F-DD82-47E3-92B1-8B724E9D37F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14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F418F-DD82-47E3-92B1-8B724E9D37F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590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由於它可以看作是兩個不同位置的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指數分布"/>
              </a:rPr>
              <a:t>指數分布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背靠背拼接在一起，所以它也叫作</a:t>
            </a:r>
            <a:r>
              <a:rPr lang="zh-TW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雙指數分布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。兩個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相互獨立同分布隨機變數 (頁面不存在)"/>
              </a:rPr>
              <a:t>相互獨立同機率分布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指數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隨機變數"/>
              </a:rPr>
              <a:t>隨機變數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之間的差別是按照指數分布的隨機時間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布朗運動"/>
              </a:rPr>
              <a:t>布朗運動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F418F-DD82-47E3-92B1-8B724E9D37F4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347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This is because the motion vectors obtained do not necessarily intercept the interpolated frame at the center of each non-overlapped  block  in  the  interpolated  frame. 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F418F-DD82-47E3-92B1-8B724E9D37F4}" type="slidenum">
              <a:rPr lang="zh-TW" altLang="en-US" smtClean="0"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6517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i.e. (x1 , y1 ) = (xi , </a:t>
            </a:r>
            <a:r>
              <a:rPr lang="en-US" altLang="zh-TW" dirty="0" err="1" smtClean="0"/>
              <a:t>yi</a:t>
            </a:r>
            <a:r>
              <a:rPr lang="en-US" altLang="zh-TW" dirty="0" smtClean="0"/>
              <a:t> ) + MV(B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) and (x2 , y2 ) = (xi , </a:t>
            </a:r>
            <a:r>
              <a:rPr lang="en-US" altLang="zh-TW" dirty="0" err="1" smtClean="0"/>
              <a:t>yi</a:t>
            </a:r>
            <a:r>
              <a:rPr lang="en-US" altLang="zh-TW" dirty="0" smtClean="0"/>
              <a:t> ) - </a:t>
            </a:r>
          </a:p>
          <a:p>
            <a:r>
              <a:rPr lang="en-US" altLang="zh-TW" dirty="0" smtClean="0"/>
              <a:t>MV(B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), where (x1 , y1 ) is the coordinates of the block in the previous key frame, (x2 , y2 ) are the coordinates </a:t>
            </a:r>
          </a:p>
          <a:p>
            <a:r>
              <a:rPr lang="en-US" altLang="zh-TW" dirty="0" smtClean="0"/>
              <a:t>of the block in the next frame and MV(B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) represents the motion vector obtained in the previous section </a:t>
            </a:r>
          </a:p>
          <a:p>
            <a:r>
              <a:rPr lang="en-US" altLang="zh-TW" dirty="0" smtClean="0"/>
              <a:t>divided by half, since the interpolated frame is equally distant to both key frames.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F418F-DD82-47E3-92B1-8B724E9D37F4}" type="slidenum">
              <a:rPr lang="zh-TW" altLang="en-US" smtClean="0"/>
              <a:t>45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106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910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32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427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67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283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27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763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414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942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214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345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FF29-6669-4F66-AD1C-C246C5688874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44773-FBA0-4E82-B2C3-7B68B7304F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18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/>
              <a:t>S</a:t>
            </a:r>
            <a:r>
              <a:rPr lang="en-US" altLang="zh-TW" dirty="0" smtClean="0"/>
              <a:t>urvey Of Distributed Video Coding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NTHU NMSL</a:t>
            </a:r>
          </a:p>
          <a:p>
            <a:r>
              <a:rPr lang="en-US" altLang="zh-TW" dirty="0" err="1" smtClean="0"/>
              <a:t>Shu</a:t>
            </a:r>
            <a:r>
              <a:rPr lang="en-US" altLang="zh-TW" dirty="0" smtClean="0"/>
              <a:t>-Ting Wang</a:t>
            </a:r>
          </a:p>
          <a:p>
            <a:r>
              <a:rPr lang="en-US" altLang="zh-TW" dirty="0" smtClean="0"/>
              <a:t>2012/12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67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Early Architectures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altLang="zh-TW" dirty="0" smtClean="0"/>
              <a:t>Two kinds of architecture</a:t>
            </a:r>
          </a:p>
          <a:p>
            <a:pPr lvl="1"/>
            <a:r>
              <a:rPr lang="en-US" altLang="zh-TW" dirty="0" smtClean="0"/>
              <a:t>PRISM</a:t>
            </a:r>
          </a:p>
          <a:p>
            <a:pPr lvl="1"/>
            <a:r>
              <a:rPr lang="en-US" altLang="zh-TW" dirty="0" smtClean="0"/>
              <a:t>Stanford</a:t>
            </a:r>
          </a:p>
          <a:p>
            <a:endParaRPr lang="en-US" altLang="zh-TW" dirty="0"/>
          </a:p>
          <a:p>
            <a:r>
              <a:rPr lang="en-US" altLang="zh-TW" dirty="0" smtClean="0"/>
              <a:t>Nowadays, state-of-the-art codecs are based on Stanford architecture because of its efficiency.</a:t>
            </a:r>
            <a:br>
              <a:rPr lang="en-US" altLang="zh-TW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33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PRISM Architecture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871663"/>
            <a:ext cx="8408987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051720" y="4077072"/>
            <a:ext cx="144016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Stanford Architecture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412776"/>
            <a:ext cx="8247063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235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Overview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3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Road Map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971600" y="2996952"/>
            <a:ext cx="720080" cy="25922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55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Frame Splitting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Input frames are split into two parts</a:t>
            </a:r>
          </a:p>
          <a:p>
            <a:pPr lvl="1"/>
            <a:r>
              <a:rPr lang="en-US" altLang="zh-TW" dirty="0" smtClean="0"/>
              <a:t>Key Frames</a:t>
            </a:r>
          </a:p>
          <a:p>
            <a:pPr lvl="1"/>
            <a:r>
              <a:rPr lang="en-US" altLang="zh-TW" dirty="0" err="1" smtClean="0"/>
              <a:t>Wyner-Ziv</a:t>
            </a:r>
            <a:r>
              <a:rPr lang="en-US" altLang="zh-TW" dirty="0" smtClean="0"/>
              <a:t> Frames</a:t>
            </a:r>
          </a:p>
          <a:p>
            <a:r>
              <a:rPr lang="en-US" altLang="zh-TW" dirty="0" smtClean="0"/>
              <a:t>Key frames are </a:t>
            </a:r>
          </a:p>
          <a:p>
            <a:pPr lvl="1"/>
            <a:r>
              <a:rPr lang="en-US" altLang="zh-TW" dirty="0" smtClean="0"/>
              <a:t>coded by MPEG/H.264 intra </a:t>
            </a:r>
          </a:p>
          <a:p>
            <a:pPr lvl="1"/>
            <a:r>
              <a:rPr lang="en-US" altLang="zh-TW" dirty="0" smtClean="0"/>
              <a:t>to prevent error </a:t>
            </a:r>
            <a:r>
              <a:rPr lang="en-US" altLang="zh-TW" dirty="0" smtClean="0"/>
              <a:t>drifting </a:t>
            </a:r>
            <a:r>
              <a:rPr lang="en-US" altLang="zh-TW" dirty="0" smtClean="0"/>
              <a:t>problem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0289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Road Map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1691680" y="2996952"/>
            <a:ext cx="1008112" cy="7920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97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Discrete Cosine </a:t>
            </a:r>
            <a:r>
              <a:rPr lang="en-US" altLang="zh-TW" dirty="0"/>
              <a:t>Transform(1/2)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DCT has good energy compaction property and human eyes can hardly perceive the high frequency bands. </a:t>
            </a:r>
          </a:p>
          <a:p>
            <a:endParaRPr lang="en-US" altLang="zh-TW" dirty="0"/>
          </a:p>
          <a:p>
            <a:r>
              <a:rPr lang="en-US" altLang="zh-TW" dirty="0" smtClean="0"/>
              <a:t>The </a:t>
            </a:r>
            <a:r>
              <a:rPr lang="en-US" altLang="zh-TW" b="1" dirty="0" smtClean="0"/>
              <a:t>transform-domain</a:t>
            </a:r>
            <a:r>
              <a:rPr lang="en-US" altLang="zh-TW" dirty="0" smtClean="0"/>
              <a:t> DVC codec has shown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its better R-D performance than the </a:t>
            </a:r>
            <a:r>
              <a:rPr lang="en-US" altLang="zh-TW" b="1" dirty="0" smtClean="0"/>
              <a:t>pixel- </a:t>
            </a:r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domain</a:t>
            </a:r>
            <a:r>
              <a:rPr lang="en-US" altLang="zh-TW" dirty="0" smtClean="0"/>
              <a:t> one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56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Discrete Cosine Transform(2/2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3262313" cy="248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02085"/>
            <a:ext cx="352901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Road Map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2843064" y="3046115"/>
            <a:ext cx="648072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97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System Framework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TW" sz="3200" dirty="0" smtClean="0"/>
              <a:t>DISCOVER Codecs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TW" sz="3200" dirty="0" smtClean="0"/>
              <a:t>Recent </a:t>
            </a:r>
            <a:r>
              <a:rPr lang="en-US" altLang="zh-TW" sz="3200" dirty="0" smtClean="0"/>
              <a:t>Research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and Future work</a:t>
            </a: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29482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Quantization(1/3)</a:t>
            </a:r>
            <a:endParaRPr lang="zh-TW" altLang="en-US" dirty="0"/>
          </a:p>
        </p:txBody>
      </p:sp>
      <p:pic>
        <p:nvPicPr>
          <p:cNvPr id="7170" name="Picture 2" descr="File:Sampled.signal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59" y="1268760"/>
            <a:ext cx="3529716" cy="199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File:Quantized.signal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82604"/>
            <a:ext cx="3523305" cy="2163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File:Digital.signal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805180"/>
            <a:ext cx="3672408" cy="221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1551170" y="3346037"/>
            <a:ext cx="1587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Sampled signal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5868144" y="3429000"/>
            <a:ext cx="1735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Quantized signal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620885" y="6055697"/>
            <a:ext cx="3398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Digital signal (sampled, quantized)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940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Quantization(2/3)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Q table is simple for implementation, it cannot keep the coding quality on various video sequences.</a:t>
            </a:r>
          </a:p>
          <a:p>
            <a:r>
              <a:rPr lang="en-US" altLang="zh-TW" dirty="0" smtClean="0"/>
              <a:t>Stanford-based DVC codecs have the Q table for quantization like traditional video </a:t>
            </a:r>
            <a:r>
              <a:rPr lang="en-US" altLang="zh-TW" dirty="0" smtClean="0"/>
              <a:t>codecs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61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Quantization(3/3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en-US" altLang="zh-TW" dirty="0"/>
              <a:t>PRISM employing the classiﬁcation method</a:t>
            </a:r>
          </a:p>
          <a:p>
            <a:pPr lvl="1"/>
            <a:r>
              <a:rPr lang="en-US" altLang="zh-TW" dirty="0"/>
              <a:t>Low correlation : use conventional coding</a:t>
            </a:r>
          </a:p>
          <a:p>
            <a:pPr lvl="1"/>
            <a:r>
              <a:rPr lang="en-US" altLang="zh-TW" dirty="0"/>
              <a:t>High correlation: skip</a:t>
            </a:r>
          </a:p>
          <a:p>
            <a:pPr lvl="1"/>
            <a:r>
              <a:rPr lang="en-US" altLang="zh-TW" dirty="0"/>
              <a:t>Other: distributed coding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60229"/>
            <a:ext cx="6408712" cy="237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2649513" y="5517232"/>
            <a:ext cx="864096" cy="5948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39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Road Map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2555777" y="3789040"/>
            <a:ext cx="1152128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3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Encoder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PRISM codec do more on encoder to achieve better rate-distortion performance.</a:t>
            </a:r>
          </a:p>
          <a:p>
            <a:r>
              <a:rPr lang="en-US" altLang="zh-TW" dirty="0" smtClean="0"/>
              <a:t>Encoder can generate hash code for decoder (hash-based motion estimation) to choose better side information.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564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Road Map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3517850" y="2636912"/>
            <a:ext cx="2710334" cy="10801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01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Channel Coding(1/2)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Turbo code </a:t>
            </a:r>
            <a:r>
              <a:rPr lang="en-US" altLang="zh-TW" dirty="0" smtClean="0"/>
              <a:t>or </a:t>
            </a:r>
            <a:r>
              <a:rPr lang="en-US" altLang="zh-TW" b="1" dirty="0" smtClean="0"/>
              <a:t>LDPC code </a:t>
            </a:r>
            <a:r>
              <a:rPr lang="en-US" altLang="zh-TW" dirty="0" smtClean="0"/>
              <a:t>are usually used to encode the quantized bands bit-plane by bit-plane.</a:t>
            </a:r>
          </a:p>
          <a:p>
            <a:r>
              <a:rPr lang="en-US" altLang="zh-TW" dirty="0"/>
              <a:t>P</a:t>
            </a:r>
            <a:r>
              <a:rPr lang="en-US" altLang="zh-TW" dirty="0" smtClean="0"/>
              <a:t>arity </a:t>
            </a:r>
            <a:r>
              <a:rPr lang="en-US" altLang="zh-TW" dirty="0" err="1" smtClean="0"/>
              <a:t>bitstreams</a:t>
            </a:r>
            <a:r>
              <a:rPr lang="en-US" altLang="zh-TW" dirty="0" smtClean="0"/>
              <a:t> (or syndrome bits) are kept in the buffer.</a:t>
            </a:r>
          </a:p>
          <a:p>
            <a:r>
              <a:rPr lang="en-US" altLang="zh-TW" dirty="0" smtClean="0"/>
              <a:t>Rate estimator will determine how many parity bits to be sent to the decoder.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87071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Channel Coding(2/2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Cyclic Redundancy Check (CRC) is used to verify the correctness of the decoded bands.</a:t>
            </a:r>
          </a:p>
          <a:p>
            <a:r>
              <a:rPr lang="en-US" altLang="zh-TW" dirty="0" smtClean="0"/>
              <a:t>Obvious disadvantage: the iterative decoding process cause significant delay.</a:t>
            </a:r>
          </a:p>
          <a:p>
            <a:r>
              <a:rPr lang="en-US" altLang="zh-TW" dirty="0" smtClean="0"/>
              <a:t>Many research are focus on rate estimation and reducing  the number of feedback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7774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Road Map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6444208" y="4293096"/>
            <a:ext cx="1224136" cy="7920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571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Side Information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key operation of the side information generation is </a:t>
            </a:r>
            <a:r>
              <a:rPr lang="en-US" altLang="zh-TW" b="1" dirty="0" smtClean="0"/>
              <a:t>motion-compensated frame interpolation </a:t>
            </a:r>
            <a:r>
              <a:rPr lang="en-US" altLang="zh-TW" dirty="0" smtClean="0"/>
              <a:t>or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hash-based motion estimation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, where true motion ﬁeld is required to get the best quality.</a:t>
            </a:r>
          </a:p>
          <a:p>
            <a:r>
              <a:rPr lang="en-US" altLang="zh-TW" dirty="0" smtClean="0"/>
              <a:t>The quality of </a:t>
            </a:r>
            <a:r>
              <a:rPr lang="en-US" altLang="zh-TW" dirty="0" err="1" smtClean="0"/>
              <a:t>Wyner-Ziv</a:t>
            </a:r>
            <a:r>
              <a:rPr lang="en-US" altLang="zh-TW" dirty="0" smtClean="0"/>
              <a:t> frames is strongly determined by the </a:t>
            </a:r>
            <a:r>
              <a:rPr lang="en-US" altLang="zh-TW" dirty="0" err="1" smtClean="0"/>
              <a:t>the</a:t>
            </a:r>
            <a:r>
              <a:rPr lang="en-US" altLang="zh-TW" dirty="0" smtClean="0"/>
              <a:t> side information.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517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System Framework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DISCOVER Codecs</a:t>
            </a:r>
          </a:p>
          <a:p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Recent </a:t>
            </a:r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Research 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and Future </a:t>
            </a:r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work</a:t>
            </a:r>
            <a:endParaRPr lang="en-US" altLang="zh-TW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altLang="zh-TW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4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Road Map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5076056" y="3789040"/>
            <a:ext cx="1224136" cy="7920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713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Correlation Noise </a:t>
            </a:r>
            <a:r>
              <a:rPr lang="en-US" altLang="zh-TW" dirty="0"/>
              <a:t>Modeling(1/2)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r>
              <a:rPr lang="en-US" altLang="zh-TW" dirty="0" smtClean="0"/>
              <a:t>DVC systems usually use </a:t>
            </a:r>
            <a:r>
              <a:rPr lang="en-US" altLang="zh-TW" dirty="0" err="1" smtClean="0"/>
              <a:t>Laplacian</a:t>
            </a:r>
            <a:r>
              <a:rPr lang="en-US" altLang="zh-TW" dirty="0" smtClean="0"/>
              <a:t> distribution to model the bit conditional probability of bit-planes for decoding.</a:t>
            </a:r>
            <a:endParaRPr lang="zh-TW" altLang="en-US" dirty="0"/>
          </a:p>
        </p:txBody>
      </p:sp>
      <p:pic>
        <p:nvPicPr>
          <p:cNvPr id="8194" name="Picture 2" descr="f(x|\mu,b) = \frac{1}{2b} \exp \left( -\frac{|x-\mu|}{b} \right) \,\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17032"/>
            <a:ext cx="244792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    = \frac{1}{2b}&#10;    \left\{\begin{matrix}&#10;      \exp \left( -\frac{\mu-x}{b} \right) &amp; \mbox{if }x &lt; \mu&#10;      \\[8pt]&#10;      \exp \left( -\frac{x-\mu}{b} \right) &amp; \mbox{if }x \geq \mu&#10;    \end{matrix}\right.&#10; 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712" y="4509120"/>
            <a:ext cx="2324100" cy="5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0266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Correlation Noise Modeling(2/2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 good correlation noise model leads to better </a:t>
            </a:r>
          </a:p>
          <a:p>
            <a:pPr marL="0" indent="0">
              <a:buNone/>
            </a:pPr>
            <a:r>
              <a:rPr lang="en-US" altLang="zh-TW" dirty="0" smtClean="0"/>
              <a:t>    R-D performance. Early methods are offline </a:t>
            </a:r>
          </a:p>
          <a:p>
            <a:pPr marL="0" indent="0">
              <a:buNone/>
            </a:pPr>
            <a:r>
              <a:rPr lang="en-US" altLang="zh-TW" dirty="0" smtClean="0"/>
              <a:t>    training methods.</a:t>
            </a:r>
          </a:p>
          <a:p>
            <a:r>
              <a:rPr lang="en-US" altLang="zh-TW" dirty="0" smtClean="0"/>
              <a:t>Online modeling and TRACE( </a:t>
            </a:r>
            <a:r>
              <a:rPr lang="en-US" altLang="zh-TW" dirty="0" err="1" smtClean="0"/>
              <a:t>transfrom</a:t>
            </a:r>
            <a:r>
              <a:rPr lang="en-US" altLang="zh-TW" dirty="0" smtClean="0"/>
              <a:t>- domain adaptive correlation estimation) are purposed to improve the modeling algorithm.</a:t>
            </a:r>
          </a:p>
        </p:txBody>
      </p:sp>
    </p:spTree>
    <p:extLst>
      <p:ext uri="{BB962C8B-B14F-4D97-AF65-F5344CB8AC3E}">
        <p14:creationId xmlns:p14="http://schemas.microsoft.com/office/powerpoint/2010/main" val="4167966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Road Map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0" y="1997224"/>
            <a:ext cx="8156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6372200" y="2924944"/>
            <a:ext cx="1296144" cy="8640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50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Reconstruction and Post-processing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</a:t>
            </a:r>
            <a:r>
              <a:rPr lang="en-US" altLang="zh-TW" dirty="0" smtClean="0"/>
              <a:t>he minimum min square error (MMSE) method and Inverse DCT are applied to get the optimal decoded frames.</a:t>
            </a:r>
          </a:p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deblocking</a:t>
            </a:r>
            <a:r>
              <a:rPr lang="en-US" altLang="zh-TW" dirty="0" smtClean="0"/>
              <a:t> filter technique in traditional codec can be adopted to DVC system.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9418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System Framework</a:t>
            </a:r>
          </a:p>
          <a:p>
            <a:r>
              <a:rPr lang="en-US" altLang="zh-TW" dirty="0" smtClean="0"/>
              <a:t>DISCOVER Codecs</a:t>
            </a:r>
          </a:p>
          <a:p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Recent 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Research and Future work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101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DISCOVER architecture</a:t>
            </a:r>
            <a:endParaRPr lang="zh-TW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319338"/>
            <a:ext cx="59626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862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DISCOVER </a:t>
            </a:r>
            <a:r>
              <a:rPr lang="en-US" altLang="zh-TW" dirty="0" err="1" smtClean="0"/>
              <a:t>RoadMap</a:t>
            </a:r>
            <a:endParaRPr lang="zh-TW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319338"/>
            <a:ext cx="59626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835696" y="3949031"/>
            <a:ext cx="1008112" cy="5881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7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Frame Splitting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 the  DISCOVER  codec,  an  adaptive  Group of Picture (GOP)size selection module was developed  to control the (non-periodic) insertion of key frames in between the WZ frames.</a:t>
            </a:r>
          </a:p>
        </p:txBody>
      </p:sp>
    </p:spTree>
    <p:extLst>
      <p:ext uri="{BB962C8B-B14F-4D97-AF65-F5344CB8AC3E}">
        <p14:creationId xmlns:p14="http://schemas.microsoft.com/office/powerpoint/2010/main" val="418704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DISCOVER </a:t>
            </a:r>
            <a:r>
              <a:rPr lang="en-US" altLang="zh-TW" dirty="0" err="1" smtClean="0"/>
              <a:t>RoadMap</a:t>
            </a:r>
            <a:endParaRPr lang="zh-TW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319338"/>
            <a:ext cx="59626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3635896" y="2636912"/>
            <a:ext cx="936104" cy="5881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919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Which Theories?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Slepian</a:t>
            </a:r>
            <a:r>
              <a:rPr lang="en-US" altLang="zh-TW" dirty="0" smtClean="0"/>
              <a:t> and Wolf for lossless distributed source coding </a:t>
            </a:r>
          </a:p>
          <a:p>
            <a:r>
              <a:rPr lang="en-US" altLang="zh-TW" dirty="0" err="1" smtClean="0"/>
              <a:t>Wyner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Ziv</a:t>
            </a:r>
            <a:r>
              <a:rPr lang="en-US" altLang="zh-TW" dirty="0" smtClean="0"/>
              <a:t> for the </a:t>
            </a:r>
            <a:r>
              <a:rPr lang="en-US" altLang="zh-TW" dirty="0" err="1" smtClean="0"/>
              <a:t>lossy</a:t>
            </a:r>
            <a:r>
              <a:rPr lang="en-US" altLang="zh-TW" dirty="0" smtClean="0"/>
              <a:t> distributed source coding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278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Channel Encoder and </a:t>
            </a:r>
            <a:r>
              <a:rPr lang="en-US" altLang="zh-TW" dirty="0"/>
              <a:t>Buffer(1/2)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The LDPCA codes  are better than the turbo codes at the capacity of many communication channels, including the virtual channel in DVC.</a:t>
            </a:r>
          </a:p>
          <a:p>
            <a:r>
              <a:rPr lang="en-US" altLang="zh-TW" dirty="0" smtClean="0"/>
              <a:t>An LDPCA encoder consists of </a:t>
            </a:r>
          </a:p>
          <a:p>
            <a:pPr lvl="1"/>
            <a:r>
              <a:rPr lang="en-US" altLang="zh-TW" dirty="0" smtClean="0"/>
              <a:t>LDPC syndrome-former </a:t>
            </a:r>
          </a:p>
          <a:p>
            <a:pPr lvl="1"/>
            <a:r>
              <a:rPr lang="en-US" altLang="zh-TW" dirty="0" smtClean="0"/>
              <a:t>accumulator</a:t>
            </a:r>
          </a:p>
          <a:p>
            <a:r>
              <a:rPr lang="en-US" altLang="zh-TW" dirty="0" smtClean="0"/>
              <a:t>If the decoder fails, more accumulated syndromes are requested from the encoder buffer using a feedback channel.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736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Channel Encoder and </a:t>
            </a:r>
            <a:r>
              <a:rPr lang="en-US" altLang="zh-TW" dirty="0" smtClean="0"/>
              <a:t>Buffer(2/2</a:t>
            </a:r>
            <a:r>
              <a:rPr lang="en-US" altLang="zh-TW" dirty="0"/>
              <a:t>)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r>
              <a:rPr lang="en-US" altLang="zh-TW" dirty="0"/>
              <a:t>If the decoder fails, more accumulated syndromes are requested from the encoder buffer using a feedback channel.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01008"/>
            <a:ext cx="59626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直線單箭頭接點 26"/>
          <p:cNvCxnSpPr/>
          <p:nvPr/>
        </p:nvCxnSpPr>
        <p:spPr>
          <a:xfrm flipH="1">
            <a:off x="4139952" y="4293096"/>
            <a:ext cx="100811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888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DISCOVER </a:t>
            </a:r>
            <a:r>
              <a:rPr lang="en-US" altLang="zh-TW" dirty="0" err="1" smtClean="0"/>
              <a:t>RoadMap</a:t>
            </a:r>
            <a:endParaRPr lang="zh-TW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319338"/>
            <a:ext cx="59626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5652120" y="3950544"/>
            <a:ext cx="864096" cy="4865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5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Frame Interpolation Framework(1/5)</a:t>
            </a:r>
            <a:endParaRPr lang="zh-TW" altLang="en-US" dirty="0"/>
          </a:p>
        </p:txBody>
      </p:sp>
      <p:sp>
        <p:nvSpPr>
          <p:cNvPr id="72" name="文字方塊 71"/>
          <p:cNvSpPr txBox="1"/>
          <p:nvPr/>
        </p:nvSpPr>
        <p:spPr>
          <a:xfrm>
            <a:off x="8244408" y="260729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/>
              <a:t>Interpolated</a:t>
            </a:r>
          </a:p>
          <a:p>
            <a:r>
              <a:rPr lang="en-US" altLang="zh-TW" sz="1200" dirty="0" smtClean="0"/>
              <a:t>frames</a:t>
            </a:r>
            <a:endParaRPr lang="zh-TW" altLang="en-US" sz="1200" dirty="0"/>
          </a:p>
        </p:txBody>
      </p:sp>
      <p:grpSp>
        <p:nvGrpSpPr>
          <p:cNvPr id="103" name="群組 102"/>
          <p:cNvGrpSpPr/>
          <p:nvPr/>
        </p:nvGrpSpPr>
        <p:grpSpPr>
          <a:xfrm>
            <a:off x="287524" y="1927285"/>
            <a:ext cx="8532948" cy="2509827"/>
            <a:chOff x="287524" y="1616596"/>
            <a:chExt cx="8532948" cy="2509827"/>
          </a:xfrm>
        </p:grpSpPr>
        <p:sp>
          <p:nvSpPr>
            <p:cNvPr id="5" name="圓角矩形 4"/>
            <p:cNvSpPr/>
            <p:nvPr/>
          </p:nvSpPr>
          <p:spPr>
            <a:xfrm>
              <a:off x="4355976" y="2235052"/>
              <a:ext cx="1152128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2555776" y="2235052"/>
              <a:ext cx="1152128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5796136" y="2238436"/>
              <a:ext cx="1008112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7164288" y="2235052"/>
              <a:ext cx="1080120" cy="11857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圓角矩形 10"/>
            <p:cNvSpPr/>
            <p:nvPr/>
          </p:nvSpPr>
          <p:spPr>
            <a:xfrm>
              <a:off x="1187624" y="2165648"/>
              <a:ext cx="1152128" cy="54327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2627784" y="2441784"/>
              <a:ext cx="108012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Forward Motion</a:t>
              </a:r>
            </a:p>
            <a:p>
              <a:r>
                <a:rPr lang="en-US" altLang="zh-TW" sz="1400" dirty="0" smtClean="0"/>
                <a:t>Estimation</a:t>
              </a:r>
              <a:endParaRPr lang="zh-TW" altLang="en-US" sz="14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4355976" y="2441784"/>
              <a:ext cx="122413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Bi-Directional</a:t>
              </a:r>
            </a:p>
            <a:p>
              <a:r>
                <a:rPr lang="en-US" altLang="zh-TW" sz="1400" dirty="0" smtClean="0"/>
                <a:t>Motion</a:t>
              </a:r>
            </a:p>
            <a:p>
              <a:r>
                <a:rPr lang="en-US" altLang="zh-TW" sz="1400" dirty="0" smtClean="0"/>
                <a:t>Estimation</a:t>
              </a:r>
              <a:endParaRPr lang="zh-TW" altLang="en-US" sz="1400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7092280" y="2330296"/>
              <a:ext cx="13681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Bi-Directional</a:t>
              </a:r>
            </a:p>
            <a:p>
              <a:r>
                <a:rPr lang="en-US" altLang="zh-TW" sz="1400" dirty="0" smtClean="0"/>
                <a:t>Motion</a:t>
              </a:r>
            </a:p>
            <a:p>
              <a:r>
                <a:rPr lang="en-US" altLang="zh-TW" sz="1400" dirty="0" smtClean="0"/>
                <a:t>Compensation</a:t>
              </a: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5796136" y="2492896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Spatial Smoothing</a:t>
              </a:r>
              <a:endParaRPr lang="zh-TW" altLang="en-US" sz="1400" dirty="0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1187624" y="2257127"/>
              <a:ext cx="12601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Low pass filter</a:t>
              </a:r>
              <a:endParaRPr lang="zh-TW" altLang="en-US" sz="1400" dirty="0"/>
            </a:p>
          </p:txBody>
        </p:sp>
        <p:sp>
          <p:nvSpPr>
            <p:cNvPr id="19" name="圓角矩形 18"/>
            <p:cNvSpPr/>
            <p:nvPr/>
          </p:nvSpPr>
          <p:spPr>
            <a:xfrm>
              <a:off x="1187624" y="3016116"/>
              <a:ext cx="1152128" cy="54327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1115616" y="3121223"/>
              <a:ext cx="12601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Low pass filter</a:t>
              </a:r>
              <a:endParaRPr lang="zh-TW" altLang="en-US" sz="1400" dirty="0"/>
            </a:p>
          </p:txBody>
        </p:sp>
        <p:cxnSp>
          <p:nvCxnSpPr>
            <p:cNvPr id="22" name="直線單箭頭接點 21"/>
            <p:cNvCxnSpPr>
              <a:stCxn id="7" idx="3"/>
              <a:endCxn id="15" idx="1"/>
            </p:cNvCxnSpPr>
            <p:nvPr/>
          </p:nvCxnSpPr>
          <p:spPr>
            <a:xfrm>
              <a:off x="3707904" y="2811116"/>
              <a:ext cx="64807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字方塊 22"/>
            <p:cNvSpPr txBox="1"/>
            <p:nvPr/>
          </p:nvSpPr>
          <p:spPr>
            <a:xfrm>
              <a:off x="3707904" y="231926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/>
                <a:t>Motion Vector</a:t>
              </a:r>
              <a:endParaRPr lang="zh-TW" altLang="en-US" sz="1200" dirty="0"/>
            </a:p>
          </p:txBody>
        </p:sp>
        <p:cxnSp>
          <p:nvCxnSpPr>
            <p:cNvPr id="24" name="直線單箭頭接點 23"/>
            <p:cNvCxnSpPr>
              <a:stCxn id="5" idx="3"/>
              <a:endCxn id="9" idx="1"/>
            </p:cNvCxnSpPr>
            <p:nvPr/>
          </p:nvCxnSpPr>
          <p:spPr>
            <a:xfrm>
              <a:off x="5508104" y="2811116"/>
              <a:ext cx="288032" cy="3384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/>
            <p:nvPr/>
          </p:nvCxnSpPr>
          <p:spPr>
            <a:xfrm>
              <a:off x="6804248" y="2844688"/>
              <a:ext cx="36004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/>
            <p:nvPr/>
          </p:nvCxnSpPr>
          <p:spPr>
            <a:xfrm flipV="1">
              <a:off x="2375756" y="2411016"/>
              <a:ext cx="180020" cy="1538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19" idx="3"/>
            </p:cNvCxnSpPr>
            <p:nvPr/>
          </p:nvCxnSpPr>
          <p:spPr>
            <a:xfrm flipV="1">
              <a:off x="2339752" y="3275111"/>
              <a:ext cx="216024" cy="1264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單箭頭接點 64"/>
            <p:cNvCxnSpPr/>
            <p:nvPr/>
          </p:nvCxnSpPr>
          <p:spPr>
            <a:xfrm>
              <a:off x="323528" y="2492896"/>
              <a:ext cx="864096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文字方塊 65"/>
            <p:cNvSpPr txBox="1"/>
            <p:nvPr/>
          </p:nvSpPr>
          <p:spPr>
            <a:xfrm>
              <a:off x="323528" y="1959223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/>
                <a:t>Previous</a:t>
              </a:r>
            </a:p>
            <a:p>
              <a:r>
                <a:rPr lang="en-US" altLang="zh-TW" sz="1200" dirty="0" smtClean="0"/>
                <a:t>Key frames</a:t>
              </a:r>
              <a:endParaRPr lang="zh-TW" altLang="en-US" sz="1200" dirty="0"/>
            </a:p>
          </p:txBody>
        </p:sp>
        <p:sp>
          <p:nvSpPr>
            <p:cNvPr id="68" name="文字方塊 67"/>
            <p:cNvSpPr txBox="1"/>
            <p:nvPr/>
          </p:nvSpPr>
          <p:spPr>
            <a:xfrm>
              <a:off x="287524" y="275131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/>
                <a:t>Next</a:t>
              </a:r>
            </a:p>
            <a:p>
              <a:r>
                <a:rPr lang="en-US" altLang="zh-TW" sz="1200" dirty="0" smtClean="0"/>
                <a:t>Key frames</a:t>
              </a:r>
              <a:endParaRPr lang="zh-TW" altLang="en-US" sz="1200" dirty="0"/>
            </a:p>
          </p:txBody>
        </p:sp>
        <p:cxnSp>
          <p:nvCxnSpPr>
            <p:cNvPr id="69" name="直線單箭頭接點 68"/>
            <p:cNvCxnSpPr/>
            <p:nvPr/>
          </p:nvCxnSpPr>
          <p:spPr>
            <a:xfrm>
              <a:off x="323528" y="3287752"/>
              <a:ext cx="864096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單箭頭接點 69"/>
            <p:cNvCxnSpPr/>
            <p:nvPr/>
          </p:nvCxnSpPr>
          <p:spPr>
            <a:xfrm>
              <a:off x="8244408" y="2810120"/>
              <a:ext cx="576064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>
              <a:stCxn id="11" idx="0"/>
            </p:cNvCxnSpPr>
            <p:nvPr/>
          </p:nvCxnSpPr>
          <p:spPr>
            <a:xfrm flipV="1">
              <a:off x="1763688" y="1628800"/>
              <a:ext cx="0" cy="5368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1763688" y="1628800"/>
              <a:ext cx="604867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V="1">
              <a:off x="1737558" y="3559388"/>
              <a:ext cx="0" cy="5368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1737558" y="4096236"/>
              <a:ext cx="604867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單箭頭接點 85"/>
            <p:cNvCxnSpPr/>
            <p:nvPr/>
          </p:nvCxnSpPr>
          <p:spPr>
            <a:xfrm>
              <a:off x="3059832" y="1628800"/>
              <a:ext cx="0" cy="56125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單箭頭接點 89"/>
            <p:cNvCxnSpPr/>
            <p:nvPr/>
          </p:nvCxnSpPr>
          <p:spPr>
            <a:xfrm>
              <a:off x="7812360" y="1616596"/>
              <a:ext cx="0" cy="56125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單箭頭接點 90"/>
            <p:cNvCxnSpPr/>
            <p:nvPr/>
          </p:nvCxnSpPr>
          <p:spPr>
            <a:xfrm>
              <a:off x="6228184" y="1628800"/>
              <a:ext cx="0" cy="56125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單箭頭接點 91"/>
            <p:cNvCxnSpPr/>
            <p:nvPr/>
          </p:nvCxnSpPr>
          <p:spPr>
            <a:xfrm>
              <a:off x="4932040" y="1628800"/>
              <a:ext cx="0" cy="56125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單箭頭接點 92"/>
            <p:cNvCxnSpPr/>
            <p:nvPr/>
          </p:nvCxnSpPr>
          <p:spPr>
            <a:xfrm flipV="1">
              <a:off x="3059832" y="3390565"/>
              <a:ext cx="0" cy="70567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單箭頭接點 99"/>
            <p:cNvCxnSpPr/>
            <p:nvPr/>
          </p:nvCxnSpPr>
          <p:spPr>
            <a:xfrm flipV="1">
              <a:off x="4975900" y="3390565"/>
              <a:ext cx="0" cy="70567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單箭頭接點 100"/>
            <p:cNvCxnSpPr/>
            <p:nvPr/>
          </p:nvCxnSpPr>
          <p:spPr>
            <a:xfrm flipV="1">
              <a:off x="6300192" y="3420752"/>
              <a:ext cx="0" cy="70567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單箭頭接點 101"/>
            <p:cNvCxnSpPr/>
            <p:nvPr/>
          </p:nvCxnSpPr>
          <p:spPr>
            <a:xfrm flipV="1">
              <a:off x="7786230" y="3396559"/>
              <a:ext cx="0" cy="70567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452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Forward Motion Estimation(2/5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12494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Forward Motion Estimation ,the rigid block based  motion estimation scheme, fails to capture all aspects of the motion field</a:t>
            </a:r>
          </a:p>
          <a:p>
            <a:r>
              <a:rPr lang="en-US" altLang="zh-TW" dirty="0" smtClean="0"/>
              <a:t>Once the frame interpolation is performed, overlapped and uncovered areas will appear. </a:t>
            </a:r>
            <a:endParaRPr lang="zh-TW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695997"/>
            <a:ext cx="2664296" cy="145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9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Bi-Directional</a:t>
            </a:r>
            <a:r>
              <a:rPr lang="en-US" altLang="zh-TW" dirty="0"/>
              <a:t> </a:t>
            </a:r>
            <a:r>
              <a:rPr lang="en-US" altLang="zh-TW" dirty="0" smtClean="0"/>
              <a:t>Motion Estimation(3/5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19"/>
          </a:xfrm>
        </p:spPr>
        <p:txBody>
          <a:bodyPr/>
          <a:lstStyle/>
          <a:p>
            <a:r>
              <a:rPr lang="en-US" altLang="zh-TW" dirty="0" smtClean="0"/>
              <a:t>This </a:t>
            </a:r>
            <a:r>
              <a:rPr lang="en-US" altLang="zh-TW" dirty="0"/>
              <a:t>m</a:t>
            </a:r>
            <a:r>
              <a:rPr lang="en-US" altLang="zh-TW" dirty="0" smtClean="0"/>
              <a:t>otion estimation technique  selects  a  linear trajectory between the next and previous key frames passing at the center of the blocks in the interpolated frame.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149080"/>
            <a:ext cx="3024336" cy="157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59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Spatial Smoothing(4/5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Sometimes the motion vectors have low spatial coherence.</a:t>
            </a:r>
          </a:p>
          <a:p>
            <a:r>
              <a:rPr lang="en-US" altLang="zh-TW" dirty="0" smtClean="0"/>
              <a:t>This can be improved by weighted vector  median filters, which maintains the motion field spatial coherence by </a:t>
            </a:r>
            <a:r>
              <a:rPr lang="en-US" altLang="zh-TW" b="1" dirty="0" smtClean="0"/>
              <a:t>looking for candidate motion vectors at neighboring blocks</a:t>
            </a:r>
            <a:r>
              <a:rPr lang="en-US" altLang="zh-TW" dirty="0" smtClean="0"/>
              <a:t> at each block.</a:t>
            </a:r>
          </a:p>
        </p:txBody>
      </p:sp>
    </p:spTree>
    <p:extLst>
      <p:ext uri="{BB962C8B-B14F-4D97-AF65-F5344CB8AC3E}">
        <p14:creationId xmlns:p14="http://schemas.microsoft.com/office/powerpoint/2010/main" val="200643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US" altLang="zh-TW" dirty="0" smtClean="0"/>
              <a:t>Bi-Directional</a:t>
            </a:r>
            <a:r>
              <a:rPr lang="en-US" altLang="zh-TW" dirty="0"/>
              <a:t> </a:t>
            </a:r>
            <a:r>
              <a:rPr lang="en-US" altLang="zh-TW" dirty="0" smtClean="0"/>
              <a:t>Motion Compensation(5/5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r>
              <a:rPr lang="en-US" altLang="zh-TW" dirty="0" smtClean="0"/>
              <a:t>When final motion vector field is obtained,  the interpolated frame can be filled by using bidirectional motion compensation as defined in standard video coding schemes.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94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DISCOVER </a:t>
            </a:r>
            <a:r>
              <a:rPr lang="en-US" altLang="zh-TW" dirty="0" err="1" smtClean="0"/>
              <a:t>RoadMap</a:t>
            </a:r>
            <a:endParaRPr lang="zh-TW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319338"/>
            <a:ext cx="59626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5004048" y="3409950"/>
            <a:ext cx="792088" cy="4865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6372200" y="3409950"/>
            <a:ext cx="576064" cy="4865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977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Virtual Channel Model </a:t>
            </a:r>
            <a:br>
              <a:rPr lang="en-US" altLang="zh-TW" dirty="0" smtClean="0"/>
            </a:br>
            <a:r>
              <a:rPr lang="en-US" altLang="zh-TW" dirty="0"/>
              <a:t> </a:t>
            </a:r>
            <a:r>
              <a:rPr lang="en-US" altLang="zh-TW" dirty="0" smtClean="0"/>
              <a:t>&amp; Soft Input Calculation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 DISCOVER  codec  uses  a  </a:t>
            </a:r>
            <a:r>
              <a:rPr lang="en-US" altLang="zh-TW" dirty="0" err="1" smtClean="0"/>
              <a:t>Laplacian</a:t>
            </a:r>
            <a:r>
              <a:rPr lang="en-US" altLang="zh-TW" dirty="0" smtClean="0"/>
              <a:t>  distribution  to model the correlation noise, i.e. the error distribution between corresponding DCT bands of SI and WZ frames. </a:t>
            </a:r>
          </a:p>
          <a:p>
            <a:r>
              <a:rPr lang="en-US" altLang="zh-TW" dirty="0" smtClean="0"/>
              <a:t>The DISCOVER codec estimate the </a:t>
            </a:r>
            <a:r>
              <a:rPr lang="en-US" altLang="zh-TW" dirty="0" err="1" smtClean="0"/>
              <a:t>Laplacian</a:t>
            </a:r>
            <a:r>
              <a:rPr lang="en-US" altLang="zh-TW" dirty="0" smtClean="0"/>
              <a:t> distribution parameter α at the DCT band level and at the coefficient level.</a:t>
            </a:r>
          </a:p>
        </p:txBody>
      </p:sp>
    </p:spTree>
    <p:extLst>
      <p:ext uri="{BB962C8B-B14F-4D97-AF65-F5344CB8AC3E}">
        <p14:creationId xmlns:p14="http://schemas.microsoft.com/office/powerpoint/2010/main" val="18557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Basics(1/4)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r>
              <a:rPr lang="en-US" altLang="zh-TW" dirty="0" smtClean="0"/>
              <a:t>the rate-distortion performance achieved when performing </a:t>
            </a:r>
            <a:r>
              <a:rPr lang="en-US" altLang="zh-TW" b="1" dirty="0" smtClean="0"/>
              <a:t>joint encoding and decoding</a:t>
            </a:r>
            <a:r>
              <a:rPr lang="en-US" altLang="zh-TW" dirty="0" smtClean="0"/>
              <a:t> of two correlated sources can also be obtained by doing </a:t>
            </a:r>
            <a:r>
              <a:rPr lang="en-US" altLang="zh-TW" b="1" dirty="0" smtClean="0"/>
              <a:t>separate encoding and joint decoding</a:t>
            </a:r>
          </a:p>
          <a:p>
            <a:endParaRPr lang="zh-TW" alt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40917"/>
            <a:ext cx="4202435" cy="1557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97142"/>
            <a:ext cx="4182399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84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DISCOVER </a:t>
            </a:r>
            <a:r>
              <a:rPr lang="en-US" altLang="zh-TW" dirty="0" err="1" smtClean="0"/>
              <a:t>RoadMap</a:t>
            </a:r>
            <a:endParaRPr lang="zh-TW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319338"/>
            <a:ext cx="59626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5534372" y="2708919"/>
            <a:ext cx="792088" cy="4865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9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Reconstruction and Inverse Transform 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07288" cy="4525963"/>
              </a:xfrm>
            </p:spPr>
            <p:txBody>
              <a:bodyPr/>
              <a:lstStyle/>
              <a:p>
                <a:r>
                  <a:rPr lang="en-US" altLang="zh-TW" dirty="0" smtClean="0"/>
                  <a:t>The decoded value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altLang="zh-TW" dirty="0" smtClean="0"/>
                  <a:t> is reconstructed in a mean squared error-optimal way as the  expectation of x given the decoded quantization  index q .</a:t>
                </a:r>
              </a:p>
              <a:p>
                <a:r>
                  <a:rPr lang="en-US" altLang="zh-TW" dirty="0"/>
                  <a:t>T</a:t>
                </a:r>
                <a:r>
                  <a:rPr lang="en-US" altLang="zh-TW" dirty="0" smtClean="0"/>
                  <a:t>he side information value: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𝑦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𝑥</m:t>
                        </m:r>
                      </m:e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𝑞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Finally, the inverse 4x4 DCT is applied to restore the </a:t>
                </a:r>
                <a:r>
                  <a:rPr lang="en-US" altLang="zh-TW" dirty="0" err="1" smtClean="0"/>
                  <a:t>Wyner</a:t>
                </a:r>
                <a:r>
                  <a:rPr lang="en-US" altLang="zh-TW" dirty="0" err="1"/>
                  <a:t>-</a:t>
                </a:r>
                <a:r>
                  <a:rPr lang="en-US" altLang="zh-TW" dirty="0" err="1" smtClean="0"/>
                  <a:t>Ziv</a:t>
                </a:r>
                <a:r>
                  <a:rPr lang="en-US" altLang="zh-TW" dirty="0" smtClean="0"/>
                  <a:t> frames to pixel domain.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𝑦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𝑥</m:t>
                        </m:r>
                      </m:e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𝑞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endParaRPr lang="en-US" altLang="zh-TW" b="0" dirty="0" smtClean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07288" cy="4525963"/>
              </a:xfrm>
              <a:blipFill rotWithShape="1">
                <a:blip r:embed="rId2"/>
                <a:stretch>
                  <a:fillRect l="-1576" t="-1617" r="-16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640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DISCOVER Performance</a:t>
            </a:r>
            <a:endParaRPr lang="zh-TW" alt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28913"/>
            <a:ext cx="7944325" cy="1780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387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System Framework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DISCOVER Codecs</a:t>
            </a:r>
          </a:p>
          <a:p>
            <a:r>
              <a:rPr lang="en-US" altLang="zh-TW" dirty="0"/>
              <a:t>Recent </a:t>
            </a:r>
            <a:r>
              <a:rPr lang="en-US" altLang="zh-TW" dirty="0" smtClean="0"/>
              <a:t>Research </a:t>
            </a:r>
            <a:r>
              <a:rPr lang="en-US" altLang="zh-TW" dirty="0"/>
              <a:t>and Future work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72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Recent </a:t>
            </a:r>
            <a:r>
              <a:rPr lang="en-US" altLang="zh-TW" dirty="0" smtClean="0"/>
              <a:t>Research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Recent research are focus on </a:t>
            </a:r>
          </a:p>
          <a:p>
            <a:pPr lvl="1"/>
            <a:r>
              <a:rPr lang="en-US" altLang="zh-TW" dirty="0"/>
              <a:t>S</a:t>
            </a:r>
            <a:r>
              <a:rPr lang="en-US" altLang="zh-TW" dirty="0" smtClean="0"/>
              <a:t>ide information: frame interpolation technique</a:t>
            </a:r>
          </a:p>
          <a:p>
            <a:pPr lvl="1"/>
            <a:r>
              <a:rPr lang="en-US" altLang="zh-TW" dirty="0" smtClean="0"/>
              <a:t>Correlation noise modeling</a:t>
            </a:r>
          </a:p>
          <a:p>
            <a:pPr lvl="1"/>
            <a:r>
              <a:rPr lang="en-US" altLang="zh-TW" dirty="0" smtClean="0"/>
              <a:t>Fast decoding :  Using GPU to speed up decoding</a:t>
            </a:r>
          </a:p>
          <a:p>
            <a:pPr lvl="1"/>
            <a:r>
              <a:rPr lang="en-US" altLang="zh-TW" dirty="0" smtClean="0"/>
              <a:t>New </a:t>
            </a:r>
            <a:r>
              <a:rPr lang="en-US" altLang="zh-TW" dirty="0"/>
              <a:t>codec architecture: VISNET II DVC </a:t>
            </a:r>
            <a:r>
              <a:rPr lang="en-US" altLang="zh-TW" dirty="0" smtClean="0"/>
              <a:t>codec by some people who develop DISCOVER codec </a:t>
            </a:r>
          </a:p>
          <a:p>
            <a:pPr lvl="1"/>
            <a:r>
              <a:rPr lang="en-US" altLang="zh-TW" dirty="0"/>
              <a:t>distributed compressive video </a:t>
            </a:r>
            <a:r>
              <a:rPr lang="en-US" altLang="zh-TW" dirty="0" smtClean="0"/>
              <a:t>sensing </a:t>
            </a:r>
            <a:r>
              <a:rPr lang="en-US" altLang="zh-TW" dirty="0"/>
              <a:t>(DCVS) </a:t>
            </a:r>
            <a:r>
              <a:rPr lang="en-US" altLang="zh-TW" dirty="0" smtClean="0"/>
              <a:t>is to </a:t>
            </a:r>
            <a:r>
              <a:rPr lang="en-US" altLang="zh-TW" dirty="0"/>
              <a:t>simultaneously capture </a:t>
            </a:r>
            <a:r>
              <a:rPr lang="en-US" altLang="zh-TW" dirty="0" smtClean="0"/>
              <a:t>and </a:t>
            </a:r>
            <a:r>
              <a:rPr lang="en-US" altLang="zh-TW" dirty="0"/>
              <a:t>compress video </a:t>
            </a:r>
            <a:r>
              <a:rPr lang="en-US" altLang="zh-TW" dirty="0" smtClean="0"/>
              <a:t>data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70820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Future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Distributed </a:t>
            </a:r>
            <a:r>
              <a:rPr lang="en-US" altLang="zh-TW" dirty="0"/>
              <a:t>video </a:t>
            </a:r>
            <a:r>
              <a:rPr lang="en-US" altLang="zh-TW" dirty="0" smtClean="0"/>
              <a:t>streaming</a:t>
            </a:r>
          </a:p>
          <a:p>
            <a:r>
              <a:rPr lang="en-US" altLang="zh-TW" dirty="0" smtClean="0"/>
              <a:t>Wireless </a:t>
            </a:r>
            <a:r>
              <a:rPr lang="en-US" altLang="zh-TW" dirty="0"/>
              <a:t>low-power </a:t>
            </a:r>
            <a:r>
              <a:rPr lang="en-US" altLang="zh-TW" dirty="0" smtClean="0"/>
              <a:t>surveillance</a:t>
            </a:r>
          </a:p>
          <a:p>
            <a:r>
              <a:rPr lang="en-US" altLang="zh-TW" dirty="0" smtClean="0"/>
              <a:t>Visual </a:t>
            </a:r>
            <a:r>
              <a:rPr lang="en-US" altLang="zh-TW" dirty="0"/>
              <a:t>sensor networks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02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Basics(2/4)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404864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 the sum of rates,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𝑋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𝑌</m:t>
                        </m:r>
                      </m:sub>
                    </m:sSub>
                  </m:oMath>
                </a14:m>
                <a:r>
                  <a:rPr lang="en-US" altLang="zh-TW" dirty="0" smtClean="0"/>
                  <a:t>, can achieve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the joint entropy H ( X, Y ), just as for joint 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encoding of X and Y , despite separate encoders 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for X and Y 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404864"/>
              </a:xfrm>
              <a:blipFill rotWithShape="1">
                <a:blip r:embed="rId3"/>
                <a:stretch>
                  <a:fillRect l="-1852" t="-3046" r="-889" b="-53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259" y="3983786"/>
            <a:ext cx="4393973" cy="252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Basics(3/4)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1684784"/>
          </a:xfrm>
        </p:spPr>
        <p:txBody>
          <a:bodyPr/>
          <a:lstStyle/>
          <a:p>
            <a:r>
              <a:rPr lang="en-US" altLang="zh-TW" dirty="0"/>
              <a:t> The source produces a sequence X with statistics that depend on side information </a:t>
            </a:r>
            <a:r>
              <a:rPr lang="en-US" altLang="zh-TW" dirty="0" smtClean="0"/>
              <a:t>Y which improve decoding.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898" y="3212976"/>
            <a:ext cx="5796136" cy="2918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13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Basics(4/4)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269289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We </a:t>
            </a:r>
            <a:r>
              <a:rPr lang="en-US" altLang="zh-TW" dirty="0" smtClean="0"/>
              <a:t>are interested in the case where Y is available at the decoder, but not at the decoder.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979712" y="5587173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868144" y="5558466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00" y="3141777"/>
            <a:ext cx="5508612" cy="2275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9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/>
              <a:t>System Framework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DISCOVER Codecs</a:t>
            </a:r>
          </a:p>
          <a:p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Recent 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Research and Future work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altLang="zh-TW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1363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3352</TotalTime>
  <Words>1425</Words>
  <Application>Microsoft Office PowerPoint</Application>
  <PresentationFormat>如螢幕大小 (4:3)</PresentationFormat>
  <Paragraphs>198</Paragraphs>
  <Slides>55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55</vt:i4>
      </vt:variant>
    </vt:vector>
  </HeadingPairs>
  <TitlesOfParts>
    <vt:vector size="56" baseType="lpstr">
      <vt:lpstr>Office 佈景主題</vt:lpstr>
      <vt:lpstr>A Survey Of Distributed Video Coding</vt:lpstr>
      <vt:lpstr>Abstract</vt:lpstr>
      <vt:lpstr>Abstract</vt:lpstr>
      <vt:lpstr>Which Theories?</vt:lpstr>
      <vt:lpstr>Basics(1/4)</vt:lpstr>
      <vt:lpstr>Basics(2/4)</vt:lpstr>
      <vt:lpstr>Basics(3/4)</vt:lpstr>
      <vt:lpstr>Basics(4/4)</vt:lpstr>
      <vt:lpstr>Abstract</vt:lpstr>
      <vt:lpstr>Early Architectures</vt:lpstr>
      <vt:lpstr>PRISM Architecture</vt:lpstr>
      <vt:lpstr>Stanford Architecture</vt:lpstr>
      <vt:lpstr>Overview</vt:lpstr>
      <vt:lpstr>Road Map</vt:lpstr>
      <vt:lpstr>Frame Splitting</vt:lpstr>
      <vt:lpstr>Road Map</vt:lpstr>
      <vt:lpstr>Discrete Cosine Transform(1/2)</vt:lpstr>
      <vt:lpstr>Discrete Cosine Transform(2/2)</vt:lpstr>
      <vt:lpstr>Road Map</vt:lpstr>
      <vt:lpstr>Quantization(1/3)</vt:lpstr>
      <vt:lpstr>Quantization(2/3)</vt:lpstr>
      <vt:lpstr>Quantization(3/3)</vt:lpstr>
      <vt:lpstr>Road Map</vt:lpstr>
      <vt:lpstr>Encoder</vt:lpstr>
      <vt:lpstr>Road Map</vt:lpstr>
      <vt:lpstr>Channel Coding(1/2)</vt:lpstr>
      <vt:lpstr>Channel Coding(2/2)</vt:lpstr>
      <vt:lpstr>Road Map</vt:lpstr>
      <vt:lpstr>Side Information</vt:lpstr>
      <vt:lpstr>Road Map</vt:lpstr>
      <vt:lpstr>Correlation Noise Modeling(1/2)</vt:lpstr>
      <vt:lpstr>Correlation Noise Modeling(2/2)</vt:lpstr>
      <vt:lpstr>Road Map</vt:lpstr>
      <vt:lpstr>Reconstruction and Post-processing</vt:lpstr>
      <vt:lpstr>Abstract</vt:lpstr>
      <vt:lpstr>DISCOVER architecture</vt:lpstr>
      <vt:lpstr>DISCOVER RoadMap</vt:lpstr>
      <vt:lpstr>Frame Splitting</vt:lpstr>
      <vt:lpstr>DISCOVER RoadMap</vt:lpstr>
      <vt:lpstr>Channel Encoder and Buffer(1/2) </vt:lpstr>
      <vt:lpstr>Channel Encoder and Buffer(2/2) </vt:lpstr>
      <vt:lpstr>DISCOVER RoadMap</vt:lpstr>
      <vt:lpstr>Frame Interpolation Framework(1/5)</vt:lpstr>
      <vt:lpstr>Forward Motion Estimation(2/5)</vt:lpstr>
      <vt:lpstr>Bi-Directional Motion Estimation(3/5)</vt:lpstr>
      <vt:lpstr>Spatial Smoothing(4/5)</vt:lpstr>
      <vt:lpstr>Bi-Directional Motion Compensation(5/5)</vt:lpstr>
      <vt:lpstr>DISCOVER RoadMap</vt:lpstr>
      <vt:lpstr>Virtual Channel Model   &amp; Soft Input Calculation </vt:lpstr>
      <vt:lpstr>DISCOVER RoadMap</vt:lpstr>
      <vt:lpstr>Reconstruction and Inverse Transform </vt:lpstr>
      <vt:lpstr>DISCOVER Performance</vt:lpstr>
      <vt:lpstr>Abstract</vt:lpstr>
      <vt:lpstr>Recent Research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Survey Of Distributed Video Coding</dc:title>
  <dc:creator>wamos</dc:creator>
  <cp:lastModifiedBy>wamos</cp:lastModifiedBy>
  <cp:revision>33</cp:revision>
  <dcterms:created xsi:type="dcterms:W3CDTF">2012-12-17T13:23:48Z</dcterms:created>
  <dcterms:modified xsi:type="dcterms:W3CDTF">2012-12-20T07:58:12Z</dcterms:modified>
</cp:coreProperties>
</file>