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embeddedFontLst>
    <p:embeddedFont>
      <p:font typeface="Raleway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E4DA9A4-B2A0-434F-AFC8-D56B0A6859F9}">
  <a:tblStyle styleId="{0E4DA9A4-B2A0-434F-AFC8-D56B0A6859F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regular.fntdata"/><Relationship Id="rId22" Type="http://schemas.openxmlformats.org/officeDocument/2006/relationships/font" Target="fonts/Raleway-italic.fntdata"/><Relationship Id="rId21" Type="http://schemas.openxmlformats.org/officeDocument/2006/relationships/font" Target="fonts/Raleway-bold.fntdata"/><Relationship Id="rId24" Type="http://schemas.openxmlformats.org/officeDocument/2006/relationships/font" Target="fonts/Lato-regular.fntdata"/><Relationship Id="rId23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7" Type="http://schemas.openxmlformats.org/officeDocument/2006/relationships/font" Target="fonts/La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7a842424df_0_1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7a842424df_0_1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7a842424df_0_1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7a842424df_0_1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7a842424df_0_1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7a842424df_0_1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a842424df_0_12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7a842424df_0_12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a842424df_0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a842424df_0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a842424df_0_1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a842424df_0_1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a842424df_0_1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a842424df_0_1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a842424df_0_1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a842424df_0_1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a842424df_0_1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7a842424df_0_1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a842424df_0_1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a842424df_0_1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a842424df_0_1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7a842424df_0_1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a842424df_0_1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7a842424df_0_1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Relationship Id="rId4" Type="http://schemas.openxmlformats.org/officeDocument/2006/relationships/image" Target="../media/image11.png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/>
              <a:t>DPPDL: A Dynamic Partial-Parallel Data Layout for Green Video Surveillance Storage</a:t>
            </a:r>
            <a:endParaRPr sz="30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/>
              <a:t>Zhizhuo Sun, Quanxin Zhang, Yuanzhang Li, and Yu-An Tan</a:t>
            </a:r>
            <a:endParaRPr sz="2000"/>
          </a:p>
        </p:txBody>
      </p:sp>
      <p:sp>
        <p:nvSpPr>
          <p:cNvPr id="88" name="Google Shape;88;p13"/>
          <p:cNvSpPr txBox="1"/>
          <p:nvPr/>
        </p:nvSpPr>
        <p:spPr>
          <a:xfrm>
            <a:off x="2295550" y="4822500"/>
            <a:ext cx="8758800" cy="3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/>
              <a:t>IEEE TRANSACTIONS ON CIRCUITS AND SYSTEMS FOR VIDEO TECHNOLOGY, VOL. 28, NO. 1, JANUARY 2018</a:t>
            </a:r>
            <a:endParaRPr sz="1000"/>
          </a:p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2"/>
          <p:cNvSpPr txBox="1"/>
          <p:nvPr>
            <p:ph idx="1" type="body"/>
          </p:nvPr>
        </p:nvSpPr>
        <p:spPr>
          <a:xfrm>
            <a:off x="729450" y="1850275"/>
            <a:ext cx="7688700" cy="6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The random write performance is closed to sequential write because DPPDL converts random into sequential when addressing mapping.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Under same degree of parallelism, the read rate of DDPDL is higher because DPPDL mainly performs small write </a:t>
            </a:r>
            <a:endParaRPr/>
          </a:p>
        </p:txBody>
      </p:sp>
      <p:pic>
        <p:nvPicPr>
          <p:cNvPr id="176" name="Google Shape;17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4025" y="2888325"/>
            <a:ext cx="3153925" cy="2205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1204" y="2937524"/>
            <a:ext cx="3093745" cy="2205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3"/>
          <p:cNvSpPr txBox="1"/>
          <p:nvPr>
            <p:ph idx="1" type="body"/>
          </p:nvPr>
        </p:nvSpPr>
        <p:spPr>
          <a:xfrm>
            <a:off x="729450" y="2078875"/>
            <a:ext cx="7688700" cy="4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PARAID, eRAID5, and CacheRAID </a:t>
            </a:r>
            <a:r>
              <a:rPr lang="zh-TW"/>
              <a:t>overprovided </a:t>
            </a:r>
            <a:r>
              <a:rPr lang="zh-TW"/>
              <a:t>performance such that consumes extra energy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DPPDL has higher write performance than Semi-RAID due to the sequential write after the address mapping </a:t>
            </a:r>
            <a:endParaRPr/>
          </a:p>
        </p:txBody>
      </p:sp>
      <p:pic>
        <p:nvPicPr>
          <p:cNvPr id="185" name="Google Shape;18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1274" y="2886588"/>
            <a:ext cx="2887275" cy="218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04149" y="2938500"/>
            <a:ext cx="2887275" cy="21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4"/>
          <p:cNvSpPr txBox="1"/>
          <p:nvPr>
            <p:ph idx="1" type="body"/>
          </p:nvPr>
        </p:nvSpPr>
        <p:spPr>
          <a:xfrm>
            <a:off x="729450" y="2078875"/>
            <a:ext cx="7688700" cy="9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PARAID requires enough storage space to save energy, which is difficult in video surveillance.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Hibernator has much higher disk migration frequency.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MAID require more storage devices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zh-TW"/>
              <a:t>CacheRAID is second energy efficient after DPPDL, but higher cost on SSDs.</a:t>
            </a:r>
            <a:endParaRPr/>
          </a:p>
        </p:txBody>
      </p:sp>
      <p:pic>
        <p:nvPicPr>
          <p:cNvPr id="194" name="Google Shape;19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3080738"/>
            <a:ext cx="6096000" cy="1990725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Conslusion </a:t>
            </a:r>
            <a:endParaRPr/>
          </a:p>
        </p:txBody>
      </p:sp>
      <p:sp>
        <p:nvSpPr>
          <p:cNvPr id="201" name="Google Shape;201;p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 sz="1800"/>
              <a:t>DPPDL is proposed for green surveillance storage.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 sz="1800"/>
              <a:t>Promote energy efficiency while tolerating single disk failure.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 sz="1800"/>
              <a:t>Meet the performance requirement but require almost fewest storage devices.</a:t>
            </a:r>
            <a:endParaRPr sz="1800"/>
          </a:p>
        </p:txBody>
      </p:sp>
      <p:sp>
        <p:nvSpPr>
          <p:cNvPr id="202" name="Google Shape;202;p2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Problem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Energy consumption of storage in video surveillance increase rapidly.</a:t>
            </a:r>
            <a:endParaRPr sz="16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 sz="1400"/>
              <a:t>Video acquisition, processing, and analysis on video surveillance require energy-efficient storage.</a:t>
            </a:r>
            <a:endParaRPr sz="14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Common </a:t>
            </a:r>
            <a:r>
              <a:rPr lang="zh-TW" sz="1600"/>
              <a:t>RAID supply surplus performance for write-dominant application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Not suitable for processing high-intensity fluctuating workload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In video surveillance, uneven workload is common.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Video standards (e.g., H.264/MPEG-4 AVC) based on spatial and temporal redundancy</a:t>
            </a:r>
            <a:endParaRPr sz="1600"/>
          </a:p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Contribution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729450" y="20026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Dynamic Partial-Parallel Data Layout for video surveillance is proposed.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Dynamically providing degree of parallelism according to performance requirement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Be energy efficient on huge capacity condition that occurs in video surveillance.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Different from statically grouping disk or data, DPPDL schedule any number of disk concurrently to provide appropriate performance.</a:t>
            </a:r>
            <a:endParaRPr sz="1600"/>
          </a:p>
        </p:txBody>
      </p:sp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Observation 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192550" y="2024150"/>
            <a:ext cx="43302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High intensity uneven workload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Buffering or data redirection performs less efficiently than writing dat directly.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Redundancy protection is also increase total cost.</a:t>
            </a:r>
            <a:br>
              <a:rPr lang="zh-TW" sz="1600"/>
            </a:br>
            <a:endParaRPr sz="1600"/>
          </a:p>
        </p:txBody>
      </p:sp>
      <p:pic>
        <p:nvPicPr>
          <p:cNvPr id="110" name="Google Shape;11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6916" y="2024148"/>
            <a:ext cx="4330233" cy="30041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Design and Policy</a:t>
            </a:r>
            <a:endParaRPr/>
          </a:p>
        </p:txBody>
      </p:sp>
      <p:sp>
        <p:nvSpPr>
          <p:cNvPr id="117" name="Google Shape;117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Objectives:</a:t>
            </a:r>
            <a:br>
              <a:rPr lang="zh-TW" sz="1600"/>
            </a:br>
            <a:r>
              <a:rPr lang="zh-TW" sz="1600"/>
              <a:t>1. The degree of parallelism can be dynamically adjusting according to requirements.</a:t>
            </a:r>
            <a:br>
              <a:rPr lang="zh-TW" sz="1600"/>
            </a:br>
            <a:r>
              <a:rPr lang="zh-TW" sz="1600"/>
              <a:t>2. Deleting data chronologically without conflicting to 1.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E.g., </a:t>
            </a:r>
            <a:br>
              <a:rPr lang="zh-TW" sz="1600"/>
            </a:br>
            <a:r>
              <a:rPr lang="zh-TW" sz="1600"/>
              <a:t>Deleted storage space where is 2-disk degree of parallelism (the oldest data) but the workload is 5-disk degree.</a:t>
            </a:r>
            <a:endParaRPr sz="1600"/>
          </a:p>
        </p:txBody>
      </p:sp>
      <p:sp>
        <p:nvSpPr>
          <p:cNvPr id="118" name="Google Shape;118;p1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Design and Policy</a:t>
            </a: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Basic data layout</a:t>
            </a:r>
            <a:endParaRPr sz="1600"/>
          </a:p>
        </p:txBody>
      </p:sp>
      <p:pic>
        <p:nvPicPr>
          <p:cNvPr id="125" name="Google Shape;12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450" y="2571750"/>
            <a:ext cx="3351000" cy="233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99800" y="2360275"/>
            <a:ext cx="3664050" cy="2582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05300" y="1853850"/>
            <a:ext cx="3619500" cy="3619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Design and Policy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272250" y="18502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Dynamic address mapping of storage space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Example workload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Macro level: Guarantee deleting the data </a:t>
            </a:r>
            <a:br>
              <a:rPr lang="zh-TW" sz="1600"/>
            </a:br>
            <a:r>
              <a:rPr lang="zh-TW" sz="1600"/>
              <a:t>obeying FIFO rules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Micro level: Stripe perform appropriate </a:t>
            </a:r>
            <a:br>
              <a:rPr lang="zh-TW" sz="1600"/>
            </a:br>
            <a:r>
              <a:rPr lang="zh-TW" sz="1600"/>
              <a:t>degree of parallelism for uneven workload </a:t>
            </a:r>
            <a:endParaRPr sz="1600"/>
          </a:p>
        </p:txBody>
      </p:sp>
      <p:sp>
        <p:nvSpPr>
          <p:cNvPr id="135" name="Google Shape;135;p19"/>
          <p:cNvSpPr/>
          <p:nvPr/>
        </p:nvSpPr>
        <p:spPr>
          <a:xfrm>
            <a:off x="6432050" y="826825"/>
            <a:ext cx="1814700" cy="708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Find the max stripe from current bank </a:t>
            </a:r>
            <a:endParaRPr/>
          </a:p>
        </p:txBody>
      </p:sp>
      <p:sp>
        <p:nvSpPr>
          <p:cNvPr id="136" name="Google Shape;136;p19"/>
          <p:cNvSpPr/>
          <p:nvPr/>
        </p:nvSpPr>
        <p:spPr>
          <a:xfrm>
            <a:off x="5304575" y="2078875"/>
            <a:ext cx="1846800" cy="45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Find stripe from next bank</a:t>
            </a:r>
            <a:endParaRPr/>
          </a:p>
        </p:txBody>
      </p:sp>
      <p:sp>
        <p:nvSpPr>
          <p:cNvPr id="137" name="Google Shape;137;p19"/>
          <p:cNvSpPr/>
          <p:nvPr/>
        </p:nvSpPr>
        <p:spPr>
          <a:xfrm>
            <a:off x="5304575" y="2923825"/>
            <a:ext cx="1846800" cy="633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Release the space from next bank</a:t>
            </a:r>
            <a:endParaRPr/>
          </a:p>
        </p:txBody>
      </p:sp>
      <p:sp>
        <p:nvSpPr>
          <p:cNvPr id="138" name="Google Shape;138;p19"/>
          <p:cNvSpPr txBox="1"/>
          <p:nvPr/>
        </p:nvSpPr>
        <p:spPr>
          <a:xfrm>
            <a:off x="7828000" y="1728825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39" name="Google Shape;139;p19"/>
          <p:cNvCxnSpPr>
            <a:stCxn id="135" idx="2"/>
            <a:endCxn id="136" idx="0"/>
          </p:cNvCxnSpPr>
          <p:nvPr/>
        </p:nvCxnSpPr>
        <p:spPr>
          <a:xfrm flipH="1">
            <a:off x="6227900" y="1535425"/>
            <a:ext cx="1111500" cy="54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0" name="Google Shape;140;p19"/>
          <p:cNvCxnSpPr>
            <a:stCxn id="136" idx="2"/>
            <a:endCxn id="137" idx="0"/>
          </p:cNvCxnSpPr>
          <p:nvPr/>
        </p:nvCxnSpPr>
        <p:spPr>
          <a:xfrm>
            <a:off x="6227975" y="2529775"/>
            <a:ext cx="0" cy="39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1" name="Google Shape;141;p19"/>
          <p:cNvCxnSpPr>
            <a:stCxn id="137" idx="2"/>
          </p:cNvCxnSpPr>
          <p:nvPr/>
        </p:nvCxnSpPr>
        <p:spPr>
          <a:xfrm>
            <a:off x="6227975" y="3557425"/>
            <a:ext cx="451200" cy="60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2" name="Google Shape;142;p19"/>
          <p:cNvSpPr/>
          <p:nvPr/>
        </p:nvSpPr>
        <p:spPr>
          <a:xfrm>
            <a:off x="6844625" y="4112650"/>
            <a:ext cx="1482000" cy="590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Mapping to disk address</a:t>
            </a:r>
            <a:endParaRPr/>
          </a:p>
        </p:txBody>
      </p:sp>
      <p:cxnSp>
        <p:nvCxnSpPr>
          <p:cNvPr id="143" name="Google Shape;143;p19"/>
          <p:cNvCxnSpPr>
            <a:stCxn id="136" idx="3"/>
            <a:endCxn id="142" idx="0"/>
          </p:cNvCxnSpPr>
          <p:nvPr/>
        </p:nvCxnSpPr>
        <p:spPr>
          <a:xfrm>
            <a:off x="7151375" y="2304325"/>
            <a:ext cx="434400" cy="180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4" name="Google Shape;144;p19"/>
          <p:cNvCxnSpPr/>
          <p:nvPr/>
        </p:nvCxnSpPr>
        <p:spPr>
          <a:xfrm>
            <a:off x="7881700" y="1524800"/>
            <a:ext cx="0" cy="259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5" name="Google Shape;145;p19"/>
          <p:cNvSpPr txBox="1"/>
          <p:nvPr/>
        </p:nvSpPr>
        <p:spPr>
          <a:xfrm>
            <a:off x="6317050" y="1609675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Lato"/>
                <a:ea typeface="Lato"/>
                <a:cs typeface="Lato"/>
                <a:sym typeface="Lato"/>
              </a:rPr>
              <a:t>No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7833575" y="2146000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Lato"/>
                <a:ea typeface="Lato"/>
                <a:cs typeface="Lato"/>
                <a:sym typeface="Lato"/>
              </a:rPr>
              <a:t>Yes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6181975" y="2504900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Lato"/>
                <a:ea typeface="Lato"/>
                <a:cs typeface="Lato"/>
                <a:sym typeface="Lato"/>
              </a:rPr>
              <a:t>No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6419250" y="3633425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p19"/>
          <p:cNvSpPr txBox="1"/>
          <p:nvPr/>
        </p:nvSpPr>
        <p:spPr>
          <a:xfrm>
            <a:off x="7223975" y="2679400"/>
            <a:ext cx="6185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Lato"/>
                <a:ea typeface="Lato"/>
                <a:cs typeface="Lato"/>
                <a:sym typeface="Lato"/>
              </a:rPr>
              <a:t>Yes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50" name="Google Shape;15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650" y="1942550"/>
            <a:ext cx="3784500" cy="2983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1" name="Google Shape;151;p19"/>
          <p:cNvGraphicFramePr/>
          <p:nvPr/>
        </p:nvGraphicFramePr>
        <p:xfrm>
          <a:off x="214800" y="26821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{0E4DA9A4-B2A0-434F-AFC8-D56B0A6859F9}</a:tableStyleId>
              </a:tblPr>
              <a:tblGrid>
                <a:gridCol w="692325"/>
                <a:gridCol w="441550"/>
                <a:gridCol w="524575"/>
                <a:gridCol w="524575"/>
                <a:gridCol w="524575"/>
                <a:gridCol w="524575"/>
                <a:gridCol w="524575"/>
                <a:gridCol w="524575"/>
                <a:gridCol w="524575"/>
              </a:tblGrid>
              <a:tr h="354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900"/>
                        <a:t>Workload</a:t>
                      </a:r>
                      <a:endParaRPr sz="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B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F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H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54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000"/>
                        <a:t>degree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Design and Policy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0"/>
          <p:cNvSpPr txBox="1"/>
          <p:nvPr>
            <p:ph idx="1" type="body"/>
          </p:nvPr>
        </p:nvSpPr>
        <p:spPr>
          <a:xfrm>
            <a:off x="729450" y="2078875"/>
            <a:ext cx="47148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Contention avoidance of disk access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make the storage space unable to be utilized totally.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However, they proove the unused ratio is low even in the worst case.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Workload perception</a:t>
            </a:r>
            <a:endParaRPr sz="1600"/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 sz="1600"/>
              <a:t> </a:t>
            </a:r>
            <a:endParaRPr sz="1600"/>
          </a:p>
        </p:txBody>
      </p:sp>
      <p:pic>
        <p:nvPicPr>
          <p:cNvPr id="159" name="Google Shape;15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9338" y="2015025"/>
            <a:ext cx="3476625" cy="272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89338" y="2015013"/>
            <a:ext cx="3476625" cy="261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66450" y="4015600"/>
            <a:ext cx="2352675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Evaluation</a:t>
            </a:r>
            <a:endParaRPr/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HD video surveillance system comprising 60 cameras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For each camera, avg. transfer rate is 712 KB/s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12 disks with 6 TB capacity and 1 disk for parity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Linux 3.2.81 kernel. Raid5.c under /driver/md to realize DPPDL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Storage server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Intel core and memory is 8 GB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zh-TW" sz="1600"/>
              <a:t>LSI SAS storage controller on motherboard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Peak transfer rate: 1 MB/s; trough transfer rate: 410 KB/s; moderate file size(240-600 MB)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zh-TW" sz="1600"/>
              <a:t>Baseline: PARAID, eRAID, MAID, Hibernator, CacheRAID, and Semi-RAID</a:t>
            </a:r>
            <a:endParaRPr sz="1600"/>
          </a:p>
        </p:txBody>
      </p:sp>
      <p:sp>
        <p:nvSpPr>
          <p:cNvPr id="169" name="Google Shape;169;p2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