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3000"/>
              <a:t>Towards Low Latency Multi-viewpoint 360° Interactive Video: A Multimodal Deep Reinforcement Learning Approach</a:t>
            </a:r>
            <a:endParaRPr sz="3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/>
              <a:t>Haitian Pang, Cong Zhang, Fangxin Wang, Jiangchuan Liu, Lifeng Sun</a:t>
            </a:r>
            <a:endParaRPr sz="1800"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Advantage actor-critic (A3C) algorithm</a:t>
            </a:r>
            <a:endParaRPr/>
          </a:p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311700" y="1152475"/>
            <a:ext cx="4120136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Have two DNN structure, one is </a:t>
            </a:r>
            <a:r>
              <a:rPr b="1" lang="en-US"/>
              <a:t>actor</a:t>
            </a:r>
            <a:r>
              <a:rPr lang="en-US"/>
              <a:t>, the other is </a:t>
            </a:r>
            <a:r>
              <a:rPr b="1" lang="en-US"/>
              <a:t>critic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Actor</a:t>
            </a:r>
            <a:r>
              <a:rPr b="1" lang="en-US"/>
              <a:t> </a:t>
            </a:r>
            <a:r>
              <a:rPr lang="en-US"/>
              <a:t>(policy-based) outputs the probability of each action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Critic (value-based) provides feedback about probability to action part</a:t>
            </a:r>
            <a:endParaRPr/>
          </a:p>
        </p:txBody>
      </p:sp>
      <p:pic>
        <p:nvPicPr>
          <p:cNvPr id="137" name="Google Shape;13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1417" y="1017725"/>
            <a:ext cx="4238625" cy="389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System architecture</a:t>
            </a:r>
            <a:endParaRPr/>
          </a:p>
        </p:txBody>
      </p:sp>
      <p:sp>
        <p:nvSpPr>
          <p:cNvPr id="144" name="Google Shape;14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Input feature processing: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Use CNN (grey trapezoid)</a:t>
            </a:r>
            <a:br>
              <a:rPr lang="en-US"/>
            </a:br>
            <a:r>
              <a:rPr lang="en-US"/>
              <a:t>  reduce dimension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Use LSTM (yellow circle)</a:t>
            </a:r>
            <a:br>
              <a:rPr lang="en-US"/>
            </a:br>
            <a:r>
              <a:rPr lang="en-US"/>
              <a:t>  capture temporal information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DRL-based training algo.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Actor 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Cirtic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45" name="Google Shape;14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44602" y="1187151"/>
            <a:ext cx="4721966" cy="257313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DRL-based training algo.</a:t>
            </a:r>
            <a:br>
              <a:rPr lang="en-US"/>
            </a:br>
            <a:endParaRPr/>
          </a:p>
        </p:txBody>
      </p:sp>
      <p:sp>
        <p:nvSpPr>
          <p:cNvPr id="152" name="Google Shape;15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 </a:t>
            </a:r>
            <a:endParaRPr/>
          </a:p>
        </p:txBody>
      </p:sp>
      <p:pic>
        <p:nvPicPr>
          <p:cNvPr id="153" name="Google Shape;153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71684" y="1729065"/>
            <a:ext cx="2009775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DRL-based training algo.</a:t>
            </a:r>
            <a:br>
              <a:rPr lang="en-US"/>
            </a:br>
            <a:endParaRPr/>
          </a:p>
        </p:txBody>
      </p:sp>
      <p:sp>
        <p:nvSpPr>
          <p:cNvPr id="160" name="Google Shape;16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Reward function: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Reward: Quality 	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Penalty: Latency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Function of bitrate</a:t>
            </a:r>
            <a:endParaRPr/>
          </a:p>
        </p:txBody>
      </p:sp>
      <p:pic>
        <p:nvPicPr>
          <p:cNvPr id="161" name="Google Shape;16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44134" y="1646851"/>
            <a:ext cx="3550810" cy="9015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17874" y="3364301"/>
            <a:ext cx="3403330" cy="1698652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idx="1" type="body"/>
          </p:nvPr>
        </p:nvSpPr>
        <p:spPr>
          <a:xfrm>
            <a:off x="311700" y="1152475"/>
            <a:ext cx="438044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Basic Design (BD)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FoV-buffer-based (FBB)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FoV-Rate-based (FRB)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iView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Note that the first two datasets don’t have any viewpoint information. They add viewpoint switching decision according to the characteristics of third dataset.</a:t>
            </a:r>
            <a:endParaRPr/>
          </a:p>
        </p:txBody>
      </p:sp>
      <p:sp>
        <p:nvSpPr>
          <p:cNvPr id="169" name="Google Shape;16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Evaluation</a:t>
            </a:r>
            <a:endParaRPr/>
          </a:p>
        </p:txBody>
      </p:sp>
      <p:pic>
        <p:nvPicPr>
          <p:cNvPr id="170" name="Google Shape;17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00934" y="1152475"/>
            <a:ext cx="4031366" cy="1285644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6"/>
          <p:cNvSpPr txBox="1"/>
          <p:nvPr/>
        </p:nvSpPr>
        <p:spPr>
          <a:xfrm>
            <a:off x="5833472" y="2775972"/>
            <a:ext cx="2796595" cy="7386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reason is the tile setting is 3X2, which reduce the benefit from tile selection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2" name="Google Shape;172;p26"/>
          <p:cNvCxnSpPr>
            <a:stCxn id="171" idx="0"/>
          </p:cNvCxnSpPr>
          <p:nvPr/>
        </p:nvCxnSpPr>
        <p:spPr>
          <a:xfrm flipH="1" rot="10800000">
            <a:off x="7231769" y="2322672"/>
            <a:ext cx="1038000" cy="453300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73" name="Google Shape;173;p26"/>
          <p:cNvSpPr/>
          <p:nvPr/>
        </p:nvSpPr>
        <p:spPr>
          <a:xfrm>
            <a:off x="8202902" y="2002336"/>
            <a:ext cx="527282" cy="307025"/>
          </a:xfrm>
          <a:prstGeom prst="rect">
            <a:avLst/>
          </a:prstGeom>
          <a:noFill/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5" name="Google Shape;175;p26"/>
          <p:cNvSpPr txBox="1"/>
          <p:nvPr/>
        </p:nvSpPr>
        <p:spPr>
          <a:xfrm>
            <a:off x="491225" y="4478900"/>
            <a:ext cx="7845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[28] </a:t>
            </a:r>
            <a:r>
              <a:rPr lang="en-US"/>
              <a:t>D. Pisinger, “A minimal algorithm for the multiple-choice knapsack problem,” European Journal of Operational Research, vol. 83, no. 2, pp. 394–410, 1995.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Evaluation</a:t>
            </a:r>
            <a:endParaRPr/>
          </a:p>
        </p:txBody>
      </p:sp>
      <p:pic>
        <p:nvPicPr>
          <p:cNvPr id="181" name="Google Shape;18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9055" y="1220897"/>
            <a:ext cx="4736760" cy="27017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2" name="Google Shape;182;p27"/>
          <p:cNvCxnSpPr/>
          <p:nvPr/>
        </p:nvCxnSpPr>
        <p:spPr>
          <a:xfrm>
            <a:off x="2583013" y="3590180"/>
            <a:ext cx="3557483" cy="535595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3" name="Google Shape;183;p27"/>
          <p:cNvCxnSpPr/>
          <p:nvPr/>
        </p:nvCxnSpPr>
        <p:spPr>
          <a:xfrm>
            <a:off x="4798931" y="3557483"/>
            <a:ext cx="1341565" cy="568292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84" name="Google Shape;184;p27"/>
          <p:cNvSpPr txBox="1"/>
          <p:nvPr/>
        </p:nvSpPr>
        <p:spPr>
          <a:xfrm>
            <a:off x="6140496" y="3756443"/>
            <a:ext cx="2691804" cy="7386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Different tile setting show significant impacts on performance of each method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Evaluation</a:t>
            </a:r>
            <a:endParaRPr/>
          </a:p>
        </p:txBody>
      </p:sp>
      <p:pic>
        <p:nvPicPr>
          <p:cNvPr id="191" name="Google Shape;191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7282" y="1161300"/>
            <a:ext cx="5272818" cy="291434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2" name="Google Shape;192;p28"/>
          <p:cNvCxnSpPr/>
          <p:nvPr/>
        </p:nvCxnSpPr>
        <p:spPr>
          <a:xfrm>
            <a:off x="2109127" y="3717670"/>
            <a:ext cx="3864508" cy="720841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3" name="Google Shape;193;p28"/>
          <p:cNvCxnSpPr/>
          <p:nvPr/>
        </p:nvCxnSpPr>
        <p:spPr>
          <a:xfrm>
            <a:off x="4658768" y="3617553"/>
            <a:ext cx="1314867" cy="807609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4" name="Google Shape;194;p28"/>
          <p:cNvSpPr txBox="1"/>
          <p:nvPr/>
        </p:nvSpPr>
        <p:spPr>
          <a:xfrm>
            <a:off x="5986985" y="4069179"/>
            <a:ext cx="2409477" cy="7386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iView reduces 18%-48% of latency part and increases 14%-15% of quality part.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Conclusion</a:t>
            </a:r>
            <a:endParaRPr/>
          </a:p>
        </p:txBody>
      </p:sp>
      <p:sp>
        <p:nvSpPr>
          <p:cNvPr id="201" name="Google Shape;201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Propose basic design of iView, optimize the tile selection problem by prediction module and optimization module.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Use multimodal learning and Deep reinforcement learning to combine the feature and achieve high quality and low latency.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Achieve at least 27.2%, 15.4%, 2.8% improvement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02" name="Google Shape;202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Problem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contain 6DoF interaction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=&gt; need to support high dimensional interactive space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need great deal of throughput and computation resources on viewer side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=&gt; to mitigate the download latency and rendering latency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various viewpoint may occur at the same FoV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=&gt; introduces extra switch latency and rebuffering latency</a:t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487550" y="3118575"/>
            <a:ext cx="8009400" cy="13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They want to do: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Find the solution which can achieve low latency and high quality in multi-viewpoint (MVP) 360 iteractive video.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Contribution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propose a low latency MVP 360 interactive video system (</a:t>
            </a:r>
            <a:r>
              <a:rPr b="1" lang="en-US"/>
              <a:t>iView</a:t>
            </a:r>
            <a:r>
              <a:rPr lang="en-US"/>
              <a:t>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use multimodal learning to integrate the feature related to QoE.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use actor-critic-based DRL module to integrates all features and learn how to usher the tile selection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lower latency and higher video quality compare to other solutions.</a:t>
            </a:r>
            <a:endParaRPr/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278075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Basic Design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24125" y="1993525"/>
            <a:ext cx="40957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2680875" y="1420825"/>
            <a:ext cx="17568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Viewing-Related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Prediction Module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4657025" y="1420825"/>
            <a:ext cx="17568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Tile Selection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Optimization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218725" y="2668375"/>
            <a:ext cx="1243800" cy="4791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Prediction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3391350" y="3822325"/>
            <a:ext cx="2361300" cy="363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Send result of prediction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6619875" y="2557375"/>
            <a:ext cx="1549200" cy="606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Tile selection and optimization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Problem formulation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 rotWithShape="1">
          <a:blip r:embed="rId3">
            <a:alphaModFix/>
          </a:blip>
          <a:srcRect b="0" l="0" r="890" t="42800"/>
          <a:stretch/>
        </p:blipFill>
        <p:spPr>
          <a:xfrm>
            <a:off x="4522100" y="1152475"/>
            <a:ext cx="4310201" cy="2942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 rotWithShape="1">
          <a:blip r:embed="rId3">
            <a:alphaModFix/>
          </a:blip>
          <a:srcRect b="57243" l="891" r="0" t="0"/>
          <a:stretch/>
        </p:blipFill>
        <p:spPr>
          <a:xfrm>
            <a:off x="311700" y="1270150"/>
            <a:ext cx="4792450" cy="244514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714475" y="1177175"/>
            <a:ext cx="4389600" cy="63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the maximum QoE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630425" y="2304150"/>
            <a:ext cx="4389600" cy="63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viewer select new viewport, x = 1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otherwise, x=0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4754400" y="1177175"/>
            <a:ext cx="4389600" cy="63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tile has one quality version be requested at least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4754400" y="1815875"/>
            <a:ext cx="4389600" cy="63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amount of data can’t overflow the buffer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4797525" y="2412550"/>
            <a:ext cx="4389600" cy="63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quality of tile in FoV have to better than other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4754400" y="3076600"/>
            <a:ext cx="4389600" cy="924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is no overlap between the tiles and viewpoint in FoV and other regions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MCK problem (constraints(3)~(5))</a:t>
            </a:r>
            <a:endParaRPr/>
          </a:p>
        </p:txBody>
      </p:sp>
      <p:sp>
        <p:nvSpPr>
          <p:cNvPr id="105" name="Google Shape;10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571" r="0" t="0"/>
            </a:stretch>
          </a:blip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 </a:t>
            </a:r>
            <a:endParaRPr/>
          </a:p>
        </p:txBody>
      </p:sp>
      <p:sp>
        <p:nvSpPr>
          <p:cNvPr id="106" name="Google Shape;106;p18"/>
          <p:cNvSpPr txBox="1"/>
          <p:nvPr/>
        </p:nvSpPr>
        <p:spPr>
          <a:xfrm>
            <a:off x="2042375" y="3673275"/>
            <a:ext cx="445500" cy="4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8" name="Google Shape;108;p18"/>
          <p:cNvSpPr txBox="1"/>
          <p:nvPr/>
        </p:nvSpPr>
        <p:spPr>
          <a:xfrm>
            <a:off x="606825" y="4334400"/>
            <a:ext cx="7830900" cy="2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</a:rPr>
              <a:t>[20] K. Poularakis, G. Iosifidis, A. Argyriou, I. Koutsopoulos and L. Tassiulas, "Caching and operator cooperation policies for layered video content delivery," </a:t>
            </a:r>
            <a:r>
              <a:rPr i="1" lang="en-US" sz="1100">
                <a:solidFill>
                  <a:schemeClr val="dk1"/>
                </a:solidFill>
              </a:rPr>
              <a:t>IEEE INFOCOM 2016 - The 35th Annual IEEE International Conference on Computer Communications</a:t>
            </a:r>
            <a:r>
              <a:rPr lang="en-US" sz="1100">
                <a:solidFill>
                  <a:schemeClr val="dk1"/>
                </a:solidFill>
              </a:rPr>
              <a:t>, San Francisco, CA, 2016, pp. 1-9.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Bitrate function redefine (constraints(6)~(8))</a:t>
            </a:r>
            <a:endParaRPr/>
          </a:p>
        </p:txBody>
      </p:sp>
      <p:pic>
        <p:nvPicPr>
          <p:cNvPr id="114" name="Google Shape;11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095" y="1526538"/>
            <a:ext cx="6200775" cy="14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Limitation</a:t>
            </a:r>
            <a:endParaRPr/>
          </a:p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/>
              <a:t>The TSO module cannot take the visual feature of the MVP 360° interactive video into account due to the limitation of the model-based solution.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/>
              <a:t>The target of the VRP module is to improve the prediction accuracy (not latency), which is not related to the optimization objective directly.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/>
              <a:t>Current decoupled design has a two-step delay, that is, the optimization step can only be started after receiving the prediction results from the prediction module.</a:t>
            </a:r>
            <a:endParaRPr/>
          </a:p>
        </p:txBody>
      </p:sp>
      <p:sp>
        <p:nvSpPr>
          <p:cNvPr id="122" name="Google Shape;12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Multimodal Learning and Deep RL</a:t>
            </a:r>
            <a:endParaRPr/>
          </a:p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Multimodal learning: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Enables fully exploration for the different types of data in multimodal dataset.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Deep Reinforcement Learning (DRL):</a:t>
            </a:r>
            <a:endParaRPr/>
          </a:p>
          <a:p>
            <a: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29" name="Google Shape;12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8542" y="2790016"/>
            <a:ext cx="5219424" cy="214255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