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g7b5707f7f7_0_17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7b5707f7f7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g7b5707f7f7_0_18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7b5707f7f7_0_1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g7b5707f7f7_2_6: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7b5707f7f7_2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g7b5707f7f7_2_1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7b5707f7f7_2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g7b5707f7f7_2_2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7b5707f7f7_2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7b77bf20f8_1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7b77bf20f8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Google Shape;176;g7b77bf20f8_0_2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7b77bf20f8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Google Shape;183;g7b77bf20f8_0_1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7b77bf20f8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g7bab732051_0_84: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7bab732051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8" name="Shape 268"/>
        <p:cNvGrpSpPr/>
        <p:nvPr/>
      </p:nvGrpSpPr>
      <p:grpSpPr>
        <a:xfrm>
          <a:off x="0" y="0"/>
          <a:ext cx="0" cy="0"/>
          <a:chOff x="0" y="0"/>
          <a:chExt cx="0" cy="0"/>
        </a:xfrm>
      </p:grpSpPr>
      <p:sp>
        <p:nvSpPr>
          <p:cNvPr id="269" name="Google Shape;269;g7b77bf20f8_0_4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7b77bf20f8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7b5707f7f7_0_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b5707f7f7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5" name="Shape 275"/>
        <p:cNvGrpSpPr/>
        <p:nvPr/>
      </p:nvGrpSpPr>
      <p:grpSpPr>
        <a:xfrm>
          <a:off x="0" y="0"/>
          <a:ext cx="0" cy="0"/>
          <a:chOff x="0" y="0"/>
          <a:chExt cx="0" cy="0"/>
        </a:xfrm>
      </p:grpSpPr>
      <p:sp>
        <p:nvSpPr>
          <p:cNvPr id="276" name="Google Shape;276;g7b77bf20f8_0_22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7b77bf20f8_0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2" name="Shape 282"/>
        <p:cNvGrpSpPr/>
        <p:nvPr/>
      </p:nvGrpSpPr>
      <p:grpSpPr>
        <a:xfrm>
          <a:off x="0" y="0"/>
          <a:ext cx="0" cy="0"/>
          <a:chOff x="0" y="0"/>
          <a:chExt cx="0" cy="0"/>
        </a:xfrm>
      </p:grpSpPr>
      <p:sp>
        <p:nvSpPr>
          <p:cNvPr id="283" name="Google Shape;283;g7b68684739_1_1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7b68684739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9" name="Shape 289"/>
        <p:cNvGrpSpPr/>
        <p:nvPr/>
      </p:nvGrpSpPr>
      <p:grpSpPr>
        <a:xfrm>
          <a:off x="0" y="0"/>
          <a:ext cx="0" cy="0"/>
          <a:chOff x="0" y="0"/>
          <a:chExt cx="0" cy="0"/>
        </a:xfrm>
      </p:grpSpPr>
      <p:sp>
        <p:nvSpPr>
          <p:cNvPr id="290" name="Google Shape;290;g7b5707f7f7_2_31: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7b5707f7f7_2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6" name="Shape 296"/>
        <p:cNvGrpSpPr/>
        <p:nvPr/>
      </p:nvGrpSpPr>
      <p:grpSpPr>
        <a:xfrm>
          <a:off x="0" y="0"/>
          <a:ext cx="0" cy="0"/>
          <a:chOff x="0" y="0"/>
          <a:chExt cx="0" cy="0"/>
        </a:xfrm>
      </p:grpSpPr>
      <p:sp>
        <p:nvSpPr>
          <p:cNvPr id="297" name="Google Shape;297;g7b68684739_1_1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7b68684739_1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3" name="Shape 303"/>
        <p:cNvGrpSpPr/>
        <p:nvPr/>
      </p:nvGrpSpPr>
      <p:grpSpPr>
        <a:xfrm>
          <a:off x="0" y="0"/>
          <a:ext cx="0" cy="0"/>
          <a:chOff x="0" y="0"/>
          <a:chExt cx="0" cy="0"/>
        </a:xfrm>
      </p:grpSpPr>
      <p:sp>
        <p:nvSpPr>
          <p:cNvPr id="304" name="Google Shape;304;g7b77bf20f8_0_15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05" name="Google Shape;305;g7b77bf20f8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0" name="Shape 310"/>
        <p:cNvGrpSpPr/>
        <p:nvPr/>
      </p:nvGrpSpPr>
      <p:grpSpPr>
        <a:xfrm>
          <a:off x="0" y="0"/>
          <a:ext cx="0" cy="0"/>
          <a:chOff x="0" y="0"/>
          <a:chExt cx="0" cy="0"/>
        </a:xfrm>
      </p:grpSpPr>
      <p:sp>
        <p:nvSpPr>
          <p:cNvPr id="311" name="Google Shape;311;g7b77bf20f8_0_15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12" name="Google Shape;312;g7b77bf20f8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7" name="Shape 317"/>
        <p:cNvGrpSpPr/>
        <p:nvPr/>
      </p:nvGrpSpPr>
      <p:grpSpPr>
        <a:xfrm>
          <a:off x="0" y="0"/>
          <a:ext cx="0" cy="0"/>
          <a:chOff x="0" y="0"/>
          <a:chExt cx="0" cy="0"/>
        </a:xfrm>
      </p:grpSpPr>
      <p:sp>
        <p:nvSpPr>
          <p:cNvPr id="318" name="Google Shape;318;g7b77bf20f8_0_166: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7b77bf20f8_0_1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0" name="Shape 340"/>
        <p:cNvGrpSpPr/>
        <p:nvPr/>
      </p:nvGrpSpPr>
      <p:grpSpPr>
        <a:xfrm>
          <a:off x="0" y="0"/>
          <a:ext cx="0" cy="0"/>
          <a:chOff x="0" y="0"/>
          <a:chExt cx="0" cy="0"/>
        </a:xfrm>
      </p:grpSpPr>
      <p:sp>
        <p:nvSpPr>
          <p:cNvPr id="341" name="Google Shape;341;g7b77bf20f8_0_17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7b77bf20f8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8" name="Shape 348"/>
        <p:cNvGrpSpPr/>
        <p:nvPr/>
      </p:nvGrpSpPr>
      <p:grpSpPr>
        <a:xfrm>
          <a:off x="0" y="0"/>
          <a:ext cx="0" cy="0"/>
          <a:chOff x="0" y="0"/>
          <a:chExt cx="0" cy="0"/>
        </a:xfrm>
      </p:grpSpPr>
      <p:sp>
        <p:nvSpPr>
          <p:cNvPr id="349" name="Google Shape;349;g7b77bf20f8_0_19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50" name="Google Shape;350;g7b77bf20f8_0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7" name="Shape 367"/>
        <p:cNvGrpSpPr/>
        <p:nvPr/>
      </p:nvGrpSpPr>
      <p:grpSpPr>
        <a:xfrm>
          <a:off x="0" y="0"/>
          <a:ext cx="0" cy="0"/>
          <a:chOff x="0" y="0"/>
          <a:chExt cx="0" cy="0"/>
        </a:xfrm>
      </p:grpSpPr>
      <p:sp>
        <p:nvSpPr>
          <p:cNvPr id="368" name="Google Shape;368;g7b77bf20f8_0_223: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69" name="Google Shape;369;g7b77bf20f8_0_2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g7b5707f7f7_0_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7b5707f7f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4" name="Shape 374"/>
        <p:cNvGrpSpPr/>
        <p:nvPr/>
      </p:nvGrpSpPr>
      <p:grpSpPr>
        <a:xfrm>
          <a:off x="0" y="0"/>
          <a:ext cx="0" cy="0"/>
          <a:chOff x="0" y="0"/>
          <a:chExt cx="0" cy="0"/>
        </a:xfrm>
      </p:grpSpPr>
      <p:sp>
        <p:nvSpPr>
          <p:cNvPr id="375" name="Google Shape;375;g7b5707f7f7_2_37: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76" name="Google Shape;376;g7b5707f7f7_2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1" name="Shape 381"/>
        <p:cNvGrpSpPr/>
        <p:nvPr/>
      </p:nvGrpSpPr>
      <p:grpSpPr>
        <a:xfrm>
          <a:off x="0" y="0"/>
          <a:ext cx="0" cy="0"/>
          <a:chOff x="0" y="0"/>
          <a:chExt cx="0" cy="0"/>
        </a:xfrm>
      </p:grpSpPr>
      <p:sp>
        <p:nvSpPr>
          <p:cNvPr id="382" name="Google Shape;382;g7b5707f7f7_2_4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83" name="Google Shape;383;g7b5707f7f7_2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8" name="Shape 388"/>
        <p:cNvGrpSpPr/>
        <p:nvPr/>
      </p:nvGrpSpPr>
      <p:grpSpPr>
        <a:xfrm>
          <a:off x="0" y="0"/>
          <a:ext cx="0" cy="0"/>
          <a:chOff x="0" y="0"/>
          <a:chExt cx="0" cy="0"/>
        </a:xfrm>
      </p:grpSpPr>
      <p:sp>
        <p:nvSpPr>
          <p:cNvPr id="389" name="Google Shape;389;g7b5707f7f7_2_5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90" name="Google Shape;390;g7b5707f7f7_2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5" name="Shape 395"/>
        <p:cNvGrpSpPr/>
        <p:nvPr/>
      </p:nvGrpSpPr>
      <p:grpSpPr>
        <a:xfrm>
          <a:off x="0" y="0"/>
          <a:ext cx="0" cy="0"/>
          <a:chOff x="0" y="0"/>
          <a:chExt cx="0" cy="0"/>
        </a:xfrm>
      </p:grpSpPr>
      <p:sp>
        <p:nvSpPr>
          <p:cNvPr id="396" name="Google Shape;396;g7b9c50d394_0_3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97" name="Google Shape;397;g7b9c50d394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2" name="Shape 402"/>
        <p:cNvGrpSpPr/>
        <p:nvPr/>
      </p:nvGrpSpPr>
      <p:grpSpPr>
        <a:xfrm>
          <a:off x="0" y="0"/>
          <a:ext cx="0" cy="0"/>
          <a:chOff x="0" y="0"/>
          <a:chExt cx="0" cy="0"/>
        </a:xfrm>
      </p:grpSpPr>
      <p:sp>
        <p:nvSpPr>
          <p:cNvPr id="403" name="Google Shape;403;g7b9c50d394_0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04" name="Google Shape;404;g7b9c50d39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0" name="Shape 410"/>
        <p:cNvGrpSpPr/>
        <p:nvPr/>
      </p:nvGrpSpPr>
      <p:grpSpPr>
        <a:xfrm>
          <a:off x="0" y="0"/>
          <a:ext cx="0" cy="0"/>
          <a:chOff x="0" y="0"/>
          <a:chExt cx="0" cy="0"/>
        </a:xfrm>
      </p:grpSpPr>
      <p:sp>
        <p:nvSpPr>
          <p:cNvPr id="411" name="Google Shape;411;g7b9c50d394_0_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12" name="Google Shape;412;g7b9c50d394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8" name="Shape 418"/>
        <p:cNvGrpSpPr/>
        <p:nvPr/>
      </p:nvGrpSpPr>
      <p:grpSpPr>
        <a:xfrm>
          <a:off x="0" y="0"/>
          <a:ext cx="0" cy="0"/>
          <a:chOff x="0" y="0"/>
          <a:chExt cx="0" cy="0"/>
        </a:xfrm>
      </p:grpSpPr>
      <p:sp>
        <p:nvSpPr>
          <p:cNvPr id="419" name="Google Shape;419;g7b9c50d394_0_47: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20" name="Google Shape;420;g7b9c50d394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5" name="Shape 425"/>
        <p:cNvGrpSpPr/>
        <p:nvPr/>
      </p:nvGrpSpPr>
      <p:grpSpPr>
        <a:xfrm>
          <a:off x="0" y="0"/>
          <a:ext cx="0" cy="0"/>
          <a:chOff x="0" y="0"/>
          <a:chExt cx="0" cy="0"/>
        </a:xfrm>
      </p:grpSpPr>
      <p:sp>
        <p:nvSpPr>
          <p:cNvPr id="426" name="Google Shape;426;g7b9c50d394_0_2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27" name="Google Shape;427;g7b9c50d394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7b5707f7f7_0_14: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7b5707f7f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g7b5707f7f7_0_74: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7b5707f7f7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g7b5707f7f7_0_131: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7b5707f7f7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7b5707f7f7_0_15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7b5707f7f7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g7b5707f7f7_0_161: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7b5707f7f7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g7b5707f7f7_0_137: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7b5707f7f7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992767"/>
            <a:ext cx="8520600" cy="27369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3778833"/>
            <a:ext cx="8520600" cy="10569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474833"/>
            <a:ext cx="8520600" cy="26181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4202967"/>
            <a:ext cx="8520600" cy="17343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867800"/>
            <a:ext cx="8520600" cy="11223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536633"/>
            <a:ext cx="3999900" cy="4555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536633"/>
            <a:ext cx="3999900" cy="4555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740800"/>
            <a:ext cx="2808000" cy="1007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852800"/>
            <a:ext cx="2808000" cy="42393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600200"/>
            <a:ext cx="6367800" cy="54543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644233"/>
            <a:ext cx="4045200" cy="19764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3737433"/>
            <a:ext cx="4045200" cy="16467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965433"/>
            <a:ext cx="3837000" cy="49269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5640767"/>
            <a:ext cx="5998800" cy="8067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8.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6.pn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 Id="rId3" Type="http://schemas.openxmlformats.org/officeDocument/2006/relationships/image" Target="../media/image5.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 Id="rId3" Type="http://schemas.openxmlformats.org/officeDocument/2006/relationships/image" Target="../media/image7.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s://networklessons.com/cisco/ccna-routing-switching-icnd1-100-105/ip-routing-explaine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992767"/>
            <a:ext cx="8520600" cy="2736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zh-TW"/>
              <a:t>QIRG </a:t>
            </a:r>
            <a:endParaRPr/>
          </a:p>
          <a:p>
            <a:pPr indent="-558800" lvl="0" marL="457200" rtl="0" algn="ctr">
              <a:spcBef>
                <a:spcPts val="0"/>
              </a:spcBef>
              <a:spcAft>
                <a:spcPts val="0"/>
              </a:spcAft>
              <a:buSzPts val="5200"/>
              <a:buChar char="-"/>
            </a:pPr>
            <a:r>
              <a:rPr lang="zh-TW"/>
              <a:t>Architectural Principles for a Quantum Internet</a:t>
            </a:r>
            <a:endParaRPr/>
          </a:p>
        </p:txBody>
      </p:sp>
      <p:sp>
        <p:nvSpPr>
          <p:cNvPr id="55" name="Google Shape;55;p13"/>
          <p:cNvSpPr txBox="1"/>
          <p:nvPr>
            <p:ph idx="1" type="subTitle"/>
          </p:nvPr>
        </p:nvSpPr>
        <p:spPr>
          <a:xfrm>
            <a:off x="311700" y="3778833"/>
            <a:ext cx="8520600" cy="1056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56" name="Google Shape;56;p13"/>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22"/>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Principle</a:t>
            </a:r>
            <a:endParaRPr/>
          </a:p>
        </p:txBody>
      </p:sp>
      <p:sp>
        <p:nvSpPr>
          <p:cNvPr id="124" name="Google Shape;124;p22"/>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Time as an expensive resource</a:t>
            </a:r>
            <a:endParaRPr/>
          </a:p>
          <a:p>
            <a:pPr indent="-342900" lvl="0" marL="914400" rtl="0" algn="l">
              <a:spcBef>
                <a:spcPts val="0"/>
              </a:spcBef>
              <a:spcAft>
                <a:spcPts val="0"/>
              </a:spcAft>
              <a:buSzPts val="1800"/>
              <a:buChar char="-"/>
            </a:pPr>
            <a:r>
              <a:rPr lang="zh-TW"/>
              <a:t>The quantum memory lifetime is short and Bell pairs generation rate is low. Thus, the entanglements can be decoherence in a short time. We should  prepare and provision resources when no quantum operations are not processed.</a:t>
            </a:r>
            <a:endParaRPr/>
          </a:p>
          <a:p>
            <a:pPr indent="-342900" lvl="0" marL="457200" rtl="0" algn="l">
              <a:spcBef>
                <a:spcPts val="0"/>
              </a:spcBef>
              <a:spcAft>
                <a:spcPts val="0"/>
              </a:spcAft>
              <a:buSzPts val="1800"/>
              <a:buChar char="●"/>
            </a:pPr>
            <a:r>
              <a:rPr lang="zh-TW"/>
              <a:t>Limit classical communication</a:t>
            </a:r>
            <a:endParaRPr/>
          </a:p>
          <a:p>
            <a:pPr indent="-342900" lvl="0" marL="914400" rtl="0" algn="l">
              <a:spcBef>
                <a:spcPts val="0"/>
              </a:spcBef>
              <a:spcAft>
                <a:spcPts val="0"/>
              </a:spcAft>
              <a:buSzPts val="1800"/>
              <a:buChar char="-"/>
            </a:pPr>
            <a:r>
              <a:rPr lang="zh-TW"/>
              <a:t>Quantum state will wait for classical message arriving. We should decrease the classical messages as much as possible.</a:t>
            </a:r>
            <a:endParaRPr/>
          </a:p>
        </p:txBody>
      </p:sp>
      <p:sp>
        <p:nvSpPr>
          <p:cNvPr id="125" name="Google Shape;125;p22"/>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p23"/>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Future work</a:t>
            </a:r>
            <a:endParaRPr/>
          </a:p>
        </p:txBody>
      </p:sp>
      <p:sp>
        <p:nvSpPr>
          <p:cNvPr id="131" name="Google Shape;131;p23"/>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rgbClr val="434343"/>
              </a:buClr>
              <a:buSzPts val="1700"/>
              <a:buChar char="●"/>
            </a:pPr>
            <a:r>
              <a:rPr lang="zh-TW" sz="1700">
                <a:solidFill>
                  <a:srgbClr val="434343"/>
                </a:solidFill>
                <a:highlight>
                  <a:srgbClr val="FFFFFF"/>
                </a:highlight>
              </a:rPr>
              <a:t>Generating multi-partite entanglement</a:t>
            </a:r>
            <a:endParaRPr sz="1700">
              <a:solidFill>
                <a:srgbClr val="434343"/>
              </a:solidFill>
              <a:highlight>
                <a:srgbClr val="FFFFFF"/>
              </a:highlight>
            </a:endParaRPr>
          </a:p>
          <a:p>
            <a:pPr indent="-336550" lvl="0" marL="914400" rtl="0" algn="l">
              <a:spcBef>
                <a:spcPts val="0"/>
              </a:spcBef>
              <a:spcAft>
                <a:spcPts val="0"/>
              </a:spcAft>
              <a:buClr>
                <a:srgbClr val="434343"/>
              </a:buClr>
              <a:buSzPts val="1700"/>
              <a:buChar char="-"/>
            </a:pPr>
            <a:r>
              <a:rPr lang="zh-TW" sz="1700">
                <a:solidFill>
                  <a:srgbClr val="434343"/>
                </a:solidFill>
                <a:highlight>
                  <a:srgbClr val="FFFFFF"/>
                </a:highlight>
              </a:rPr>
              <a:t>How to distributing</a:t>
            </a:r>
            <a:r>
              <a:rPr lang="zh-TW" sz="1700">
                <a:solidFill>
                  <a:srgbClr val="434343"/>
                </a:solidFill>
                <a:highlight>
                  <a:srgbClr val="FFFFFF"/>
                </a:highlight>
              </a:rPr>
              <a:t>multi-partite entanglement is the problem when consider realistic senario and above priciple</a:t>
            </a:r>
            <a:endParaRPr sz="1700">
              <a:solidFill>
                <a:srgbClr val="434343"/>
              </a:solidFill>
              <a:highlight>
                <a:srgbClr val="FFFFFF"/>
              </a:highlight>
            </a:endParaRPr>
          </a:p>
          <a:p>
            <a:pPr indent="-336550" lvl="0" marL="457200" rtl="0" algn="l">
              <a:spcBef>
                <a:spcPts val="0"/>
              </a:spcBef>
              <a:spcAft>
                <a:spcPts val="0"/>
              </a:spcAft>
              <a:buClr>
                <a:srgbClr val="434343"/>
              </a:buClr>
              <a:buSzPts val="1700"/>
              <a:buChar char="●"/>
            </a:pPr>
            <a:r>
              <a:rPr lang="zh-TW" sz="1700">
                <a:solidFill>
                  <a:srgbClr val="434343"/>
                </a:solidFill>
                <a:highlight>
                  <a:srgbClr val="FFFFFF"/>
                </a:highlight>
              </a:rPr>
              <a:t>Security in network operations</a:t>
            </a:r>
            <a:endParaRPr sz="1700">
              <a:solidFill>
                <a:srgbClr val="434343"/>
              </a:solidFill>
              <a:highlight>
                <a:srgbClr val="FFFFFF"/>
              </a:highlight>
            </a:endParaRPr>
          </a:p>
          <a:p>
            <a:pPr indent="-336550" lvl="0" marL="914400" rtl="0" algn="l">
              <a:spcBef>
                <a:spcPts val="0"/>
              </a:spcBef>
              <a:spcAft>
                <a:spcPts val="0"/>
              </a:spcAft>
              <a:buClr>
                <a:srgbClr val="434343"/>
              </a:buClr>
              <a:buSzPts val="1700"/>
              <a:buChar char="-"/>
            </a:pPr>
            <a:r>
              <a:rPr lang="zh-TW" sz="1700">
                <a:solidFill>
                  <a:srgbClr val="434343"/>
                </a:solidFill>
                <a:highlight>
                  <a:srgbClr val="FFFFFF"/>
                </a:highlight>
              </a:rPr>
              <a:t>The attack at repeaters may break the whole entanglements. There should have some protocol to avoid it.</a:t>
            </a:r>
            <a:endParaRPr sz="1700">
              <a:solidFill>
                <a:srgbClr val="434343"/>
              </a:solidFill>
              <a:highlight>
                <a:srgbClr val="FFFFFF"/>
              </a:highlight>
            </a:endParaRPr>
          </a:p>
        </p:txBody>
      </p:sp>
      <p:sp>
        <p:nvSpPr>
          <p:cNvPr id="132" name="Google Shape;132;p23"/>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Google Shape;137;p24"/>
          <p:cNvSpPr txBox="1"/>
          <p:nvPr>
            <p:ph type="ctrTitle"/>
          </p:nvPr>
        </p:nvSpPr>
        <p:spPr>
          <a:xfrm>
            <a:off x="311708" y="992767"/>
            <a:ext cx="8520600" cy="2736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zh-TW"/>
              <a:t>QIRG - Connection Setup in a Quantum Network</a:t>
            </a:r>
            <a:endParaRPr/>
          </a:p>
        </p:txBody>
      </p:sp>
      <p:sp>
        <p:nvSpPr>
          <p:cNvPr id="138" name="Google Shape;138;p24"/>
          <p:cNvSpPr txBox="1"/>
          <p:nvPr>
            <p:ph idx="1" type="subTitle"/>
          </p:nvPr>
        </p:nvSpPr>
        <p:spPr>
          <a:xfrm>
            <a:off x="311700" y="3778833"/>
            <a:ext cx="8520600" cy="1056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139" name="Google Shape;139;p24"/>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Google Shape;144;p25"/>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Introduction</a:t>
            </a:r>
            <a:endParaRPr/>
          </a:p>
        </p:txBody>
      </p:sp>
      <p:sp>
        <p:nvSpPr>
          <p:cNvPr id="145" name="Google Shape;145;p25"/>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The quantum network is controlled by classical network nodes with classical messages. The overall behavior is like coordinated computation distributed on nodes.</a:t>
            </a:r>
            <a:endParaRPr/>
          </a:p>
          <a:p>
            <a:pPr indent="-342900" lvl="0" marL="457200" rtl="0" algn="l">
              <a:spcBef>
                <a:spcPts val="0"/>
              </a:spcBef>
              <a:spcAft>
                <a:spcPts val="0"/>
              </a:spcAft>
              <a:buSzPts val="1800"/>
              <a:buChar char="●"/>
            </a:pPr>
            <a:r>
              <a:rPr lang="zh-TW"/>
              <a:t>The hardware is heterogenetic, so the information about hardware should be collected.</a:t>
            </a:r>
            <a:endParaRPr/>
          </a:p>
        </p:txBody>
      </p:sp>
      <p:sp>
        <p:nvSpPr>
          <p:cNvPr id="146" name="Google Shape;146;p25"/>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Google Shape;151;p26"/>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Contribution</a:t>
            </a:r>
            <a:endParaRPr/>
          </a:p>
        </p:txBody>
      </p:sp>
      <p:sp>
        <p:nvSpPr>
          <p:cNvPr id="152" name="Google Shape;152;p26"/>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Set up connection processes</a:t>
            </a:r>
            <a:endParaRPr/>
          </a:p>
          <a:p>
            <a:pPr indent="-342900" lvl="0" marL="914400" rtl="0" algn="l">
              <a:spcBef>
                <a:spcPts val="0"/>
              </a:spcBef>
              <a:spcAft>
                <a:spcPts val="0"/>
              </a:spcAft>
              <a:buSzPts val="1800"/>
              <a:buChar char="-"/>
            </a:pPr>
            <a:r>
              <a:rPr lang="zh-TW"/>
              <a:t>Set the main content in request connection messages</a:t>
            </a:r>
            <a:endParaRPr/>
          </a:p>
          <a:p>
            <a:pPr indent="-342900" lvl="0" marL="914400" rtl="0" algn="l">
              <a:spcBef>
                <a:spcPts val="0"/>
              </a:spcBef>
              <a:spcAft>
                <a:spcPts val="0"/>
              </a:spcAft>
              <a:buSzPts val="1800"/>
              <a:buChar char="-"/>
            </a:pPr>
            <a:r>
              <a:rPr lang="zh-TW"/>
              <a:t>Process the request messages</a:t>
            </a:r>
            <a:endParaRPr/>
          </a:p>
        </p:txBody>
      </p:sp>
      <p:sp>
        <p:nvSpPr>
          <p:cNvPr id="153" name="Google Shape;153;p26"/>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27"/>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Concepts and Glossary</a:t>
            </a:r>
            <a:endParaRPr/>
          </a:p>
        </p:txBody>
      </p:sp>
      <p:sp>
        <p:nvSpPr>
          <p:cNvPr id="159" name="Google Shape;159;p27"/>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Initiator: Establishing the connection by sending a message toward the Responder.</a:t>
            </a:r>
            <a:endParaRPr/>
          </a:p>
          <a:p>
            <a:pPr indent="-342900" lvl="0" marL="457200" rtl="0" algn="l">
              <a:spcBef>
                <a:spcPts val="0"/>
              </a:spcBef>
              <a:spcAft>
                <a:spcPts val="0"/>
              </a:spcAft>
              <a:buSzPts val="1800"/>
              <a:buChar char="●"/>
            </a:pPr>
            <a:r>
              <a:rPr lang="zh-TW"/>
              <a:t>Responder: The classical endpoint of the connection setup process</a:t>
            </a:r>
            <a:endParaRPr/>
          </a:p>
          <a:p>
            <a:pPr indent="-342900" lvl="0" marL="457200" rtl="0" algn="l">
              <a:spcBef>
                <a:spcPts val="0"/>
              </a:spcBef>
              <a:spcAft>
                <a:spcPts val="0"/>
              </a:spcAft>
              <a:buSzPts val="1800"/>
              <a:buChar char="●"/>
            </a:pPr>
            <a:r>
              <a:rPr lang="zh-TW"/>
              <a:t>QCap: An information block describing the quantum capabilities of a particular node and link in the request</a:t>
            </a:r>
            <a:endParaRPr/>
          </a:p>
          <a:p>
            <a:pPr indent="-342900" lvl="0" marL="457200" rtl="0" algn="l">
              <a:spcBef>
                <a:spcPts val="0"/>
              </a:spcBef>
              <a:spcAft>
                <a:spcPts val="0"/>
              </a:spcAft>
              <a:buSzPts val="1800"/>
              <a:buChar char="●"/>
            </a:pPr>
            <a:r>
              <a:rPr lang="zh-TW"/>
              <a:t>RuleSet:  Describes the actions that a nodes should take in response when certain conditions occur </a:t>
            </a:r>
            <a:endParaRPr/>
          </a:p>
          <a:p>
            <a:pPr indent="0" lvl="0" marL="457200" rtl="0" algn="l">
              <a:spcBef>
                <a:spcPts val="1600"/>
              </a:spcBef>
              <a:spcAft>
                <a:spcPts val="1600"/>
              </a:spcAft>
              <a:buNone/>
            </a:pPr>
            <a:r>
              <a:t/>
            </a:r>
            <a:endParaRPr/>
          </a:p>
        </p:txBody>
      </p:sp>
      <p:sp>
        <p:nvSpPr>
          <p:cNvPr id="160" name="Google Shape;160;p27"/>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
        <p:nvSpPr>
          <p:cNvPr id="161" name="Google Shape;161;p27"/>
          <p:cNvSpPr/>
          <p:nvPr/>
        </p:nvSpPr>
        <p:spPr>
          <a:xfrm>
            <a:off x="627150" y="4688750"/>
            <a:ext cx="2152800" cy="1097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27"/>
          <p:cNvSpPr txBox="1"/>
          <p:nvPr/>
        </p:nvSpPr>
        <p:spPr>
          <a:xfrm>
            <a:off x="1172100" y="4986925"/>
            <a:ext cx="1105800" cy="382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Clr>
                <a:schemeClr val="dk1"/>
              </a:buClr>
              <a:buSzPts val="1100"/>
              <a:buFont typeface="Arial"/>
              <a:buNone/>
            </a:pPr>
            <a:r>
              <a:rPr lang="zh-TW" sz="1800">
                <a:solidFill>
                  <a:schemeClr val="dk2"/>
                </a:solidFill>
              </a:rPr>
              <a:t>Initiator</a:t>
            </a:r>
            <a:endParaRPr/>
          </a:p>
        </p:txBody>
      </p:sp>
      <p:sp>
        <p:nvSpPr>
          <p:cNvPr id="163" name="Google Shape;163;p27"/>
          <p:cNvSpPr/>
          <p:nvPr/>
        </p:nvSpPr>
        <p:spPr>
          <a:xfrm>
            <a:off x="3425750" y="4688750"/>
            <a:ext cx="2152800" cy="1097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7"/>
          <p:cNvSpPr txBox="1"/>
          <p:nvPr/>
        </p:nvSpPr>
        <p:spPr>
          <a:xfrm>
            <a:off x="3970700" y="4986925"/>
            <a:ext cx="1259700" cy="382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zh-TW" sz="1800">
                <a:solidFill>
                  <a:schemeClr val="dk2"/>
                </a:solidFill>
              </a:rPr>
              <a:t>repeater</a:t>
            </a:r>
            <a:endParaRPr/>
          </a:p>
        </p:txBody>
      </p:sp>
      <p:sp>
        <p:nvSpPr>
          <p:cNvPr id="165" name="Google Shape;165;p27"/>
          <p:cNvSpPr/>
          <p:nvPr/>
        </p:nvSpPr>
        <p:spPr>
          <a:xfrm>
            <a:off x="6224350" y="4629475"/>
            <a:ext cx="2152800" cy="1097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27"/>
          <p:cNvSpPr txBox="1"/>
          <p:nvPr/>
        </p:nvSpPr>
        <p:spPr>
          <a:xfrm>
            <a:off x="6769300" y="4927650"/>
            <a:ext cx="1353900" cy="382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zh-TW" sz="1800">
                <a:solidFill>
                  <a:schemeClr val="dk2"/>
                </a:solidFill>
              </a:rPr>
              <a:t>Responder</a:t>
            </a:r>
            <a:endParaRPr/>
          </a:p>
        </p:txBody>
      </p:sp>
      <p:cxnSp>
        <p:nvCxnSpPr>
          <p:cNvPr id="167" name="Google Shape;167;p27"/>
          <p:cNvCxnSpPr/>
          <p:nvPr/>
        </p:nvCxnSpPr>
        <p:spPr>
          <a:xfrm>
            <a:off x="2779950" y="5390000"/>
            <a:ext cx="645900" cy="0"/>
          </a:xfrm>
          <a:prstGeom prst="straightConnector1">
            <a:avLst/>
          </a:prstGeom>
          <a:noFill/>
          <a:ln cap="flat" cmpd="sng" w="28575">
            <a:solidFill>
              <a:schemeClr val="dk2"/>
            </a:solidFill>
            <a:prstDash val="solid"/>
            <a:round/>
            <a:headEnd len="med" w="med" type="none"/>
            <a:tailEnd len="med" w="med" type="triangle"/>
          </a:ln>
        </p:spPr>
      </p:cxnSp>
      <p:cxnSp>
        <p:nvCxnSpPr>
          <p:cNvPr id="168" name="Google Shape;168;p27"/>
          <p:cNvCxnSpPr/>
          <p:nvPr/>
        </p:nvCxnSpPr>
        <p:spPr>
          <a:xfrm>
            <a:off x="5578550" y="5390000"/>
            <a:ext cx="645900" cy="0"/>
          </a:xfrm>
          <a:prstGeom prst="straightConnector1">
            <a:avLst/>
          </a:prstGeom>
          <a:noFill/>
          <a:ln cap="flat" cmpd="sng" w="28575">
            <a:solidFill>
              <a:schemeClr val="dk2"/>
            </a:solidFill>
            <a:prstDash val="solid"/>
            <a:round/>
            <a:headEnd len="med" w="med" type="none"/>
            <a:tailEnd len="med" w="med" type="triangle"/>
          </a:ln>
        </p:spPr>
      </p:cxnSp>
      <p:cxnSp>
        <p:nvCxnSpPr>
          <p:cNvPr id="169" name="Google Shape;169;p27"/>
          <p:cNvCxnSpPr/>
          <p:nvPr/>
        </p:nvCxnSpPr>
        <p:spPr>
          <a:xfrm rot="10800000">
            <a:off x="2779850" y="5085200"/>
            <a:ext cx="645900" cy="0"/>
          </a:xfrm>
          <a:prstGeom prst="straightConnector1">
            <a:avLst/>
          </a:prstGeom>
          <a:noFill/>
          <a:ln cap="flat" cmpd="sng" w="28575">
            <a:solidFill>
              <a:schemeClr val="dk2"/>
            </a:solidFill>
            <a:prstDash val="solid"/>
            <a:round/>
            <a:headEnd len="med" w="med" type="none"/>
            <a:tailEnd len="med" w="med" type="triangle"/>
          </a:ln>
        </p:spPr>
      </p:cxnSp>
      <p:cxnSp>
        <p:nvCxnSpPr>
          <p:cNvPr id="170" name="Google Shape;170;p27"/>
          <p:cNvCxnSpPr/>
          <p:nvPr/>
        </p:nvCxnSpPr>
        <p:spPr>
          <a:xfrm rot="10800000">
            <a:off x="5578550" y="5050400"/>
            <a:ext cx="645900" cy="0"/>
          </a:xfrm>
          <a:prstGeom prst="straightConnector1">
            <a:avLst/>
          </a:prstGeom>
          <a:noFill/>
          <a:ln cap="flat" cmpd="sng" w="28575">
            <a:solidFill>
              <a:schemeClr val="dk2"/>
            </a:solidFill>
            <a:prstDash val="solid"/>
            <a:round/>
            <a:headEnd len="med" w="med" type="none"/>
            <a:tailEnd len="med" w="med" type="triangle"/>
          </a:ln>
        </p:spPr>
      </p:cxnSp>
      <p:sp>
        <p:nvSpPr>
          <p:cNvPr id="171" name="Google Shape;171;p27"/>
          <p:cNvSpPr txBox="1"/>
          <p:nvPr/>
        </p:nvSpPr>
        <p:spPr>
          <a:xfrm>
            <a:off x="2591900" y="5563875"/>
            <a:ext cx="986100" cy="30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request</a:t>
            </a:r>
            <a:endParaRPr sz="1800"/>
          </a:p>
          <a:p>
            <a:pPr indent="0" lvl="0" marL="0" rtl="0" algn="l">
              <a:spcBef>
                <a:spcPts val="0"/>
              </a:spcBef>
              <a:spcAft>
                <a:spcPts val="0"/>
              </a:spcAft>
              <a:buNone/>
            </a:pPr>
            <a:r>
              <a:rPr lang="zh-TW" sz="1800"/>
              <a:t>(QCap)</a:t>
            </a:r>
            <a:endParaRPr sz="1800"/>
          </a:p>
        </p:txBody>
      </p:sp>
      <p:sp>
        <p:nvSpPr>
          <p:cNvPr id="172" name="Google Shape;172;p27"/>
          <p:cNvSpPr txBox="1"/>
          <p:nvPr/>
        </p:nvSpPr>
        <p:spPr>
          <a:xfrm>
            <a:off x="5408450" y="5563875"/>
            <a:ext cx="986100" cy="30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request</a:t>
            </a:r>
            <a:endParaRPr sz="1800"/>
          </a:p>
          <a:p>
            <a:pPr indent="0" lvl="0" marL="0" rtl="0" algn="l">
              <a:spcBef>
                <a:spcPts val="0"/>
              </a:spcBef>
              <a:spcAft>
                <a:spcPts val="0"/>
              </a:spcAft>
              <a:buNone/>
            </a:pPr>
            <a:r>
              <a:rPr lang="zh-TW" sz="1800"/>
              <a:t>(QCap)</a:t>
            </a:r>
            <a:endParaRPr sz="1800"/>
          </a:p>
        </p:txBody>
      </p:sp>
      <p:sp>
        <p:nvSpPr>
          <p:cNvPr id="173" name="Google Shape;173;p27"/>
          <p:cNvSpPr txBox="1"/>
          <p:nvPr/>
        </p:nvSpPr>
        <p:spPr>
          <a:xfrm>
            <a:off x="2591900" y="4316625"/>
            <a:ext cx="1183200" cy="30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response(Ruleset)</a:t>
            </a:r>
            <a:endParaRPr sz="1800"/>
          </a:p>
        </p:txBody>
      </p:sp>
      <p:sp>
        <p:nvSpPr>
          <p:cNvPr id="174" name="Google Shape;174;p27"/>
          <p:cNvSpPr txBox="1"/>
          <p:nvPr/>
        </p:nvSpPr>
        <p:spPr>
          <a:xfrm>
            <a:off x="5408450" y="4240425"/>
            <a:ext cx="1233900" cy="30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response</a:t>
            </a:r>
            <a:endParaRPr sz="1800"/>
          </a:p>
          <a:p>
            <a:pPr indent="0" lvl="0" marL="0" rtl="0" algn="l">
              <a:spcBef>
                <a:spcPts val="0"/>
              </a:spcBef>
              <a:spcAft>
                <a:spcPts val="0"/>
              </a:spcAft>
              <a:buClr>
                <a:schemeClr val="dk1"/>
              </a:buClr>
              <a:buSzPts val="1100"/>
              <a:buFont typeface="Arial"/>
              <a:buNone/>
            </a:pPr>
            <a:r>
              <a:rPr lang="zh-TW" sz="1800">
                <a:solidFill>
                  <a:schemeClr val="dk1"/>
                </a:solidFill>
              </a:rPr>
              <a:t>(Ruleset)</a:t>
            </a:r>
            <a:endParaRPr sz="18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8" name="Shape 178"/>
        <p:cNvGrpSpPr/>
        <p:nvPr/>
      </p:nvGrpSpPr>
      <p:grpSpPr>
        <a:xfrm>
          <a:off x="0" y="0"/>
          <a:ext cx="0" cy="0"/>
          <a:chOff x="0" y="0"/>
          <a:chExt cx="0" cy="0"/>
        </a:xfrm>
      </p:grpSpPr>
      <p:sp>
        <p:nvSpPr>
          <p:cNvPr id="179" name="Google Shape;179;p28"/>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Message Contents and Elements</a:t>
            </a:r>
            <a:endParaRPr/>
          </a:p>
        </p:txBody>
      </p:sp>
      <p:sp>
        <p:nvSpPr>
          <p:cNvPr id="180" name="Google Shape;180;p28"/>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PathSetupRequest: </a:t>
            </a:r>
            <a:endParaRPr/>
          </a:p>
          <a:p>
            <a:pPr indent="-342900" lvl="0" marL="914400" rtl="0" algn="l">
              <a:spcBef>
                <a:spcPts val="0"/>
              </a:spcBef>
              <a:spcAft>
                <a:spcPts val="0"/>
              </a:spcAft>
              <a:buSzPts val="1800"/>
              <a:buChar char="-"/>
            </a:pPr>
            <a:r>
              <a:rPr lang="zh-TW"/>
              <a:t>node addresses for the Initiator and Responder</a:t>
            </a:r>
            <a:endParaRPr/>
          </a:p>
          <a:p>
            <a:pPr indent="-342900" lvl="0" marL="914400" rtl="0" algn="l">
              <a:spcBef>
                <a:spcPts val="0"/>
              </a:spcBef>
              <a:spcAft>
                <a:spcPts val="0"/>
              </a:spcAft>
              <a:buSzPts val="1800"/>
              <a:buChar char="-"/>
            </a:pPr>
            <a:r>
              <a:rPr lang="zh-TW"/>
              <a:t>the class of service requested</a:t>
            </a:r>
            <a:endParaRPr/>
          </a:p>
          <a:p>
            <a:pPr indent="-342900" lvl="0" marL="914400" rtl="0" algn="l">
              <a:spcBef>
                <a:spcPts val="0"/>
              </a:spcBef>
              <a:spcAft>
                <a:spcPts val="0"/>
              </a:spcAft>
              <a:buSzPts val="1800"/>
              <a:buChar char="-"/>
            </a:pPr>
            <a:r>
              <a:rPr lang="zh-TW"/>
              <a:t>minimum performance parameters (fidelity and throughput)</a:t>
            </a:r>
            <a:endParaRPr/>
          </a:p>
          <a:p>
            <a:pPr indent="-342900" lvl="0" marL="457200" rtl="0" algn="l">
              <a:spcBef>
                <a:spcPts val="0"/>
              </a:spcBef>
              <a:spcAft>
                <a:spcPts val="0"/>
              </a:spcAft>
              <a:buSzPts val="1800"/>
              <a:buChar char="●"/>
            </a:pPr>
            <a:r>
              <a:rPr lang="zh-TW"/>
              <a:t>Quantum Capabilities (QCap): </a:t>
            </a:r>
            <a:endParaRPr/>
          </a:p>
          <a:p>
            <a:pPr indent="-342900" lvl="0" marL="914400" rtl="0" algn="l">
              <a:spcBef>
                <a:spcPts val="0"/>
              </a:spcBef>
              <a:spcAft>
                <a:spcPts val="0"/>
              </a:spcAft>
              <a:buSzPts val="1800"/>
              <a:buChar char="-"/>
            </a:pPr>
            <a:r>
              <a:rPr lang="zh-TW"/>
              <a:t>fidelity of Bell pairs created by the quantum channel</a:t>
            </a:r>
            <a:endParaRPr/>
          </a:p>
          <a:p>
            <a:pPr indent="-342900" lvl="0" marL="914400" rtl="0" algn="l">
              <a:spcBef>
                <a:spcPts val="0"/>
              </a:spcBef>
              <a:spcAft>
                <a:spcPts val="0"/>
              </a:spcAft>
              <a:buSzPts val="1800"/>
              <a:buChar char="-"/>
            </a:pPr>
            <a:r>
              <a:rPr lang="zh-TW"/>
              <a:t>fidelity of local operations performed by the node</a:t>
            </a:r>
            <a:endParaRPr/>
          </a:p>
          <a:p>
            <a:pPr indent="-342900" lvl="0" marL="914400" rtl="0" algn="l">
              <a:spcBef>
                <a:spcPts val="0"/>
              </a:spcBef>
              <a:spcAft>
                <a:spcPts val="0"/>
              </a:spcAft>
              <a:buSzPts val="1800"/>
              <a:buChar char="-"/>
            </a:pPr>
            <a:r>
              <a:rPr lang="zh-TW"/>
              <a:t>the entanglements creating rate </a:t>
            </a:r>
            <a:endParaRPr/>
          </a:p>
          <a:p>
            <a:pPr indent="-342900" lvl="0" marL="457200" rtl="0" algn="l">
              <a:spcBef>
                <a:spcPts val="0"/>
              </a:spcBef>
              <a:spcAft>
                <a:spcPts val="0"/>
              </a:spcAft>
              <a:buSzPts val="1800"/>
              <a:buChar char="●"/>
            </a:pPr>
            <a:r>
              <a:rPr lang="zh-TW"/>
              <a:t>RuleSets</a:t>
            </a:r>
            <a:endParaRPr/>
          </a:p>
          <a:p>
            <a:pPr indent="-342900" lvl="0" marL="914400" rtl="0" algn="l">
              <a:spcBef>
                <a:spcPts val="0"/>
              </a:spcBef>
              <a:spcAft>
                <a:spcPts val="0"/>
              </a:spcAft>
              <a:buSzPts val="1800"/>
              <a:buChar char="-"/>
            </a:pPr>
            <a:r>
              <a:rPr lang="zh-TW"/>
              <a:t>Action: operations like swapping, duscard…</a:t>
            </a:r>
            <a:endParaRPr/>
          </a:p>
          <a:p>
            <a:pPr indent="-342900" lvl="0" marL="914400" rtl="0" algn="l">
              <a:spcBef>
                <a:spcPts val="0"/>
              </a:spcBef>
              <a:spcAft>
                <a:spcPts val="0"/>
              </a:spcAft>
              <a:buSzPts val="1800"/>
              <a:buChar char="-"/>
            </a:pPr>
            <a:r>
              <a:rPr lang="zh-TW"/>
              <a:t>Resource ID: define entanglement resource</a:t>
            </a:r>
            <a:endParaRPr/>
          </a:p>
        </p:txBody>
      </p:sp>
      <p:sp>
        <p:nvSpPr>
          <p:cNvPr id="181" name="Google Shape;181;p28"/>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Google Shape;186;p29"/>
          <p:cNvSpPr txBox="1"/>
          <p:nvPr>
            <p:ph type="title"/>
          </p:nvPr>
        </p:nvSpPr>
        <p:spPr>
          <a:xfrm>
            <a:off x="311700" y="593375"/>
            <a:ext cx="50823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Connection Setup Phases</a:t>
            </a:r>
            <a:endParaRPr/>
          </a:p>
        </p:txBody>
      </p:sp>
      <p:sp>
        <p:nvSpPr>
          <p:cNvPr id="187" name="Google Shape;187;p29"/>
          <p:cNvSpPr txBox="1"/>
          <p:nvPr>
            <p:ph idx="1" type="body"/>
          </p:nvPr>
        </p:nvSpPr>
        <p:spPr>
          <a:xfrm>
            <a:off x="311700" y="1460425"/>
            <a:ext cx="7287900" cy="2301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C</a:t>
            </a:r>
            <a:r>
              <a:rPr lang="zh-TW"/>
              <a:t>onsists of three basic phases: </a:t>
            </a:r>
            <a:endParaRPr/>
          </a:p>
          <a:p>
            <a:pPr indent="-342900" lvl="0" marL="914400" rtl="0" algn="l">
              <a:spcBef>
                <a:spcPts val="0"/>
              </a:spcBef>
              <a:spcAft>
                <a:spcPts val="0"/>
              </a:spcAft>
              <a:buSzPts val="1800"/>
              <a:buAutoNum type="arabicPeriod"/>
            </a:pPr>
            <a:r>
              <a:rPr lang="zh-TW"/>
              <a:t>The request send generating entanglements request and accumulate information about the node on the path in a stack of QCaps. </a:t>
            </a:r>
            <a:endParaRPr/>
          </a:p>
          <a:p>
            <a:pPr indent="0" lvl="0" marL="0" rtl="0" algn="l">
              <a:spcBef>
                <a:spcPts val="1600"/>
              </a:spcBef>
              <a:spcAft>
                <a:spcPts val="1600"/>
              </a:spcAft>
              <a:buNone/>
            </a:pPr>
            <a:r>
              <a:t/>
            </a:r>
            <a:endParaRPr/>
          </a:p>
        </p:txBody>
      </p:sp>
      <p:cxnSp>
        <p:nvCxnSpPr>
          <p:cNvPr id="188" name="Google Shape;188;p29"/>
          <p:cNvCxnSpPr/>
          <p:nvPr/>
        </p:nvCxnSpPr>
        <p:spPr>
          <a:xfrm flipH="1">
            <a:off x="955538" y="5214650"/>
            <a:ext cx="6900" cy="1212300"/>
          </a:xfrm>
          <a:prstGeom prst="straightConnector1">
            <a:avLst/>
          </a:prstGeom>
          <a:noFill/>
          <a:ln cap="flat" cmpd="sng" w="9525">
            <a:solidFill>
              <a:schemeClr val="dk2"/>
            </a:solidFill>
            <a:prstDash val="solid"/>
            <a:round/>
            <a:headEnd len="med" w="med" type="none"/>
            <a:tailEnd len="med" w="med" type="none"/>
          </a:ln>
        </p:spPr>
      </p:cxnSp>
      <p:cxnSp>
        <p:nvCxnSpPr>
          <p:cNvPr id="189" name="Google Shape;189;p29"/>
          <p:cNvCxnSpPr/>
          <p:nvPr/>
        </p:nvCxnSpPr>
        <p:spPr>
          <a:xfrm flipH="1" rot="10800000">
            <a:off x="955550" y="6426954"/>
            <a:ext cx="956700" cy="4800"/>
          </a:xfrm>
          <a:prstGeom prst="straightConnector1">
            <a:avLst/>
          </a:prstGeom>
          <a:noFill/>
          <a:ln cap="flat" cmpd="sng" w="9525">
            <a:solidFill>
              <a:schemeClr val="dk2"/>
            </a:solidFill>
            <a:prstDash val="solid"/>
            <a:round/>
            <a:headEnd len="med" w="med" type="none"/>
            <a:tailEnd len="med" w="med" type="none"/>
          </a:ln>
        </p:spPr>
      </p:cxnSp>
      <p:cxnSp>
        <p:nvCxnSpPr>
          <p:cNvPr id="190" name="Google Shape;190;p29"/>
          <p:cNvCxnSpPr/>
          <p:nvPr/>
        </p:nvCxnSpPr>
        <p:spPr>
          <a:xfrm rot="10800000">
            <a:off x="1898620" y="5238940"/>
            <a:ext cx="0" cy="1188000"/>
          </a:xfrm>
          <a:prstGeom prst="straightConnector1">
            <a:avLst/>
          </a:prstGeom>
          <a:noFill/>
          <a:ln cap="flat" cmpd="sng" w="9525">
            <a:solidFill>
              <a:schemeClr val="dk2"/>
            </a:solidFill>
            <a:prstDash val="solid"/>
            <a:round/>
            <a:headEnd len="med" w="med" type="none"/>
            <a:tailEnd len="med" w="med" type="none"/>
          </a:ln>
        </p:spPr>
      </p:cxnSp>
      <p:sp>
        <p:nvSpPr>
          <p:cNvPr id="191" name="Google Shape;191;p29"/>
          <p:cNvSpPr txBox="1"/>
          <p:nvPr/>
        </p:nvSpPr>
        <p:spPr>
          <a:xfrm>
            <a:off x="962438" y="6446450"/>
            <a:ext cx="977400" cy="15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Request</a:t>
            </a:r>
            <a:endParaRPr/>
          </a:p>
        </p:txBody>
      </p:sp>
      <p:sp>
        <p:nvSpPr>
          <p:cNvPr id="192" name="Google Shape;192;p29"/>
          <p:cNvSpPr/>
          <p:nvPr/>
        </p:nvSpPr>
        <p:spPr>
          <a:xfrm>
            <a:off x="1004606" y="6040542"/>
            <a:ext cx="761100" cy="3084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9"/>
          <p:cNvSpPr txBox="1"/>
          <p:nvPr/>
        </p:nvSpPr>
        <p:spPr>
          <a:xfrm>
            <a:off x="1053128" y="5994200"/>
            <a:ext cx="754800" cy="12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QCap1</a:t>
            </a:r>
            <a:endParaRPr/>
          </a:p>
        </p:txBody>
      </p:sp>
      <p:sp>
        <p:nvSpPr>
          <p:cNvPr id="194" name="Google Shape;194;p29"/>
          <p:cNvSpPr txBox="1"/>
          <p:nvPr>
            <p:ph idx="12" type="sldNum"/>
          </p:nvPr>
        </p:nvSpPr>
        <p:spPr>
          <a:xfrm>
            <a:off x="8446875" y="6210640"/>
            <a:ext cx="465000" cy="4374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
        <p:nvSpPr>
          <p:cNvPr id="195" name="Google Shape;195;p29"/>
          <p:cNvSpPr/>
          <p:nvPr/>
        </p:nvSpPr>
        <p:spPr>
          <a:xfrm>
            <a:off x="625425" y="4141604"/>
            <a:ext cx="1824000" cy="9153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9"/>
          <p:cNvSpPr txBox="1"/>
          <p:nvPr/>
        </p:nvSpPr>
        <p:spPr>
          <a:xfrm>
            <a:off x="1087149" y="4390240"/>
            <a:ext cx="936900" cy="31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Clr>
                <a:schemeClr val="dk1"/>
              </a:buClr>
              <a:buSzPts val="1100"/>
              <a:buFont typeface="Arial"/>
              <a:buNone/>
            </a:pPr>
            <a:r>
              <a:rPr lang="zh-TW" sz="1800">
                <a:solidFill>
                  <a:schemeClr val="dk2"/>
                </a:solidFill>
              </a:rPr>
              <a:t>Initiator</a:t>
            </a:r>
            <a:endParaRPr/>
          </a:p>
        </p:txBody>
      </p:sp>
      <p:sp>
        <p:nvSpPr>
          <p:cNvPr id="197" name="Google Shape;197;p29"/>
          <p:cNvSpPr/>
          <p:nvPr/>
        </p:nvSpPr>
        <p:spPr>
          <a:xfrm>
            <a:off x="2996615" y="4141604"/>
            <a:ext cx="1824000" cy="9153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9"/>
          <p:cNvSpPr txBox="1"/>
          <p:nvPr/>
        </p:nvSpPr>
        <p:spPr>
          <a:xfrm>
            <a:off x="3458338" y="4390240"/>
            <a:ext cx="1067400" cy="31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zh-TW" sz="1800">
                <a:solidFill>
                  <a:schemeClr val="dk2"/>
                </a:solidFill>
              </a:rPr>
              <a:t>repeater</a:t>
            </a:r>
            <a:endParaRPr/>
          </a:p>
        </p:txBody>
      </p:sp>
      <p:sp>
        <p:nvSpPr>
          <p:cNvPr id="199" name="Google Shape;199;p29"/>
          <p:cNvSpPr/>
          <p:nvPr/>
        </p:nvSpPr>
        <p:spPr>
          <a:xfrm>
            <a:off x="5367805" y="4092177"/>
            <a:ext cx="1824000" cy="9153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29"/>
          <p:cNvSpPr txBox="1"/>
          <p:nvPr/>
        </p:nvSpPr>
        <p:spPr>
          <a:xfrm>
            <a:off x="5673825" y="4340825"/>
            <a:ext cx="1302900" cy="31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zh-TW" sz="1800">
                <a:solidFill>
                  <a:schemeClr val="dk2"/>
                </a:solidFill>
              </a:rPr>
              <a:t>Responder</a:t>
            </a:r>
            <a:endParaRPr/>
          </a:p>
        </p:txBody>
      </p:sp>
      <p:cxnSp>
        <p:nvCxnSpPr>
          <p:cNvPr id="201" name="Google Shape;201;p29"/>
          <p:cNvCxnSpPr/>
          <p:nvPr/>
        </p:nvCxnSpPr>
        <p:spPr>
          <a:xfrm>
            <a:off x="2449443" y="4726346"/>
            <a:ext cx="547200" cy="0"/>
          </a:xfrm>
          <a:prstGeom prst="straightConnector1">
            <a:avLst/>
          </a:prstGeom>
          <a:noFill/>
          <a:ln cap="flat" cmpd="sng" w="28575">
            <a:solidFill>
              <a:schemeClr val="dk2"/>
            </a:solidFill>
            <a:prstDash val="solid"/>
            <a:round/>
            <a:headEnd len="med" w="med" type="none"/>
            <a:tailEnd len="med" w="med" type="triangle"/>
          </a:ln>
        </p:spPr>
      </p:cxnSp>
      <p:cxnSp>
        <p:nvCxnSpPr>
          <p:cNvPr id="202" name="Google Shape;202;p29"/>
          <p:cNvCxnSpPr/>
          <p:nvPr/>
        </p:nvCxnSpPr>
        <p:spPr>
          <a:xfrm>
            <a:off x="4820633" y="4726346"/>
            <a:ext cx="547200" cy="0"/>
          </a:xfrm>
          <a:prstGeom prst="straightConnector1">
            <a:avLst/>
          </a:prstGeom>
          <a:noFill/>
          <a:ln cap="flat" cmpd="sng" w="28575">
            <a:solidFill>
              <a:schemeClr val="dk2"/>
            </a:solidFill>
            <a:prstDash val="solid"/>
            <a:round/>
            <a:headEnd len="med" w="med" type="none"/>
            <a:tailEnd len="med" w="med" type="triangle"/>
          </a:ln>
        </p:spPr>
      </p:cxnSp>
      <p:sp>
        <p:nvSpPr>
          <p:cNvPr id="203" name="Google Shape;203;p29"/>
          <p:cNvSpPr txBox="1"/>
          <p:nvPr/>
        </p:nvSpPr>
        <p:spPr>
          <a:xfrm>
            <a:off x="2168927" y="4871325"/>
            <a:ext cx="956700" cy="255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request</a:t>
            </a:r>
            <a:endParaRPr sz="1800"/>
          </a:p>
        </p:txBody>
      </p:sp>
      <p:sp>
        <p:nvSpPr>
          <p:cNvPr id="204" name="Google Shape;204;p29"/>
          <p:cNvSpPr txBox="1"/>
          <p:nvPr/>
        </p:nvSpPr>
        <p:spPr>
          <a:xfrm>
            <a:off x="4525748" y="4871325"/>
            <a:ext cx="986400" cy="255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request</a:t>
            </a:r>
            <a:endParaRPr sz="1800"/>
          </a:p>
        </p:txBody>
      </p:sp>
      <p:cxnSp>
        <p:nvCxnSpPr>
          <p:cNvPr id="205" name="Google Shape;205;p29"/>
          <p:cNvCxnSpPr/>
          <p:nvPr/>
        </p:nvCxnSpPr>
        <p:spPr>
          <a:xfrm flipH="1">
            <a:off x="2996629" y="5319893"/>
            <a:ext cx="5700" cy="1212300"/>
          </a:xfrm>
          <a:prstGeom prst="straightConnector1">
            <a:avLst/>
          </a:prstGeom>
          <a:noFill/>
          <a:ln cap="flat" cmpd="sng" w="9525">
            <a:solidFill>
              <a:schemeClr val="dk2"/>
            </a:solidFill>
            <a:prstDash val="solid"/>
            <a:round/>
            <a:headEnd len="med" w="med" type="none"/>
            <a:tailEnd len="med" w="med" type="none"/>
          </a:ln>
        </p:spPr>
      </p:cxnSp>
      <p:cxnSp>
        <p:nvCxnSpPr>
          <p:cNvPr id="206" name="Google Shape;206;p29"/>
          <p:cNvCxnSpPr/>
          <p:nvPr/>
        </p:nvCxnSpPr>
        <p:spPr>
          <a:xfrm flipH="1" rot="10800000">
            <a:off x="2996675" y="6532180"/>
            <a:ext cx="785100" cy="4800"/>
          </a:xfrm>
          <a:prstGeom prst="straightConnector1">
            <a:avLst/>
          </a:prstGeom>
          <a:noFill/>
          <a:ln cap="flat" cmpd="sng" w="9525">
            <a:solidFill>
              <a:schemeClr val="dk2"/>
            </a:solidFill>
            <a:prstDash val="solid"/>
            <a:round/>
            <a:headEnd len="med" w="med" type="none"/>
            <a:tailEnd len="med" w="med" type="none"/>
          </a:ln>
        </p:spPr>
      </p:cxnSp>
      <p:cxnSp>
        <p:nvCxnSpPr>
          <p:cNvPr id="207" name="Google Shape;207;p29"/>
          <p:cNvCxnSpPr/>
          <p:nvPr/>
        </p:nvCxnSpPr>
        <p:spPr>
          <a:xfrm rot="10800000">
            <a:off x="3770771" y="5344166"/>
            <a:ext cx="0" cy="1188000"/>
          </a:xfrm>
          <a:prstGeom prst="straightConnector1">
            <a:avLst/>
          </a:prstGeom>
          <a:noFill/>
          <a:ln cap="flat" cmpd="sng" w="9525">
            <a:solidFill>
              <a:schemeClr val="dk2"/>
            </a:solidFill>
            <a:prstDash val="solid"/>
            <a:round/>
            <a:headEnd len="med" w="med" type="none"/>
            <a:tailEnd len="med" w="med" type="none"/>
          </a:ln>
        </p:spPr>
      </p:cxnSp>
      <p:sp>
        <p:nvSpPr>
          <p:cNvPr id="208" name="Google Shape;208;p29"/>
          <p:cNvSpPr/>
          <p:nvPr/>
        </p:nvSpPr>
        <p:spPr>
          <a:xfrm>
            <a:off x="3476957" y="5175175"/>
            <a:ext cx="802169" cy="308284"/>
          </a:xfrm>
          <a:custGeom>
            <a:rect b="b" l="l" r="r" t="t"/>
            <a:pathLst>
              <a:path extrusionOk="0" h="21837" w="48389">
                <a:moveTo>
                  <a:pt x="48389" y="21837"/>
                </a:moveTo>
                <a:cubicBezTo>
                  <a:pt x="43732" y="18202"/>
                  <a:pt x="28511" y="255"/>
                  <a:pt x="20446" y="28"/>
                </a:cubicBezTo>
                <a:cubicBezTo>
                  <a:pt x="12381" y="-199"/>
                  <a:pt x="3408" y="17066"/>
                  <a:pt x="0" y="20474"/>
                </a:cubicBezTo>
              </a:path>
            </a:pathLst>
          </a:custGeom>
          <a:noFill/>
          <a:ln cap="flat" cmpd="sng" w="28575">
            <a:solidFill>
              <a:srgbClr val="FF0000"/>
            </a:solidFill>
            <a:prstDash val="solid"/>
            <a:round/>
            <a:headEnd len="med" w="med" type="none"/>
            <a:tailEnd len="med" w="med" type="stealth"/>
          </a:ln>
        </p:spPr>
      </p:sp>
      <p:sp>
        <p:nvSpPr>
          <p:cNvPr id="209" name="Google Shape;209;p29"/>
          <p:cNvSpPr txBox="1"/>
          <p:nvPr/>
        </p:nvSpPr>
        <p:spPr>
          <a:xfrm>
            <a:off x="3002329" y="6551675"/>
            <a:ext cx="802200" cy="15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200"/>
              <a:t>Request</a:t>
            </a:r>
            <a:endParaRPr sz="1200"/>
          </a:p>
        </p:txBody>
      </p:sp>
      <p:sp>
        <p:nvSpPr>
          <p:cNvPr id="210" name="Google Shape;210;p29"/>
          <p:cNvSpPr/>
          <p:nvPr/>
        </p:nvSpPr>
        <p:spPr>
          <a:xfrm>
            <a:off x="4092838" y="5517120"/>
            <a:ext cx="624600" cy="3084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9"/>
          <p:cNvSpPr txBox="1"/>
          <p:nvPr/>
        </p:nvSpPr>
        <p:spPr>
          <a:xfrm>
            <a:off x="4100310" y="5504578"/>
            <a:ext cx="619800" cy="12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QCap2</a:t>
            </a:r>
            <a:endParaRPr sz="1000"/>
          </a:p>
        </p:txBody>
      </p:sp>
      <p:sp>
        <p:nvSpPr>
          <p:cNvPr id="212" name="Google Shape;212;p29"/>
          <p:cNvSpPr/>
          <p:nvPr/>
        </p:nvSpPr>
        <p:spPr>
          <a:xfrm>
            <a:off x="3036942" y="6145773"/>
            <a:ext cx="624600" cy="3084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29"/>
          <p:cNvSpPr txBox="1"/>
          <p:nvPr/>
        </p:nvSpPr>
        <p:spPr>
          <a:xfrm>
            <a:off x="3039339" y="6145780"/>
            <a:ext cx="619800" cy="12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QCap1</a:t>
            </a:r>
            <a:endParaRPr sz="1000"/>
          </a:p>
        </p:txBody>
      </p:sp>
      <p:cxnSp>
        <p:nvCxnSpPr>
          <p:cNvPr id="214" name="Google Shape;214;p29"/>
          <p:cNvCxnSpPr/>
          <p:nvPr/>
        </p:nvCxnSpPr>
        <p:spPr>
          <a:xfrm flipH="1">
            <a:off x="5468329" y="5271643"/>
            <a:ext cx="5700" cy="1212300"/>
          </a:xfrm>
          <a:prstGeom prst="straightConnector1">
            <a:avLst/>
          </a:prstGeom>
          <a:noFill/>
          <a:ln cap="flat" cmpd="sng" w="9525">
            <a:solidFill>
              <a:schemeClr val="dk2"/>
            </a:solidFill>
            <a:prstDash val="solid"/>
            <a:round/>
            <a:headEnd len="med" w="med" type="none"/>
            <a:tailEnd len="med" w="med" type="none"/>
          </a:ln>
        </p:spPr>
      </p:cxnSp>
      <p:cxnSp>
        <p:nvCxnSpPr>
          <p:cNvPr id="215" name="Google Shape;215;p29"/>
          <p:cNvCxnSpPr/>
          <p:nvPr/>
        </p:nvCxnSpPr>
        <p:spPr>
          <a:xfrm flipH="1" rot="10800000">
            <a:off x="5468375" y="6483930"/>
            <a:ext cx="785100" cy="4800"/>
          </a:xfrm>
          <a:prstGeom prst="straightConnector1">
            <a:avLst/>
          </a:prstGeom>
          <a:noFill/>
          <a:ln cap="flat" cmpd="sng" w="9525">
            <a:solidFill>
              <a:schemeClr val="dk2"/>
            </a:solidFill>
            <a:prstDash val="solid"/>
            <a:round/>
            <a:headEnd len="med" w="med" type="none"/>
            <a:tailEnd len="med" w="med" type="none"/>
          </a:ln>
        </p:spPr>
      </p:cxnSp>
      <p:cxnSp>
        <p:nvCxnSpPr>
          <p:cNvPr id="216" name="Google Shape;216;p29"/>
          <p:cNvCxnSpPr/>
          <p:nvPr/>
        </p:nvCxnSpPr>
        <p:spPr>
          <a:xfrm rot="10800000">
            <a:off x="6242471" y="5295916"/>
            <a:ext cx="0" cy="1188000"/>
          </a:xfrm>
          <a:prstGeom prst="straightConnector1">
            <a:avLst/>
          </a:prstGeom>
          <a:noFill/>
          <a:ln cap="flat" cmpd="sng" w="9525">
            <a:solidFill>
              <a:schemeClr val="dk2"/>
            </a:solidFill>
            <a:prstDash val="solid"/>
            <a:round/>
            <a:headEnd len="med" w="med" type="none"/>
            <a:tailEnd len="med" w="med" type="none"/>
          </a:ln>
        </p:spPr>
      </p:cxnSp>
      <p:sp>
        <p:nvSpPr>
          <p:cNvPr id="217" name="Google Shape;217;p29"/>
          <p:cNvSpPr/>
          <p:nvPr/>
        </p:nvSpPr>
        <p:spPr>
          <a:xfrm>
            <a:off x="5948657" y="5126925"/>
            <a:ext cx="802169" cy="308284"/>
          </a:xfrm>
          <a:custGeom>
            <a:rect b="b" l="l" r="r" t="t"/>
            <a:pathLst>
              <a:path extrusionOk="0" h="21837" w="48389">
                <a:moveTo>
                  <a:pt x="48389" y="21837"/>
                </a:moveTo>
                <a:cubicBezTo>
                  <a:pt x="43732" y="18202"/>
                  <a:pt x="28511" y="255"/>
                  <a:pt x="20446" y="28"/>
                </a:cubicBezTo>
                <a:cubicBezTo>
                  <a:pt x="12381" y="-199"/>
                  <a:pt x="3408" y="17066"/>
                  <a:pt x="0" y="20474"/>
                </a:cubicBezTo>
              </a:path>
            </a:pathLst>
          </a:custGeom>
          <a:noFill/>
          <a:ln cap="flat" cmpd="sng" w="28575">
            <a:solidFill>
              <a:srgbClr val="FF0000"/>
            </a:solidFill>
            <a:prstDash val="solid"/>
            <a:round/>
            <a:headEnd len="med" w="med" type="none"/>
            <a:tailEnd len="med" w="med" type="stealth"/>
          </a:ln>
        </p:spPr>
      </p:sp>
      <p:sp>
        <p:nvSpPr>
          <p:cNvPr id="218" name="Google Shape;218;p29"/>
          <p:cNvSpPr txBox="1"/>
          <p:nvPr/>
        </p:nvSpPr>
        <p:spPr>
          <a:xfrm>
            <a:off x="5474029" y="6503425"/>
            <a:ext cx="802200" cy="15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200"/>
              <a:t>Request</a:t>
            </a:r>
            <a:endParaRPr sz="1200"/>
          </a:p>
        </p:txBody>
      </p:sp>
      <p:sp>
        <p:nvSpPr>
          <p:cNvPr id="219" name="Google Shape;219;p29"/>
          <p:cNvSpPr/>
          <p:nvPr/>
        </p:nvSpPr>
        <p:spPr>
          <a:xfrm>
            <a:off x="5508638" y="5720720"/>
            <a:ext cx="624600" cy="3084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9"/>
          <p:cNvSpPr txBox="1"/>
          <p:nvPr/>
        </p:nvSpPr>
        <p:spPr>
          <a:xfrm>
            <a:off x="5548360" y="5701415"/>
            <a:ext cx="619800" cy="12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QCap2</a:t>
            </a:r>
            <a:endParaRPr sz="1000"/>
          </a:p>
        </p:txBody>
      </p:sp>
      <p:sp>
        <p:nvSpPr>
          <p:cNvPr id="221" name="Google Shape;221;p29"/>
          <p:cNvSpPr/>
          <p:nvPr/>
        </p:nvSpPr>
        <p:spPr>
          <a:xfrm>
            <a:off x="5508642" y="6097523"/>
            <a:ext cx="624600" cy="3084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9"/>
          <p:cNvSpPr txBox="1"/>
          <p:nvPr/>
        </p:nvSpPr>
        <p:spPr>
          <a:xfrm>
            <a:off x="5511039" y="6097530"/>
            <a:ext cx="619800" cy="12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QCap1</a:t>
            </a:r>
            <a:endParaRPr sz="1000"/>
          </a:p>
        </p:txBody>
      </p:sp>
      <p:sp>
        <p:nvSpPr>
          <p:cNvPr id="223" name="Google Shape;223;p29"/>
          <p:cNvSpPr/>
          <p:nvPr/>
        </p:nvSpPr>
        <p:spPr>
          <a:xfrm>
            <a:off x="6538313" y="5493945"/>
            <a:ext cx="624600" cy="3084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9"/>
          <p:cNvSpPr txBox="1"/>
          <p:nvPr/>
        </p:nvSpPr>
        <p:spPr>
          <a:xfrm>
            <a:off x="6545785" y="5481403"/>
            <a:ext cx="619800" cy="12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QCap3</a:t>
            </a:r>
            <a:endParaRPr sz="10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Google Shape;229;p30"/>
          <p:cNvSpPr txBox="1"/>
          <p:nvPr>
            <p:ph idx="1" type="body"/>
          </p:nvPr>
        </p:nvSpPr>
        <p:spPr>
          <a:xfrm>
            <a:off x="413125" y="1017157"/>
            <a:ext cx="8520600" cy="88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 </a:t>
            </a:r>
            <a:r>
              <a:rPr lang="zh-TW"/>
              <a:t>When the request arrives at the Responder, the Responder uses that information to create a complete RuleSet for every node. </a:t>
            </a:r>
            <a:endParaRPr/>
          </a:p>
          <a:p>
            <a:pPr indent="0" lvl="0" marL="0" rtl="0" algn="l">
              <a:spcBef>
                <a:spcPts val="1600"/>
              </a:spcBef>
              <a:spcAft>
                <a:spcPts val="1600"/>
              </a:spcAft>
              <a:buNone/>
            </a:pPr>
            <a:r>
              <a:rPr lang="zh-TW"/>
              <a:t>3. </a:t>
            </a:r>
            <a:r>
              <a:rPr lang="zh-TW"/>
              <a:t>The RuleSets are sent back along the original path, with each node removing its RuleSet from the message (popping the stack). Then node perform the actions it should do.</a:t>
            </a:r>
            <a:endParaRPr/>
          </a:p>
        </p:txBody>
      </p:sp>
      <p:sp>
        <p:nvSpPr>
          <p:cNvPr id="230" name="Google Shape;230;p30"/>
          <p:cNvSpPr txBox="1"/>
          <p:nvPr>
            <p:ph idx="12" type="sldNum"/>
          </p:nvPr>
        </p:nvSpPr>
        <p:spPr>
          <a:xfrm>
            <a:off x="8349377" y="6160685"/>
            <a:ext cx="435600" cy="4494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
        <p:nvSpPr>
          <p:cNvPr id="231" name="Google Shape;231;p30"/>
          <p:cNvSpPr/>
          <p:nvPr/>
        </p:nvSpPr>
        <p:spPr>
          <a:xfrm>
            <a:off x="1146875" y="5194439"/>
            <a:ext cx="1708500" cy="9393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30"/>
          <p:cNvSpPr txBox="1"/>
          <p:nvPr/>
        </p:nvSpPr>
        <p:spPr>
          <a:xfrm>
            <a:off x="1487425" y="5449650"/>
            <a:ext cx="969900" cy="327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Clr>
                <a:schemeClr val="dk1"/>
              </a:buClr>
              <a:buSzPts val="1100"/>
              <a:buFont typeface="Arial"/>
              <a:buNone/>
            </a:pPr>
            <a:r>
              <a:rPr lang="zh-TW" sz="1800">
                <a:solidFill>
                  <a:schemeClr val="dk2"/>
                </a:solidFill>
              </a:rPr>
              <a:t>Initiator</a:t>
            </a:r>
            <a:endParaRPr/>
          </a:p>
        </p:txBody>
      </p:sp>
      <p:sp>
        <p:nvSpPr>
          <p:cNvPr id="233" name="Google Shape;233;p30"/>
          <p:cNvSpPr/>
          <p:nvPr/>
        </p:nvSpPr>
        <p:spPr>
          <a:xfrm>
            <a:off x="3367974" y="5194439"/>
            <a:ext cx="1708500" cy="9393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30"/>
          <p:cNvSpPr txBox="1"/>
          <p:nvPr/>
        </p:nvSpPr>
        <p:spPr>
          <a:xfrm>
            <a:off x="3725775" y="5449650"/>
            <a:ext cx="1074600" cy="327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zh-TW" sz="1800">
                <a:solidFill>
                  <a:schemeClr val="dk2"/>
                </a:solidFill>
              </a:rPr>
              <a:t>repeater</a:t>
            </a:r>
            <a:endParaRPr/>
          </a:p>
        </p:txBody>
      </p:sp>
      <p:sp>
        <p:nvSpPr>
          <p:cNvPr id="235" name="Google Shape;235;p30"/>
          <p:cNvSpPr/>
          <p:nvPr/>
        </p:nvSpPr>
        <p:spPr>
          <a:xfrm>
            <a:off x="5589074" y="5143707"/>
            <a:ext cx="1708500" cy="9393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30"/>
          <p:cNvSpPr txBox="1"/>
          <p:nvPr/>
        </p:nvSpPr>
        <p:spPr>
          <a:xfrm>
            <a:off x="5837725" y="5398900"/>
            <a:ext cx="1343700" cy="327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zh-TW" sz="1800">
                <a:solidFill>
                  <a:schemeClr val="dk2"/>
                </a:solidFill>
              </a:rPr>
              <a:t>Responder</a:t>
            </a:r>
            <a:endParaRPr/>
          </a:p>
        </p:txBody>
      </p:sp>
      <p:cxnSp>
        <p:nvCxnSpPr>
          <p:cNvPr id="237" name="Google Shape;237;p30"/>
          <p:cNvCxnSpPr/>
          <p:nvPr/>
        </p:nvCxnSpPr>
        <p:spPr>
          <a:xfrm rot="10800000">
            <a:off x="2855574" y="5533750"/>
            <a:ext cx="512400" cy="0"/>
          </a:xfrm>
          <a:prstGeom prst="straightConnector1">
            <a:avLst/>
          </a:prstGeom>
          <a:noFill/>
          <a:ln cap="flat" cmpd="sng" w="28575">
            <a:solidFill>
              <a:schemeClr val="dk2"/>
            </a:solidFill>
            <a:prstDash val="solid"/>
            <a:round/>
            <a:headEnd len="med" w="med" type="none"/>
            <a:tailEnd len="med" w="med" type="triangle"/>
          </a:ln>
        </p:spPr>
      </p:cxnSp>
      <p:cxnSp>
        <p:nvCxnSpPr>
          <p:cNvPr id="238" name="Google Shape;238;p30"/>
          <p:cNvCxnSpPr/>
          <p:nvPr/>
        </p:nvCxnSpPr>
        <p:spPr>
          <a:xfrm rot="10800000">
            <a:off x="5076753" y="5503965"/>
            <a:ext cx="512400" cy="0"/>
          </a:xfrm>
          <a:prstGeom prst="straightConnector1">
            <a:avLst/>
          </a:prstGeom>
          <a:noFill/>
          <a:ln cap="flat" cmpd="sng" w="28575">
            <a:solidFill>
              <a:schemeClr val="dk2"/>
            </a:solidFill>
            <a:prstDash val="solid"/>
            <a:round/>
            <a:headEnd len="med" w="med" type="none"/>
            <a:tailEnd len="med" w="med" type="triangle"/>
          </a:ln>
        </p:spPr>
      </p:cxnSp>
      <p:sp>
        <p:nvSpPr>
          <p:cNvPr id="239" name="Google Shape;239;p30"/>
          <p:cNvSpPr txBox="1"/>
          <p:nvPr/>
        </p:nvSpPr>
        <p:spPr>
          <a:xfrm>
            <a:off x="2605200" y="4995400"/>
            <a:ext cx="1155000" cy="26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response</a:t>
            </a:r>
            <a:endParaRPr sz="1800"/>
          </a:p>
        </p:txBody>
      </p:sp>
      <p:sp>
        <p:nvSpPr>
          <p:cNvPr id="240" name="Google Shape;240;p30"/>
          <p:cNvSpPr txBox="1"/>
          <p:nvPr/>
        </p:nvSpPr>
        <p:spPr>
          <a:xfrm>
            <a:off x="4804725" y="4995400"/>
            <a:ext cx="1129500" cy="26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800"/>
              <a:t>response</a:t>
            </a:r>
            <a:endParaRPr sz="1800"/>
          </a:p>
        </p:txBody>
      </p:sp>
      <p:cxnSp>
        <p:nvCxnSpPr>
          <p:cNvPr id="241" name="Google Shape;241;p30"/>
          <p:cNvCxnSpPr/>
          <p:nvPr/>
        </p:nvCxnSpPr>
        <p:spPr>
          <a:xfrm flipH="1">
            <a:off x="5934232" y="3016244"/>
            <a:ext cx="6600" cy="1705200"/>
          </a:xfrm>
          <a:prstGeom prst="straightConnector1">
            <a:avLst/>
          </a:prstGeom>
          <a:noFill/>
          <a:ln cap="flat" cmpd="sng" w="9525">
            <a:solidFill>
              <a:schemeClr val="dk2"/>
            </a:solidFill>
            <a:prstDash val="solid"/>
            <a:round/>
            <a:headEnd len="med" w="med" type="none"/>
            <a:tailEnd len="med" w="med" type="none"/>
          </a:ln>
        </p:spPr>
      </p:cxnSp>
      <p:cxnSp>
        <p:nvCxnSpPr>
          <p:cNvPr id="242" name="Google Shape;242;p30"/>
          <p:cNvCxnSpPr/>
          <p:nvPr/>
        </p:nvCxnSpPr>
        <p:spPr>
          <a:xfrm flipH="1" rot="10800000">
            <a:off x="5934213" y="4721587"/>
            <a:ext cx="919500" cy="6600"/>
          </a:xfrm>
          <a:prstGeom prst="straightConnector1">
            <a:avLst/>
          </a:prstGeom>
          <a:noFill/>
          <a:ln cap="flat" cmpd="sng" w="9525">
            <a:solidFill>
              <a:schemeClr val="dk2"/>
            </a:solidFill>
            <a:prstDash val="solid"/>
            <a:round/>
            <a:headEnd len="med" w="med" type="none"/>
            <a:tailEnd len="med" w="med" type="none"/>
          </a:ln>
        </p:spPr>
      </p:cxnSp>
      <p:cxnSp>
        <p:nvCxnSpPr>
          <p:cNvPr id="243" name="Google Shape;243;p30"/>
          <p:cNvCxnSpPr/>
          <p:nvPr/>
        </p:nvCxnSpPr>
        <p:spPr>
          <a:xfrm rot="10800000">
            <a:off x="6840547" y="3050116"/>
            <a:ext cx="0" cy="1671300"/>
          </a:xfrm>
          <a:prstGeom prst="straightConnector1">
            <a:avLst/>
          </a:prstGeom>
          <a:noFill/>
          <a:ln cap="flat" cmpd="sng" w="9525">
            <a:solidFill>
              <a:schemeClr val="dk2"/>
            </a:solidFill>
            <a:prstDash val="solid"/>
            <a:round/>
            <a:headEnd len="med" w="med" type="none"/>
            <a:tailEnd len="med" w="med" type="none"/>
          </a:ln>
        </p:spPr>
      </p:cxnSp>
      <p:sp>
        <p:nvSpPr>
          <p:cNvPr id="244" name="Google Shape;244;p30"/>
          <p:cNvSpPr txBox="1"/>
          <p:nvPr/>
        </p:nvSpPr>
        <p:spPr>
          <a:xfrm>
            <a:off x="5940832" y="4748858"/>
            <a:ext cx="1011600" cy="21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Response</a:t>
            </a:r>
            <a:endParaRPr/>
          </a:p>
        </p:txBody>
      </p:sp>
      <p:sp>
        <p:nvSpPr>
          <p:cNvPr id="245" name="Google Shape;245;p30"/>
          <p:cNvSpPr/>
          <p:nvPr/>
        </p:nvSpPr>
        <p:spPr>
          <a:xfrm>
            <a:off x="5981348" y="3699502"/>
            <a:ext cx="731400" cy="4338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30"/>
          <p:cNvSpPr txBox="1"/>
          <p:nvPr/>
        </p:nvSpPr>
        <p:spPr>
          <a:xfrm>
            <a:off x="6015166" y="3761157"/>
            <a:ext cx="725700" cy="18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Ruleset2</a:t>
            </a:r>
            <a:endParaRPr sz="1000"/>
          </a:p>
        </p:txBody>
      </p:sp>
      <p:sp>
        <p:nvSpPr>
          <p:cNvPr id="247" name="Google Shape;247;p30"/>
          <p:cNvSpPr/>
          <p:nvPr/>
        </p:nvSpPr>
        <p:spPr>
          <a:xfrm>
            <a:off x="5981358" y="4177919"/>
            <a:ext cx="731400" cy="4338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30"/>
          <p:cNvSpPr txBox="1"/>
          <p:nvPr/>
        </p:nvSpPr>
        <p:spPr>
          <a:xfrm>
            <a:off x="6015176" y="4239574"/>
            <a:ext cx="725700" cy="18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Ruleset1</a:t>
            </a:r>
            <a:endParaRPr sz="1000"/>
          </a:p>
        </p:txBody>
      </p:sp>
      <p:sp>
        <p:nvSpPr>
          <p:cNvPr id="249" name="Google Shape;249;p30"/>
          <p:cNvSpPr/>
          <p:nvPr/>
        </p:nvSpPr>
        <p:spPr>
          <a:xfrm>
            <a:off x="7027158" y="3265712"/>
            <a:ext cx="731400" cy="4338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0"/>
          <p:cNvSpPr txBox="1"/>
          <p:nvPr/>
        </p:nvSpPr>
        <p:spPr>
          <a:xfrm>
            <a:off x="7030001" y="3295692"/>
            <a:ext cx="725700" cy="18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Ruleset3</a:t>
            </a:r>
            <a:endParaRPr sz="1000"/>
          </a:p>
        </p:txBody>
      </p:sp>
      <p:cxnSp>
        <p:nvCxnSpPr>
          <p:cNvPr id="251" name="Google Shape;251;p30"/>
          <p:cNvCxnSpPr/>
          <p:nvPr/>
        </p:nvCxnSpPr>
        <p:spPr>
          <a:xfrm flipH="1">
            <a:off x="3713132" y="3016257"/>
            <a:ext cx="6600" cy="1705200"/>
          </a:xfrm>
          <a:prstGeom prst="straightConnector1">
            <a:avLst/>
          </a:prstGeom>
          <a:noFill/>
          <a:ln cap="flat" cmpd="sng" w="9525">
            <a:solidFill>
              <a:schemeClr val="dk2"/>
            </a:solidFill>
            <a:prstDash val="solid"/>
            <a:round/>
            <a:headEnd len="med" w="med" type="none"/>
            <a:tailEnd len="med" w="med" type="none"/>
          </a:ln>
        </p:spPr>
      </p:cxnSp>
      <p:cxnSp>
        <p:nvCxnSpPr>
          <p:cNvPr id="252" name="Google Shape;252;p30"/>
          <p:cNvCxnSpPr/>
          <p:nvPr/>
        </p:nvCxnSpPr>
        <p:spPr>
          <a:xfrm flipH="1" rot="10800000">
            <a:off x="3713113" y="4721600"/>
            <a:ext cx="919500" cy="6600"/>
          </a:xfrm>
          <a:prstGeom prst="straightConnector1">
            <a:avLst/>
          </a:prstGeom>
          <a:noFill/>
          <a:ln cap="flat" cmpd="sng" w="9525">
            <a:solidFill>
              <a:schemeClr val="dk2"/>
            </a:solidFill>
            <a:prstDash val="solid"/>
            <a:round/>
            <a:headEnd len="med" w="med" type="none"/>
            <a:tailEnd len="med" w="med" type="none"/>
          </a:ln>
        </p:spPr>
      </p:cxnSp>
      <p:cxnSp>
        <p:nvCxnSpPr>
          <p:cNvPr id="253" name="Google Shape;253;p30"/>
          <p:cNvCxnSpPr/>
          <p:nvPr/>
        </p:nvCxnSpPr>
        <p:spPr>
          <a:xfrm rot="10800000">
            <a:off x="4619447" y="3050129"/>
            <a:ext cx="0" cy="1671300"/>
          </a:xfrm>
          <a:prstGeom prst="straightConnector1">
            <a:avLst/>
          </a:prstGeom>
          <a:noFill/>
          <a:ln cap="flat" cmpd="sng" w="9525">
            <a:solidFill>
              <a:schemeClr val="dk2"/>
            </a:solidFill>
            <a:prstDash val="solid"/>
            <a:round/>
            <a:headEnd len="med" w="med" type="none"/>
            <a:tailEnd len="med" w="med" type="none"/>
          </a:ln>
        </p:spPr>
      </p:cxnSp>
      <p:sp>
        <p:nvSpPr>
          <p:cNvPr id="254" name="Google Shape;254;p30"/>
          <p:cNvSpPr txBox="1"/>
          <p:nvPr/>
        </p:nvSpPr>
        <p:spPr>
          <a:xfrm>
            <a:off x="3719732" y="4748871"/>
            <a:ext cx="1011600" cy="21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Response</a:t>
            </a:r>
            <a:endParaRPr/>
          </a:p>
        </p:txBody>
      </p:sp>
      <p:sp>
        <p:nvSpPr>
          <p:cNvPr id="255" name="Google Shape;255;p30"/>
          <p:cNvSpPr/>
          <p:nvPr/>
        </p:nvSpPr>
        <p:spPr>
          <a:xfrm>
            <a:off x="4731323" y="3265690"/>
            <a:ext cx="731400" cy="4338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30"/>
          <p:cNvSpPr txBox="1"/>
          <p:nvPr/>
        </p:nvSpPr>
        <p:spPr>
          <a:xfrm>
            <a:off x="4765141" y="3327345"/>
            <a:ext cx="725700" cy="18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Ruleset2</a:t>
            </a:r>
            <a:endParaRPr sz="1000"/>
          </a:p>
        </p:txBody>
      </p:sp>
      <p:sp>
        <p:nvSpPr>
          <p:cNvPr id="257" name="Google Shape;257;p30"/>
          <p:cNvSpPr/>
          <p:nvPr/>
        </p:nvSpPr>
        <p:spPr>
          <a:xfrm>
            <a:off x="3760258" y="4177932"/>
            <a:ext cx="731400" cy="4338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30"/>
          <p:cNvSpPr txBox="1"/>
          <p:nvPr/>
        </p:nvSpPr>
        <p:spPr>
          <a:xfrm>
            <a:off x="3794076" y="4239587"/>
            <a:ext cx="725700" cy="18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Ruleset1</a:t>
            </a:r>
            <a:endParaRPr sz="1000"/>
          </a:p>
        </p:txBody>
      </p:sp>
      <p:sp>
        <p:nvSpPr>
          <p:cNvPr id="259" name="Google Shape;259;p30"/>
          <p:cNvSpPr/>
          <p:nvPr/>
        </p:nvSpPr>
        <p:spPr>
          <a:xfrm>
            <a:off x="6376475" y="2820626"/>
            <a:ext cx="969750" cy="349525"/>
          </a:xfrm>
          <a:custGeom>
            <a:rect b="b" l="l" r="r" t="t"/>
            <a:pathLst>
              <a:path extrusionOk="0" h="13981" w="38790">
                <a:moveTo>
                  <a:pt x="0" y="12206"/>
                </a:moveTo>
                <a:cubicBezTo>
                  <a:pt x="3254" y="10178"/>
                  <a:pt x="13056" y="-259"/>
                  <a:pt x="19521" y="37"/>
                </a:cubicBezTo>
                <a:cubicBezTo>
                  <a:pt x="25986" y="333"/>
                  <a:pt x="35579" y="11657"/>
                  <a:pt x="38790" y="13981"/>
                </a:cubicBezTo>
              </a:path>
            </a:pathLst>
          </a:custGeom>
          <a:noFill/>
          <a:ln cap="flat" cmpd="sng" w="28575">
            <a:solidFill>
              <a:srgbClr val="FF0000"/>
            </a:solidFill>
            <a:prstDash val="solid"/>
            <a:round/>
            <a:headEnd len="med" w="med" type="none"/>
            <a:tailEnd len="med" w="med" type="stealth"/>
          </a:ln>
        </p:spPr>
      </p:sp>
      <p:sp>
        <p:nvSpPr>
          <p:cNvPr id="260" name="Google Shape;260;p30"/>
          <p:cNvSpPr/>
          <p:nvPr/>
        </p:nvSpPr>
        <p:spPr>
          <a:xfrm>
            <a:off x="4134575" y="2782301"/>
            <a:ext cx="969750" cy="349525"/>
          </a:xfrm>
          <a:custGeom>
            <a:rect b="b" l="l" r="r" t="t"/>
            <a:pathLst>
              <a:path extrusionOk="0" h="13981" w="38790">
                <a:moveTo>
                  <a:pt x="0" y="12206"/>
                </a:moveTo>
                <a:cubicBezTo>
                  <a:pt x="3254" y="10178"/>
                  <a:pt x="13056" y="-259"/>
                  <a:pt x="19521" y="37"/>
                </a:cubicBezTo>
                <a:cubicBezTo>
                  <a:pt x="25986" y="333"/>
                  <a:pt x="35579" y="11657"/>
                  <a:pt x="38790" y="13981"/>
                </a:cubicBezTo>
              </a:path>
            </a:pathLst>
          </a:custGeom>
          <a:noFill/>
          <a:ln cap="flat" cmpd="sng" w="28575">
            <a:solidFill>
              <a:srgbClr val="FF0000"/>
            </a:solidFill>
            <a:prstDash val="solid"/>
            <a:round/>
            <a:headEnd len="med" w="med" type="none"/>
            <a:tailEnd len="med" w="med" type="stealth"/>
          </a:ln>
        </p:spPr>
      </p:sp>
      <p:cxnSp>
        <p:nvCxnSpPr>
          <p:cNvPr id="261" name="Google Shape;261;p30"/>
          <p:cNvCxnSpPr/>
          <p:nvPr/>
        </p:nvCxnSpPr>
        <p:spPr>
          <a:xfrm flipH="1">
            <a:off x="1520557" y="3001182"/>
            <a:ext cx="6600" cy="1705200"/>
          </a:xfrm>
          <a:prstGeom prst="straightConnector1">
            <a:avLst/>
          </a:prstGeom>
          <a:noFill/>
          <a:ln cap="flat" cmpd="sng" w="9525">
            <a:solidFill>
              <a:schemeClr val="dk2"/>
            </a:solidFill>
            <a:prstDash val="solid"/>
            <a:round/>
            <a:headEnd len="med" w="med" type="none"/>
            <a:tailEnd len="med" w="med" type="none"/>
          </a:ln>
        </p:spPr>
      </p:cxnSp>
      <p:cxnSp>
        <p:nvCxnSpPr>
          <p:cNvPr id="262" name="Google Shape;262;p30"/>
          <p:cNvCxnSpPr/>
          <p:nvPr/>
        </p:nvCxnSpPr>
        <p:spPr>
          <a:xfrm flipH="1" rot="10800000">
            <a:off x="1520538" y="4706525"/>
            <a:ext cx="919500" cy="6600"/>
          </a:xfrm>
          <a:prstGeom prst="straightConnector1">
            <a:avLst/>
          </a:prstGeom>
          <a:noFill/>
          <a:ln cap="flat" cmpd="sng" w="9525">
            <a:solidFill>
              <a:schemeClr val="dk2"/>
            </a:solidFill>
            <a:prstDash val="solid"/>
            <a:round/>
            <a:headEnd len="med" w="med" type="none"/>
            <a:tailEnd len="med" w="med" type="none"/>
          </a:ln>
        </p:spPr>
      </p:cxnSp>
      <p:cxnSp>
        <p:nvCxnSpPr>
          <p:cNvPr id="263" name="Google Shape;263;p30"/>
          <p:cNvCxnSpPr/>
          <p:nvPr/>
        </p:nvCxnSpPr>
        <p:spPr>
          <a:xfrm rot="10800000">
            <a:off x="2426872" y="3035054"/>
            <a:ext cx="0" cy="1671300"/>
          </a:xfrm>
          <a:prstGeom prst="straightConnector1">
            <a:avLst/>
          </a:prstGeom>
          <a:noFill/>
          <a:ln cap="flat" cmpd="sng" w="9525">
            <a:solidFill>
              <a:schemeClr val="dk2"/>
            </a:solidFill>
            <a:prstDash val="solid"/>
            <a:round/>
            <a:headEnd len="med" w="med" type="none"/>
            <a:tailEnd len="med" w="med" type="none"/>
          </a:ln>
        </p:spPr>
      </p:cxnSp>
      <p:sp>
        <p:nvSpPr>
          <p:cNvPr id="264" name="Google Shape;264;p30"/>
          <p:cNvSpPr txBox="1"/>
          <p:nvPr/>
        </p:nvSpPr>
        <p:spPr>
          <a:xfrm>
            <a:off x="1527157" y="4733796"/>
            <a:ext cx="1011600" cy="21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Response</a:t>
            </a:r>
            <a:endParaRPr/>
          </a:p>
        </p:txBody>
      </p:sp>
      <p:sp>
        <p:nvSpPr>
          <p:cNvPr id="265" name="Google Shape;265;p30"/>
          <p:cNvSpPr/>
          <p:nvPr/>
        </p:nvSpPr>
        <p:spPr>
          <a:xfrm>
            <a:off x="2538748" y="3250615"/>
            <a:ext cx="731400" cy="4338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0"/>
          <p:cNvSpPr txBox="1"/>
          <p:nvPr/>
        </p:nvSpPr>
        <p:spPr>
          <a:xfrm>
            <a:off x="2572566" y="3312270"/>
            <a:ext cx="725700" cy="18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t>Ruleset1</a:t>
            </a:r>
            <a:endParaRPr sz="1000"/>
          </a:p>
        </p:txBody>
      </p:sp>
      <p:sp>
        <p:nvSpPr>
          <p:cNvPr id="267" name="Google Shape;267;p30"/>
          <p:cNvSpPr/>
          <p:nvPr/>
        </p:nvSpPr>
        <p:spPr>
          <a:xfrm>
            <a:off x="1942000" y="2767226"/>
            <a:ext cx="969750" cy="349525"/>
          </a:xfrm>
          <a:custGeom>
            <a:rect b="b" l="l" r="r" t="t"/>
            <a:pathLst>
              <a:path extrusionOk="0" h="13981" w="38790">
                <a:moveTo>
                  <a:pt x="0" y="12206"/>
                </a:moveTo>
                <a:cubicBezTo>
                  <a:pt x="3254" y="10178"/>
                  <a:pt x="13056" y="-259"/>
                  <a:pt x="19521" y="37"/>
                </a:cubicBezTo>
                <a:cubicBezTo>
                  <a:pt x="25986" y="333"/>
                  <a:pt x="35579" y="11657"/>
                  <a:pt x="38790" y="13981"/>
                </a:cubicBezTo>
              </a:path>
            </a:pathLst>
          </a:custGeom>
          <a:noFill/>
          <a:ln cap="flat" cmpd="sng" w="28575">
            <a:solidFill>
              <a:srgbClr val="FF0000"/>
            </a:solidFill>
            <a:prstDash val="solid"/>
            <a:round/>
            <a:headEnd len="med" w="med" type="none"/>
            <a:tailEnd len="med" w="med" type="stealth"/>
          </a:ln>
        </p:spPr>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1" name="Shape 271"/>
        <p:cNvGrpSpPr/>
        <p:nvPr/>
      </p:nvGrpSpPr>
      <p:grpSpPr>
        <a:xfrm>
          <a:off x="0" y="0"/>
          <a:ext cx="0" cy="0"/>
          <a:chOff x="0" y="0"/>
          <a:chExt cx="0" cy="0"/>
        </a:xfrm>
      </p:grpSpPr>
      <p:sp>
        <p:nvSpPr>
          <p:cNvPr id="272" name="Google Shape;272;p31"/>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600"/>
              </a:spcAft>
              <a:buClr>
                <a:schemeClr val="dk1"/>
              </a:buClr>
              <a:buSzPts val="1100"/>
              <a:buFont typeface="Arial"/>
              <a:buNone/>
            </a:pPr>
            <a:r>
              <a:rPr lang="zh-TW" sz="3000">
                <a:solidFill>
                  <a:schemeClr val="dk2"/>
                </a:solidFill>
              </a:rPr>
              <a:t>Why does a single node create the RuleSets for all nodes?</a:t>
            </a:r>
            <a:endParaRPr sz="3000"/>
          </a:p>
        </p:txBody>
      </p:sp>
      <p:sp>
        <p:nvSpPr>
          <p:cNvPr id="273" name="Google Shape;273;p31"/>
          <p:cNvSpPr txBox="1"/>
          <p:nvPr>
            <p:ph idx="1" type="body"/>
          </p:nvPr>
        </p:nvSpPr>
        <p:spPr>
          <a:xfrm>
            <a:off x="311700" y="16624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Centralization of RuleSet creation allows a Responder to upgrade its policies independently and to improve the process if its developers have found better tuning mechanisms.</a:t>
            </a:r>
            <a:endParaRPr/>
          </a:p>
          <a:p>
            <a:pPr indent="-342900" lvl="0" marL="457200" rtl="0" algn="l">
              <a:spcBef>
                <a:spcPts val="0"/>
              </a:spcBef>
              <a:spcAft>
                <a:spcPts val="0"/>
              </a:spcAft>
              <a:buSzPts val="1800"/>
              <a:buChar char="●"/>
            </a:pPr>
            <a:r>
              <a:rPr lang="zh-TW"/>
              <a:t>A distributed mechanism would require that all nodes in the path upgrade at the same time to avoid the creation of inconsistent policies.</a:t>
            </a:r>
            <a:endParaRPr/>
          </a:p>
        </p:txBody>
      </p:sp>
      <p:sp>
        <p:nvSpPr>
          <p:cNvPr id="274" name="Google Shape;274;p31"/>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Introduction</a:t>
            </a:r>
            <a:endParaRPr/>
          </a:p>
        </p:txBody>
      </p:sp>
      <p:sp>
        <p:nvSpPr>
          <p:cNvPr id="62" name="Google Shape;62;p14"/>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We need the capability of managing and transmitting entangled state in the quantum internet</a:t>
            </a:r>
            <a:endParaRPr/>
          </a:p>
          <a:p>
            <a:pPr indent="-342900" lvl="0" marL="457200" rtl="0" algn="l">
              <a:spcBef>
                <a:spcPts val="0"/>
              </a:spcBef>
              <a:spcAft>
                <a:spcPts val="0"/>
              </a:spcAft>
              <a:buSzPts val="1800"/>
              <a:buChar char="●"/>
            </a:pPr>
            <a:r>
              <a:rPr lang="zh-TW"/>
              <a:t>The physical devices have been proposed, but no proposal for how to work the Internet.</a:t>
            </a:r>
            <a:endParaRPr/>
          </a:p>
        </p:txBody>
      </p:sp>
      <p:sp>
        <p:nvSpPr>
          <p:cNvPr id="63" name="Google Shape;63;p14"/>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8" name="Shape 278"/>
        <p:cNvGrpSpPr/>
        <p:nvPr/>
      </p:nvGrpSpPr>
      <p:grpSpPr>
        <a:xfrm>
          <a:off x="0" y="0"/>
          <a:ext cx="0" cy="0"/>
          <a:chOff x="0" y="0"/>
          <a:chExt cx="0" cy="0"/>
        </a:xfrm>
      </p:grpSpPr>
      <p:sp>
        <p:nvSpPr>
          <p:cNvPr id="279" name="Google Shape;279;p32"/>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Conclusion</a:t>
            </a:r>
            <a:endParaRPr/>
          </a:p>
        </p:txBody>
      </p:sp>
      <p:sp>
        <p:nvSpPr>
          <p:cNvPr id="280" name="Google Shape;280;p32"/>
          <p:cNvSpPr txBox="1"/>
          <p:nvPr>
            <p:ph idx="1" type="body"/>
          </p:nvPr>
        </p:nvSpPr>
        <p:spPr>
          <a:xfrm>
            <a:off x="311700" y="1536630"/>
            <a:ext cx="8520600" cy="15855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Connection use stack to record each node quality. Then responser use ruleset stack to control each node.</a:t>
            </a:r>
            <a:endParaRPr/>
          </a:p>
          <a:p>
            <a:pPr indent="-342900" lvl="0" marL="457200" rtl="0" algn="l">
              <a:spcBef>
                <a:spcPts val="0"/>
              </a:spcBef>
              <a:spcAft>
                <a:spcPts val="0"/>
              </a:spcAft>
              <a:buSzPts val="1800"/>
              <a:buChar char="●"/>
            </a:pPr>
            <a:r>
              <a:rPr lang="zh-TW"/>
              <a:t>The responser determines the ruleset on itself</a:t>
            </a:r>
            <a:endParaRPr/>
          </a:p>
        </p:txBody>
      </p:sp>
      <p:sp>
        <p:nvSpPr>
          <p:cNvPr id="281" name="Google Shape;281;p32"/>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5" name="Shape 285"/>
        <p:cNvGrpSpPr/>
        <p:nvPr/>
      </p:nvGrpSpPr>
      <p:grpSpPr>
        <a:xfrm>
          <a:off x="0" y="0"/>
          <a:ext cx="0" cy="0"/>
          <a:chOff x="0" y="0"/>
          <a:chExt cx="0" cy="0"/>
        </a:xfrm>
      </p:grpSpPr>
      <p:sp>
        <p:nvSpPr>
          <p:cNvPr id="286" name="Google Shape;286;p33"/>
          <p:cNvSpPr txBox="1"/>
          <p:nvPr>
            <p:ph type="ctrTitle"/>
          </p:nvPr>
        </p:nvSpPr>
        <p:spPr>
          <a:xfrm>
            <a:off x="311708" y="992767"/>
            <a:ext cx="8520600" cy="2736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zh-TW" sz="4800"/>
              <a:t>QIRG - The Link Layer service in a Quantum Internet</a:t>
            </a:r>
            <a:endParaRPr sz="4800"/>
          </a:p>
          <a:p>
            <a:pPr indent="0" lvl="0" marL="0" rtl="0" algn="ctr">
              <a:spcBef>
                <a:spcPts val="0"/>
              </a:spcBef>
              <a:spcAft>
                <a:spcPts val="0"/>
              </a:spcAft>
              <a:buNone/>
            </a:pPr>
            <a:r>
              <a:t/>
            </a:r>
            <a:endParaRPr/>
          </a:p>
        </p:txBody>
      </p:sp>
      <p:sp>
        <p:nvSpPr>
          <p:cNvPr id="287" name="Google Shape;287;p33"/>
          <p:cNvSpPr txBox="1"/>
          <p:nvPr>
            <p:ph idx="1" type="subTitle"/>
          </p:nvPr>
        </p:nvSpPr>
        <p:spPr>
          <a:xfrm>
            <a:off x="311700" y="3778833"/>
            <a:ext cx="8520600" cy="1056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288" name="Google Shape;288;p33"/>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2" name="Shape 292"/>
        <p:cNvGrpSpPr/>
        <p:nvPr/>
      </p:nvGrpSpPr>
      <p:grpSpPr>
        <a:xfrm>
          <a:off x="0" y="0"/>
          <a:ext cx="0" cy="0"/>
          <a:chOff x="0" y="0"/>
          <a:chExt cx="0" cy="0"/>
        </a:xfrm>
      </p:grpSpPr>
      <p:sp>
        <p:nvSpPr>
          <p:cNvPr id="293" name="Google Shape;293;p34"/>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Introduction</a:t>
            </a:r>
            <a:endParaRPr/>
          </a:p>
        </p:txBody>
      </p:sp>
      <p:sp>
        <p:nvSpPr>
          <p:cNvPr id="294" name="Google Shape;294;p34"/>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The quantum link layer make the ad-hoc entanglement generating be a reliable service.</a:t>
            </a:r>
            <a:endParaRPr/>
          </a:p>
          <a:p>
            <a:pPr indent="-342900" lvl="0" marL="457200" rtl="0" algn="l">
              <a:spcBef>
                <a:spcPts val="0"/>
              </a:spcBef>
              <a:spcAft>
                <a:spcPts val="0"/>
              </a:spcAft>
              <a:buSzPts val="1800"/>
              <a:buChar char="●"/>
            </a:pPr>
            <a:r>
              <a:rPr lang="zh-TW"/>
              <a:t>It provide the entanglement ID to be identify which entanglement is used. It make higher layer can use entanglement </a:t>
            </a:r>
            <a:r>
              <a:rPr lang="zh-TW"/>
              <a:t>deterministically</a:t>
            </a:r>
            <a:endParaRPr/>
          </a:p>
        </p:txBody>
      </p:sp>
      <p:sp>
        <p:nvSpPr>
          <p:cNvPr id="295" name="Google Shape;295;p34"/>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9" name="Shape 299"/>
        <p:cNvGrpSpPr/>
        <p:nvPr/>
      </p:nvGrpSpPr>
      <p:grpSpPr>
        <a:xfrm>
          <a:off x="0" y="0"/>
          <a:ext cx="0" cy="0"/>
          <a:chOff x="0" y="0"/>
          <a:chExt cx="0" cy="0"/>
        </a:xfrm>
      </p:grpSpPr>
      <p:sp>
        <p:nvSpPr>
          <p:cNvPr id="300" name="Google Shape;300;p35"/>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Contribution</a:t>
            </a:r>
            <a:endParaRPr/>
          </a:p>
        </p:txBody>
      </p:sp>
      <p:sp>
        <p:nvSpPr>
          <p:cNvPr id="301" name="Google Shape;301;p35"/>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It define the higher layer to link layer and link layer to higher layer r</a:t>
            </a:r>
            <a:r>
              <a:rPr lang="zh-TW"/>
              <a:t>equest header. </a:t>
            </a:r>
            <a:endParaRPr/>
          </a:p>
          <a:p>
            <a:pPr indent="-342900" lvl="0" marL="457200" rtl="0" algn="l">
              <a:spcBef>
                <a:spcPts val="0"/>
              </a:spcBef>
              <a:spcAft>
                <a:spcPts val="0"/>
              </a:spcAft>
              <a:buSzPts val="1800"/>
              <a:buChar char="●"/>
            </a:pPr>
            <a:r>
              <a:rPr lang="zh-TW"/>
              <a:t>Propose the services in link layer</a:t>
            </a:r>
            <a:endParaRPr/>
          </a:p>
        </p:txBody>
      </p:sp>
      <p:sp>
        <p:nvSpPr>
          <p:cNvPr id="302" name="Google Shape;302;p35"/>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6" name="Shape 306"/>
        <p:cNvGrpSpPr/>
        <p:nvPr/>
      </p:nvGrpSpPr>
      <p:grpSpPr>
        <a:xfrm>
          <a:off x="0" y="0"/>
          <a:ext cx="0" cy="0"/>
          <a:chOff x="0" y="0"/>
          <a:chExt cx="0" cy="0"/>
        </a:xfrm>
      </p:grpSpPr>
      <p:sp>
        <p:nvSpPr>
          <p:cNvPr id="307" name="Google Shape;307;p36"/>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Services</a:t>
            </a:r>
            <a:endParaRPr/>
          </a:p>
        </p:txBody>
      </p:sp>
      <p:sp>
        <p:nvSpPr>
          <p:cNvPr id="308" name="Google Shape;308;p36"/>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Allow both node A and B to initialize entanglement generation. </a:t>
            </a:r>
            <a:endParaRPr/>
          </a:p>
          <a:p>
            <a:pPr indent="-342900" lvl="0" marL="457200" rtl="0" algn="l">
              <a:spcBef>
                <a:spcPts val="0"/>
              </a:spcBef>
              <a:spcAft>
                <a:spcPts val="0"/>
              </a:spcAft>
              <a:buSzPts val="1800"/>
              <a:buChar char="●"/>
            </a:pPr>
            <a:r>
              <a:rPr lang="zh-TW"/>
              <a:t>Specify a desired minimum fidelity and maximum waiting time. </a:t>
            </a:r>
            <a:endParaRPr/>
          </a:p>
          <a:p>
            <a:pPr indent="-342900" lvl="0" marL="457200" rtl="0" algn="l">
              <a:spcBef>
                <a:spcPts val="0"/>
              </a:spcBef>
              <a:spcAft>
                <a:spcPts val="0"/>
              </a:spcAft>
              <a:buSzPts val="1800"/>
              <a:buChar char="●"/>
            </a:pPr>
            <a:r>
              <a:rPr lang="zh-TW"/>
              <a:t>For a successful request, provide an entanglement identifier to allow higher layers to use identify the entangled pair</a:t>
            </a:r>
            <a:endParaRPr/>
          </a:p>
        </p:txBody>
      </p:sp>
      <p:sp>
        <p:nvSpPr>
          <p:cNvPr id="309" name="Google Shape;309;p36"/>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3" name="Shape 313"/>
        <p:cNvGrpSpPr/>
        <p:nvPr/>
      </p:nvGrpSpPr>
      <p:grpSpPr>
        <a:xfrm>
          <a:off x="0" y="0"/>
          <a:ext cx="0" cy="0"/>
          <a:chOff x="0" y="0"/>
          <a:chExt cx="0" cy="0"/>
        </a:xfrm>
      </p:grpSpPr>
      <p:sp>
        <p:nvSpPr>
          <p:cNvPr id="314" name="Google Shape;314;p37"/>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Interface between Higher layer and link layer</a:t>
            </a:r>
            <a:endParaRPr/>
          </a:p>
        </p:txBody>
      </p:sp>
      <p:sp>
        <p:nvSpPr>
          <p:cNvPr id="315" name="Google Shape;315;p37"/>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Higher layer send CREATE message to link layer to create entanglements local or remote</a:t>
            </a:r>
            <a:endParaRPr/>
          </a:p>
          <a:p>
            <a:pPr indent="-342900" lvl="0" marL="457200" rtl="0" algn="l">
              <a:spcBef>
                <a:spcPts val="0"/>
              </a:spcBef>
              <a:spcAft>
                <a:spcPts val="0"/>
              </a:spcAft>
              <a:buSzPts val="1800"/>
              <a:buChar char="●"/>
            </a:pPr>
            <a:r>
              <a:rPr lang="zh-TW"/>
              <a:t>Link layer send Ack and OK message to response. Ack message tell higher layer it receive and OK message tell the request result.</a:t>
            </a:r>
            <a:endParaRPr/>
          </a:p>
        </p:txBody>
      </p:sp>
      <p:sp>
        <p:nvSpPr>
          <p:cNvPr id="316" name="Google Shape;316;p37"/>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0" name="Shape 320"/>
        <p:cNvGrpSpPr/>
        <p:nvPr/>
      </p:nvGrpSpPr>
      <p:grpSpPr>
        <a:xfrm>
          <a:off x="0" y="0"/>
          <a:ext cx="0" cy="0"/>
          <a:chOff x="0" y="0"/>
          <a:chExt cx="0" cy="0"/>
        </a:xfrm>
      </p:grpSpPr>
      <p:sp>
        <p:nvSpPr>
          <p:cNvPr id="321" name="Google Shape;321;p38"/>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Higher layer to link layer</a:t>
            </a:r>
            <a:endParaRPr/>
          </a:p>
        </p:txBody>
      </p:sp>
      <p:sp>
        <p:nvSpPr>
          <p:cNvPr id="322" name="Google Shape;322;p38"/>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zh-TW"/>
              <a:t>Higher layer tell what are desired entangled nodes and other parameter describing qubit state</a:t>
            </a:r>
            <a:endParaRPr/>
          </a:p>
        </p:txBody>
      </p:sp>
      <p:sp>
        <p:nvSpPr>
          <p:cNvPr id="323" name="Google Shape;323;p38"/>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pic>
        <p:nvPicPr>
          <p:cNvPr id="324" name="Google Shape;324;p38"/>
          <p:cNvPicPr preferRelativeResize="0"/>
          <p:nvPr/>
        </p:nvPicPr>
        <p:blipFill>
          <a:blip r:embed="rId3">
            <a:alphaModFix/>
          </a:blip>
          <a:stretch>
            <a:fillRect/>
          </a:stretch>
        </p:blipFill>
        <p:spPr>
          <a:xfrm>
            <a:off x="1622450" y="2323350"/>
            <a:ext cx="5634500" cy="3982900"/>
          </a:xfrm>
          <a:prstGeom prst="rect">
            <a:avLst/>
          </a:prstGeom>
          <a:noFill/>
          <a:ln>
            <a:noFill/>
          </a:ln>
        </p:spPr>
      </p:pic>
      <p:cxnSp>
        <p:nvCxnSpPr>
          <p:cNvPr id="325" name="Google Shape;325;p38"/>
          <p:cNvCxnSpPr/>
          <p:nvPr/>
        </p:nvCxnSpPr>
        <p:spPr>
          <a:xfrm flipH="1">
            <a:off x="7214275" y="3389575"/>
            <a:ext cx="331500" cy="255000"/>
          </a:xfrm>
          <a:prstGeom prst="straightConnector1">
            <a:avLst/>
          </a:prstGeom>
          <a:noFill/>
          <a:ln cap="flat" cmpd="sng" w="28575">
            <a:solidFill>
              <a:srgbClr val="FF0000"/>
            </a:solidFill>
            <a:prstDash val="solid"/>
            <a:round/>
            <a:headEnd len="med" w="med" type="none"/>
            <a:tailEnd len="med" w="med" type="triangle"/>
          </a:ln>
        </p:spPr>
      </p:cxnSp>
      <p:cxnSp>
        <p:nvCxnSpPr>
          <p:cNvPr id="326" name="Google Shape;326;p38"/>
          <p:cNvCxnSpPr/>
          <p:nvPr/>
        </p:nvCxnSpPr>
        <p:spPr>
          <a:xfrm flipH="1" rot="10800000">
            <a:off x="1344650" y="4238600"/>
            <a:ext cx="277800" cy="255000"/>
          </a:xfrm>
          <a:prstGeom prst="straightConnector1">
            <a:avLst/>
          </a:prstGeom>
          <a:noFill/>
          <a:ln cap="flat" cmpd="sng" w="28575">
            <a:solidFill>
              <a:srgbClr val="FF0000"/>
            </a:solidFill>
            <a:prstDash val="solid"/>
            <a:round/>
            <a:headEnd len="med" w="med" type="none"/>
            <a:tailEnd len="med" w="med" type="triangle"/>
          </a:ln>
        </p:spPr>
      </p:cxnSp>
      <p:cxnSp>
        <p:nvCxnSpPr>
          <p:cNvPr id="327" name="Google Shape;327;p38"/>
          <p:cNvCxnSpPr/>
          <p:nvPr/>
        </p:nvCxnSpPr>
        <p:spPr>
          <a:xfrm rot="10800000">
            <a:off x="7256950" y="4136125"/>
            <a:ext cx="399300" cy="263700"/>
          </a:xfrm>
          <a:prstGeom prst="straightConnector1">
            <a:avLst/>
          </a:prstGeom>
          <a:noFill/>
          <a:ln cap="flat" cmpd="sng" w="28575">
            <a:solidFill>
              <a:srgbClr val="FF0000"/>
            </a:solidFill>
            <a:prstDash val="solid"/>
            <a:round/>
            <a:headEnd len="med" w="med" type="none"/>
            <a:tailEnd len="med" w="med" type="triangle"/>
          </a:ln>
        </p:spPr>
      </p:cxnSp>
      <p:cxnSp>
        <p:nvCxnSpPr>
          <p:cNvPr id="328" name="Google Shape;328;p38"/>
          <p:cNvCxnSpPr/>
          <p:nvPr/>
        </p:nvCxnSpPr>
        <p:spPr>
          <a:xfrm rot="10800000">
            <a:off x="7218475" y="5541125"/>
            <a:ext cx="323100" cy="314400"/>
          </a:xfrm>
          <a:prstGeom prst="straightConnector1">
            <a:avLst/>
          </a:prstGeom>
          <a:noFill/>
          <a:ln cap="flat" cmpd="sng" w="28575">
            <a:solidFill>
              <a:srgbClr val="FF0000"/>
            </a:solidFill>
            <a:prstDash val="solid"/>
            <a:round/>
            <a:headEnd len="med" w="med" type="none"/>
            <a:tailEnd len="med" w="med" type="triangle"/>
          </a:ln>
        </p:spPr>
      </p:cxnSp>
      <p:sp>
        <p:nvSpPr>
          <p:cNvPr id="329" name="Google Shape;329;p38"/>
          <p:cNvSpPr txBox="1"/>
          <p:nvPr/>
        </p:nvSpPr>
        <p:spPr>
          <a:xfrm>
            <a:off x="228650" y="2844625"/>
            <a:ext cx="1036800" cy="76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Specify request ID as part of distant path</a:t>
            </a:r>
            <a:endParaRPr/>
          </a:p>
        </p:txBody>
      </p:sp>
      <p:cxnSp>
        <p:nvCxnSpPr>
          <p:cNvPr id="330" name="Google Shape;330;p38"/>
          <p:cNvCxnSpPr/>
          <p:nvPr/>
        </p:nvCxnSpPr>
        <p:spPr>
          <a:xfrm>
            <a:off x="1265450" y="3342325"/>
            <a:ext cx="387000" cy="265800"/>
          </a:xfrm>
          <a:prstGeom prst="straightConnector1">
            <a:avLst/>
          </a:prstGeom>
          <a:noFill/>
          <a:ln cap="flat" cmpd="sng" w="28575">
            <a:solidFill>
              <a:srgbClr val="FF0000"/>
            </a:solidFill>
            <a:prstDash val="solid"/>
            <a:round/>
            <a:headEnd len="med" w="med" type="none"/>
            <a:tailEnd len="med" w="med" type="triangle"/>
          </a:ln>
        </p:spPr>
      </p:cxnSp>
      <p:sp>
        <p:nvSpPr>
          <p:cNvPr id="331" name="Google Shape;331;p38"/>
          <p:cNvSpPr txBox="1"/>
          <p:nvPr/>
        </p:nvSpPr>
        <p:spPr>
          <a:xfrm>
            <a:off x="311700" y="4205250"/>
            <a:ext cx="1036800" cy="76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Request priority</a:t>
            </a:r>
            <a:endParaRPr/>
          </a:p>
        </p:txBody>
      </p:sp>
      <p:sp>
        <p:nvSpPr>
          <p:cNvPr id="332" name="Google Shape;332;p38"/>
          <p:cNvSpPr txBox="1"/>
          <p:nvPr/>
        </p:nvSpPr>
        <p:spPr>
          <a:xfrm>
            <a:off x="7545775" y="2881075"/>
            <a:ext cx="1364700" cy="76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number of created entanglements</a:t>
            </a:r>
            <a:endParaRPr/>
          </a:p>
        </p:txBody>
      </p:sp>
      <p:sp>
        <p:nvSpPr>
          <p:cNvPr id="333" name="Google Shape;333;p38"/>
          <p:cNvSpPr txBox="1"/>
          <p:nvPr/>
        </p:nvSpPr>
        <p:spPr>
          <a:xfrm>
            <a:off x="7698175" y="3933050"/>
            <a:ext cx="1364700" cy="76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Parameter for local and remote probability distribution</a:t>
            </a:r>
            <a:endParaRPr/>
          </a:p>
        </p:txBody>
      </p:sp>
      <p:sp>
        <p:nvSpPr>
          <p:cNvPr id="334" name="Google Shape;334;p38"/>
          <p:cNvSpPr txBox="1"/>
          <p:nvPr/>
        </p:nvSpPr>
        <p:spPr>
          <a:xfrm>
            <a:off x="7625650" y="5522625"/>
            <a:ext cx="1395600" cy="52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Rotation of measurement basis </a:t>
            </a:r>
            <a:endParaRPr/>
          </a:p>
        </p:txBody>
      </p:sp>
      <p:cxnSp>
        <p:nvCxnSpPr>
          <p:cNvPr id="335" name="Google Shape;335;p38"/>
          <p:cNvCxnSpPr/>
          <p:nvPr/>
        </p:nvCxnSpPr>
        <p:spPr>
          <a:xfrm flipH="1" rot="10800000">
            <a:off x="1592975" y="4481175"/>
            <a:ext cx="697800" cy="561600"/>
          </a:xfrm>
          <a:prstGeom prst="straightConnector1">
            <a:avLst/>
          </a:prstGeom>
          <a:noFill/>
          <a:ln cap="flat" cmpd="sng" w="28575">
            <a:solidFill>
              <a:srgbClr val="FF0000"/>
            </a:solidFill>
            <a:prstDash val="solid"/>
            <a:round/>
            <a:headEnd len="med" w="med" type="none"/>
            <a:tailEnd len="med" w="med" type="triangle"/>
          </a:ln>
        </p:spPr>
      </p:cxnSp>
      <p:sp>
        <p:nvSpPr>
          <p:cNvPr id="336" name="Google Shape;336;p38"/>
          <p:cNvSpPr txBox="1"/>
          <p:nvPr/>
        </p:nvSpPr>
        <p:spPr>
          <a:xfrm>
            <a:off x="708575" y="4777625"/>
            <a:ext cx="1036800" cy="76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Type of request</a:t>
            </a:r>
            <a:endParaRPr/>
          </a:p>
        </p:txBody>
      </p:sp>
      <p:cxnSp>
        <p:nvCxnSpPr>
          <p:cNvPr id="337" name="Google Shape;337;p38"/>
          <p:cNvCxnSpPr/>
          <p:nvPr/>
        </p:nvCxnSpPr>
        <p:spPr>
          <a:xfrm flipH="1" rot="10800000">
            <a:off x="2483275" y="4521575"/>
            <a:ext cx="424800" cy="1487100"/>
          </a:xfrm>
          <a:prstGeom prst="straightConnector1">
            <a:avLst/>
          </a:prstGeom>
          <a:noFill/>
          <a:ln cap="flat" cmpd="sng" w="28575">
            <a:solidFill>
              <a:srgbClr val="FF0000"/>
            </a:solidFill>
            <a:prstDash val="solid"/>
            <a:round/>
            <a:headEnd len="med" w="med" type="none"/>
            <a:tailEnd len="med" w="med" type="triangle"/>
          </a:ln>
        </p:spPr>
      </p:cxnSp>
      <p:cxnSp>
        <p:nvCxnSpPr>
          <p:cNvPr id="338" name="Google Shape;338;p38"/>
          <p:cNvCxnSpPr/>
          <p:nvPr/>
        </p:nvCxnSpPr>
        <p:spPr>
          <a:xfrm flipH="1" rot="10800000">
            <a:off x="2483275" y="4555475"/>
            <a:ext cx="747900" cy="1453200"/>
          </a:xfrm>
          <a:prstGeom prst="straightConnector1">
            <a:avLst/>
          </a:prstGeom>
          <a:noFill/>
          <a:ln cap="flat" cmpd="sng" w="28575">
            <a:solidFill>
              <a:srgbClr val="FF0000"/>
            </a:solidFill>
            <a:prstDash val="solid"/>
            <a:round/>
            <a:headEnd len="med" w="med" type="none"/>
            <a:tailEnd len="med" w="med" type="triangle"/>
          </a:ln>
        </p:spPr>
      </p:cxnSp>
      <p:sp>
        <p:nvSpPr>
          <p:cNvPr id="339" name="Google Shape;339;p38"/>
          <p:cNvSpPr txBox="1"/>
          <p:nvPr/>
        </p:nvSpPr>
        <p:spPr>
          <a:xfrm>
            <a:off x="1531475" y="6047325"/>
            <a:ext cx="1517400" cy="31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random basis in local and remote node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3" name="Shape 343"/>
        <p:cNvGrpSpPr/>
        <p:nvPr/>
      </p:nvGrpSpPr>
      <p:grpSpPr>
        <a:xfrm>
          <a:off x="0" y="0"/>
          <a:ext cx="0" cy="0"/>
          <a:chOff x="0" y="0"/>
          <a:chExt cx="0" cy="0"/>
        </a:xfrm>
      </p:grpSpPr>
      <p:sp>
        <p:nvSpPr>
          <p:cNvPr id="344" name="Google Shape;344;p39"/>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L</a:t>
            </a:r>
            <a:r>
              <a:rPr lang="zh-TW"/>
              <a:t>ink layer to higher layer </a:t>
            </a:r>
            <a:endParaRPr/>
          </a:p>
          <a:p>
            <a:pPr indent="0" lvl="0" marL="0" rtl="0" algn="l">
              <a:spcBef>
                <a:spcPts val="0"/>
              </a:spcBef>
              <a:spcAft>
                <a:spcPts val="0"/>
              </a:spcAft>
              <a:buNone/>
            </a:pPr>
            <a:r>
              <a:t/>
            </a:r>
            <a:endParaRPr/>
          </a:p>
        </p:txBody>
      </p:sp>
      <p:sp>
        <p:nvSpPr>
          <p:cNvPr id="345" name="Google Shape;345;p39"/>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Link layer return Ack which include Create ID. It notifies the higher layer whether requests will be scheduled for generation. The higher layer also record node ID as create ID may not be unique.</a:t>
            </a:r>
            <a:endParaRPr/>
          </a:p>
          <a:p>
            <a:pPr indent="-342900" lvl="0" marL="457200" rtl="0" algn="l">
              <a:spcBef>
                <a:spcPts val="0"/>
              </a:spcBef>
              <a:spcAft>
                <a:spcPts val="0"/>
              </a:spcAft>
              <a:buSzPts val="1800"/>
              <a:buChar char="●"/>
            </a:pPr>
            <a:r>
              <a:rPr lang="zh-TW"/>
              <a:t>Measure or keep entanglements operations have different OK message. </a:t>
            </a:r>
            <a:endParaRPr/>
          </a:p>
        </p:txBody>
      </p:sp>
      <p:sp>
        <p:nvSpPr>
          <p:cNvPr id="346" name="Google Shape;346;p39"/>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pic>
        <p:nvPicPr>
          <p:cNvPr id="347" name="Google Shape;347;p39"/>
          <p:cNvPicPr preferRelativeResize="0"/>
          <p:nvPr/>
        </p:nvPicPr>
        <p:blipFill>
          <a:blip r:embed="rId3">
            <a:alphaModFix/>
          </a:blip>
          <a:stretch>
            <a:fillRect/>
          </a:stretch>
        </p:blipFill>
        <p:spPr>
          <a:xfrm>
            <a:off x="732650" y="4122038"/>
            <a:ext cx="6400800" cy="1476375"/>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1" name="Shape 351"/>
        <p:cNvGrpSpPr/>
        <p:nvPr/>
      </p:nvGrpSpPr>
      <p:grpSpPr>
        <a:xfrm>
          <a:off x="0" y="0"/>
          <a:ext cx="0" cy="0"/>
          <a:chOff x="0" y="0"/>
          <a:chExt cx="0" cy="0"/>
        </a:xfrm>
      </p:grpSpPr>
      <p:sp>
        <p:nvSpPr>
          <p:cNvPr id="352" name="Google Shape;352;p40"/>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M and K OK message</a:t>
            </a:r>
            <a:endParaRPr/>
          </a:p>
        </p:txBody>
      </p:sp>
      <p:sp>
        <p:nvSpPr>
          <p:cNvPr id="353" name="Google Shape;353;p40"/>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M type include </a:t>
            </a:r>
            <a:br>
              <a:rPr lang="zh-TW"/>
            </a:br>
            <a:r>
              <a:rPr lang="zh-TW"/>
              <a:t>measurement basis </a:t>
            </a:r>
            <a:br>
              <a:rPr lang="zh-TW"/>
            </a:br>
            <a:r>
              <a:rPr lang="zh-TW"/>
              <a:t>and outcome.</a:t>
            </a:r>
            <a:endParaRPr/>
          </a:p>
          <a:p>
            <a:pPr indent="-342900" lvl="0" marL="457200" rtl="0" algn="l">
              <a:spcBef>
                <a:spcPts val="0"/>
              </a:spcBef>
              <a:spcAft>
                <a:spcPts val="0"/>
              </a:spcAft>
              <a:buSzPts val="1800"/>
              <a:buChar char="●"/>
            </a:pPr>
            <a:r>
              <a:rPr lang="zh-TW"/>
              <a:t>K type include the time</a:t>
            </a:r>
            <a:br>
              <a:rPr lang="zh-TW"/>
            </a:br>
            <a:r>
              <a:rPr lang="zh-TW"/>
              <a:t>of estimate goodness</a:t>
            </a:r>
            <a:br>
              <a:rPr lang="zh-TW"/>
            </a:br>
            <a:r>
              <a:rPr lang="zh-TW"/>
              <a:t>(fidelity) and logical </a:t>
            </a:r>
            <a:br>
              <a:rPr lang="zh-TW"/>
            </a:br>
            <a:r>
              <a:rPr lang="zh-TW"/>
              <a:t>qubit holding entangle-</a:t>
            </a:r>
            <a:br>
              <a:rPr lang="zh-TW"/>
            </a:br>
            <a:r>
              <a:rPr lang="zh-TW"/>
              <a:t>ment</a:t>
            </a:r>
            <a:endParaRPr/>
          </a:p>
        </p:txBody>
      </p:sp>
      <p:sp>
        <p:nvSpPr>
          <p:cNvPr id="354" name="Google Shape;354;p40"/>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pic>
        <p:nvPicPr>
          <p:cNvPr id="355" name="Google Shape;355;p40"/>
          <p:cNvPicPr preferRelativeResize="0"/>
          <p:nvPr/>
        </p:nvPicPr>
        <p:blipFill>
          <a:blip r:embed="rId3">
            <a:alphaModFix/>
          </a:blip>
          <a:stretch>
            <a:fillRect/>
          </a:stretch>
        </p:blipFill>
        <p:spPr>
          <a:xfrm>
            <a:off x="3258850" y="1356875"/>
            <a:ext cx="5573450" cy="2304800"/>
          </a:xfrm>
          <a:prstGeom prst="rect">
            <a:avLst/>
          </a:prstGeom>
          <a:noFill/>
          <a:ln>
            <a:noFill/>
          </a:ln>
        </p:spPr>
      </p:pic>
      <p:pic>
        <p:nvPicPr>
          <p:cNvPr id="356" name="Google Shape;356;p40"/>
          <p:cNvPicPr preferRelativeResize="0"/>
          <p:nvPr/>
        </p:nvPicPr>
        <p:blipFill>
          <a:blip r:embed="rId4">
            <a:alphaModFix/>
          </a:blip>
          <a:stretch>
            <a:fillRect/>
          </a:stretch>
        </p:blipFill>
        <p:spPr>
          <a:xfrm>
            <a:off x="3258850" y="3897420"/>
            <a:ext cx="5573450" cy="2320204"/>
          </a:xfrm>
          <a:prstGeom prst="rect">
            <a:avLst/>
          </a:prstGeom>
          <a:noFill/>
          <a:ln>
            <a:noFill/>
          </a:ln>
        </p:spPr>
      </p:pic>
      <p:cxnSp>
        <p:nvCxnSpPr>
          <p:cNvPr id="357" name="Google Shape;357;p40"/>
          <p:cNvCxnSpPr/>
          <p:nvPr/>
        </p:nvCxnSpPr>
        <p:spPr>
          <a:xfrm flipH="1">
            <a:off x="7106300" y="1232700"/>
            <a:ext cx="212400" cy="526800"/>
          </a:xfrm>
          <a:prstGeom prst="straightConnector1">
            <a:avLst/>
          </a:prstGeom>
          <a:noFill/>
          <a:ln cap="flat" cmpd="sng" w="28575">
            <a:solidFill>
              <a:srgbClr val="FF0000"/>
            </a:solidFill>
            <a:prstDash val="solid"/>
            <a:round/>
            <a:headEnd len="med" w="med" type="none"/>
            <a:tailEnd len="med" w="med" type="triangle"/>
          </a:ln>
        </p:spPr>
      </p:cxnSp>
      <p:cxnSp>
        <p:nvCxnSpPr>
          <p:cNvPr id="358" name="Google Shape;358;p40"/>
          <p:cNvCxnSpPr/>
          <p:nvPr/>
        </p:nvCxnSpPr>
        <p:spPr>
          <a:xfrm flipH="1">
            <a:off x="7497225" y="1419675"/>
            <a:ext cx="212400" cy="373800"/>
          </a:xfrm>
          <a:prstGeom prst="straightConnector1">
            <a:avLst/>
          </a:prstGeom>
          <a:noFill/>
          <a:ln cap="flat" cmpd="sng" w="28575">
            <a:solidFill>
              <a:srgbClr val="FF0000"/>
            </a:solidFill>
            <a:prstDash val="solid"/>
            <a:round/>
            <a:headEnd len="med" w="med" type="none"/>
            <a:tailEnd len="med" w="med" type="triangle"/>
          </a:ln>
        </p:spPr>
      </p:cxnSp>
      <p:cxnSp>
        <p:nvCxnSpPr>
          <p:cNvPr id="359" name="Google Shape;359;p40"/>
          <p:cNvCxnSpPr/>
          <p:nvPr/>
        </p:nvCxnSpPr>
        <p:spPr>
          <a:xfrm>
            <a:off x="4572000" y="1280667"/>
            <a:ext cx="1800" cy="827700"/>
          </a:xfrm>
          <a:prstGeom prst="straightConnector1">
            <a:avLst/>
          </a:prstGeom>
          <a:noFill/>
          <a:ln cap="flat" cmpd="sng" w="28575">
            <a:solidFill>
              <a:srgbClr val="FF0000"/>
            </a:solidFill>
            <a:prstDash val="solid"/>
            <a:round/>
            <a:headEnd len="med" w="med" type="none"/>
            <a:tailEnd len="med" w="med" type="triangle"/>
          </a:ln>
        </p:spPr>
      </p:cxnSp>
      <p:cxnSp>
        <p:nvCxnSpPr>
          <p:cNvPr id="360" name="Google Shape;360;p40"/>
          <p:cNvCxnSpPr/>
          <p:nvPr/>
        </p:nvCxnSpPr>
        <p:spPr>
          <a:xfrm flipH="1" rot="10800000">
            <a:off x="3953450" y="3144925"/>
            <a:ext cx="306000" cy="348300"/>
          </a:xfrm>
          <a:prstGeom prst="straightConnector1">
            <a:avLst/>
          </a:prstGeom>
          <a:noFill/>
          <a:ln cap="flat" cmpd="sng" w="28575">
            <a:solidFill>
              <a:srgbClr val="FF0000"/>
            </a:solidFill>
            <a:prstDash val="solid"/>
            <a:round/>
            <a:headEnd len="med" w="med" type="none"/>
            <a:tailEnd len="med" w="med" type="triangle"/>
          </a:ln>
        </p:spPr>
      </p:cxnSp>
      <p:cxnSp>
        <p:nvCxnSpPr>
          <p:cNvPr id="361" name="Google Shape;361;p40"/>
          <p:cNvCxnSpPr/>
          <p:nvPr/>
        </p:nvCxnSpPr>
        <p:spPr>
          <a:xfrm flipH="1">
            <a:off x="6732375" y="4096600"/>
            <a:ext cx="135900" cy="348300"/>
          </a:xfrm>
          <a:prstGeom prst="straightConnector1">
            <a:avLst/>
          </a:prstGeom>
          <a:noFill/>
          <a:ln cap="flat" cmpd="sng" w="28575">
            <a:solidFill>
              <a:srgbClr val="FF0000"/>
            </a:solidFill>
            <a:prstDash val="solid"/>
            <a:round/>
            <a:headEnd len="med" w="med" type="none"/>
            <a:tailEnd len="med" w="med" type="triangle"/>
          </a:ln>
        </p:spPr>
      </p:cxnSp>
      <p:sp>
        <p:nvSpPr>
          <p:cNvPr id="362" name="Google Shape;362;p40"/>
          <p:cNvSpPr txBox="1"/>
          <p:nvPr/>
        </p:nvSpPr>
        <p:spPr>
          <a:xfrm>
            <a:off x="4210550" y="305950"/>
            <a:ext cx="1903500" cy="229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A sequence number combined with node ID for identifying the entangled pair</a:t>
            </a:r>
            <a:endParaRPr/>
          </a:p>
        </p:txBody>
      </p:sp>
      <p:sp>
        <p:nvSpPr>
          <p:cNvPr id="363" name="Google Shape;363;p40"/>
          <p:cNvSpPr txBox="1"/>
          <p:nvPr/>
        </p:nvSpPr>
        <p:spPr>
          <a:xfrm>
            <a:off x="6375425" y="499900"/>
            <a:ext cx="1589100" cy="26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 A ID of the </a:t>
            </a:r>
            <a:r>
              <a:rPr lang="zh-TW">
                <a:solidFill>
                  <a:schemeClr val="dk1"/>
                </a:solidFill>
              </a:rPr>
              <a:t>logical </a:t>
            </a:r>
            <a:r>
              <a:rPr lang="zh-TW"/>
              <a:t>qubit in entanglement.</a:t>
            </a:r>
            <a:endParaRPr/>
          </a:p>
        </p:txBody>
      </p:sp>
      <p:sp>
        <p:nvSpPr>
          <p:cNvPr id="364" name="Google Shape;364;p40"/>
          <p:cNvSpPr txBox="1"/>
          <p:nvPr/>
        </p:nvSpPr>
        <p:spPr>
          <a:xfrm>
            <a:off x="7709625" y="613000"/>
            <a:ext cx="1232400" cy="26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request from local or remote</a:t>
            </a:r>
            <a:endParaRPr/>
          </a:p>
        </p:txBody>
      </p:sp>
      <p:sp>
        <p:nvSpPr>
          <p:cNvPr id="365" name="Google Shape;365;p40"/>
          <p:cNvSpPr txBox="1"/>
          <p:nvPr/>
        </p:nvSpPr>
        <p:spPr>
          <a:xfrm>
            <a:off x="3498800" y="3429000"/>
            <a:ext cx="1215300" cy="24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estimate of fidelity</a:t>
            </a:r>
            <a:endParaRPr/>
          </a:p>
        </p:txBody>
      </p:sp>
      <p:sp>
        <p:nvSpPr>
          <p:cNvPr id="366" name="Google Shape;366;p40"/>
          <p:cNvSpPr txBox="1"/>
          <p:nvPr/>
        </p:nvSpPr>
        <p:spPr>
          <a:xfrm>
            <a:off x="6672825" y="3587638"/>
            <a:ext cx="1861200" cy="161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measurement outcome</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0" name="Shape 370"/>
        <p:cNvGrpSpPr/>
        <p:nvPr/>
      </p:nvGrpSpPr>
      <p:grpSpPr>
        <a:xfrm>
          <a:off x="0" y="0"/>
          <a:ext cx="0" cy="0"/>
          <a:chOff x="0" y="0"/>
          <a:chExt cx="0" cy="0"/>
        </a:xfrm>
      </p:grpSpPr>
      <p:sp>
        <p:nvSpPr>
          <p:cNvPr id="371" name="Google Shape;371;p41"/>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Conclusion</a:t>
            </a:r>
            <a:endParaRPr/>
          </a:p>
        </p:txBody>
      </p:sp>
      <p:sp>
        <p:nvSpPr>
          <p:cNvPr id="372" name="Google Shape;372;p41"/>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Higher layer request should contain min fidelity, max waiting time and other parameter to link layer.</a:t>
            </a:r>
            <a:endParaRPr/>
          </a:p>
          <a:p>
            <a:pPr indent="-342900" lvl="0" marL="457200" rtl="0" algn="l">
              <a:spcBef>
                <a:spcPts val="0"/>
              </a:spcBef>
              <a:spcAft>
                <a:spcPts val="0"/>
              </a:spcAft>
              <a:buSzPts val="1800"/>
              <a:buChar char="●"/>
            </a:pPr>
            <a:r>
              <a:rPr lang="zh-TW"/>
              <a:t>Link layer return OK including ID information and fidelity information and Ack message to higher layer</a:t>
            </a:r>
            <a:endParaRPr/>
          </a:p>
        </p:txBody>
      </p:sp>
      <p:sp>
        <p:nvSpPr>
          <p:cNvPr id="373" name="Google Shape;373;p41"/>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Contribution</a:t>
            </a:r>
            <a:endParaRPr/>
          </a:p>
        </p:txBody>
      </p:sp>
      <p:sp>
        <p:nvSpPr>
          <p:cNvPr id="69" name="Google Shape;69;p15"/>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Give the principle of the quantum Internet with a high-level perspective</a:t>
            </a:r>
            <a:endParaRPr/>
          </a:p>
          <a:p>
            <a:pPr indent="-342900" lvl="0" marL="914400" rtl="0" algn="l">
              <a:spcBef>
                <a:spcPts val="0"/>
              </a:spcBef>
              <a:spcAft>
                <a:spcPts val="0"/>
              </a:spcAft>
              <a:buSzPts val="1800"/>
              <a:buChar char="-"/>
            </a:pPr>
            <a:r>
              <a:rPr lang="zh-TW"/>
              <a:t>Quantum Internet is different from the classical Internet. There are challenges along with these difference.</a:t>
            </a:r>
            <a:endParaRPr/>
          </a:p>
          <a:p>
            <a:pPr indent="-342900" lvl="0" marL="914400" rtl="0" algn="l">
              <a:spcBef>
                <a:spcPts val="0"/>
              </a:spcBef>
              <a:spcAft>
                <a:spcPts val="0"/>
              </a:spcAft>
              <a:buSzPts val="1800"/>
              <a:buChar char="-"/>
            </a:pPr>
            <a:r>
              <a:rPr lang="zh-TW"/>
              <a:t>According to these challenges, the architecture principle and goal has been proposed and give a general set of recommended guidelines for quantum Internet</a:t>
            </a:r>
            <a:endParaRPr/>
          </a:p>
        </p:txBody>
      </p:sp>
      <p:sp>
        <p:nvSpPr>
          <p:cNvPr id="70" name="Google Shape;70;p15"/>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7" name="Shape 377"/>
        <p:cNvGrpSpPr/>
        <p:nvPr/>
      </p:nvGrpSpPr>
      <p:grpSpPr>
        <a:xfrm>
          <a:off x="0" y="0"/>
          <a:ext cx="0" cy="0"/>
          <a:chOff x="0" y="0"/>
          <a:chExt cx="0" cy="0"/>
        </a:xfrm>
      </p:grpSpPr>
      <p:sp>
        <p:nvSpPr>
          <p:cNvPr id="378" name="Google Shape;378;p42"/>
          <p:cNvSpPr txBox="1"/>
          <p:nvPr>
            <p:ph type="ctrTitle"/>
          </p:nvPr>
        </p:nvSpPr>
        <p:spPr>
          <a:xfrm>
            <a:off x="311708" y="992767"/>
            <a:ext cx="8520600" cy="2736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zh-TW"/>
              <a:t>OpenSSL+QKD</a:t>
            </a:r>
            <a:endParaRPr/>
          </a:p>
        </p:txBody>
      </p:sp>
      <p:sp>
        <p:nvSpPr>
          <p:cNvPr id="379" name="Google Shape;379;p42"/>
          <p:cNvSpPr txBox="1"/>
          <p:nvPr>
            <p:ph idx="1" type="subTitle"/>
          </p:nvPr>
        </p:nvSpPr>
        <p:spPr>
          <a:xfrm>
            <a:off x="311700" y="3778833"/>
            <a:ext cx="8520600" cy="1056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zh-TW"/>
              <a:t>2019/11/5-6 in Pan-European </a:t>
            </a:r>
            <a:r>
              <a:rPr lang="zh-TW"/>
              <a:t>Quantum Internet Hackathon</a:t>
            </a:r>
            <a:endParaRPr/>
          </a:p>
        </p:txBody>
      </p:sp>
      <p:sp>
        <p:nvSpPr>
          <p:cNvPr id="380" name="Google Shape;380;p42"/>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4" name="Shape 384"/>
        <p:cNvGrpSpPr/>
        <p:nvPr/>
      </p:nvGrpSpPr>
      <p:grpSpPr>
        <a:xfrm>
          <a:off x="0" y="0"/>
          <a:ext cx="0" cy="0"/>
          <a:chOff x="0" y="0"/>
          <a:chExt cx="0" cy="0"/>
        </a:xfrm>
      </p:grpSpPr>
      <p:sp>
        <p:nvSpPr>
          <p:cNvPr id="385" name="Google Shape;385;p43"/>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Introduction</a:t>
            </a:r>
            <a:endParaRPr/>
          </a:p>
        </p:txBody>
      </p:sp>
      <p:sp>
        <p:nvSpPr>
          <p:cNvPr id="386" name="Google Shape;386;p43"/>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OpenSSL is an open source cryptography library widely used on Internet application. QKD is the protocol to generate keys for </a:t>
            </a:r>
            <a:r>
              <a:rPr lang="zh-TW"/>
              <a:t>encryption</a:t>
            </a:r>
            <a:r>
              <a:rPr lang="zh-TW"/>
              <a:t>. The project want to use QKD in OpenSSL.</a:t>
            </a:r>
            <a:endParaRPr/>
          </a:p>
          <a:p>
            <a:pPr indent="-342900" lvl="0" marL="457200" rtl="0" algn="l">
              <a:spcBef>
                <a:spcPts val="0"/>
              </a:spcBef>
              <a:spcAft>
                <a:spcPts val="0"/>
              </a:spcAft>
              <a:buSzPts val="1800"/>
              <a:buChar char="●"/>
            </a:pPr>
            <a:r>
              <a:rPr lang="zh-TW"/>
              <a:t>The other goal is implementing it on the simulator, SimulaQron, and work applications on simulated quantum network.</a:t>
            </a:r>
            <a:endParaRPr/>
          </a:p>
        </p:txBody>
      </p:sp>
      <p:sp>
        <p:nvSpPr>
          <p:cNvPr id="387" name="Google Shape;387;p43"/>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1" name="Shape 391"/>
        <p:cNvGrpSpPr/>
        <p:nvPr/>
      </p:nvGrpSpPr>
      <p:grpSpPr>
        <a:xfrm>
          <a:off x="0" y="0"/>
          <a:ext cx="0" cy="0"/>
          <a:chOff x="0" y="0"/>
          <a:chExt cx="0" cy="0"/>
        </a:xfrm>
      </p:grpSpPr>
      <p:sp>
        <p:nvSpPr>
          <p:cNvPr id="392" name="Google Shape;392;p44"/>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Contribution</a:t>
            </a:r>
            <a:endParaRPr/>
          </a:p>
        </p:txBody>
      </p:sp>
      <p:sp>
        <p:nvSpPr>
          <p:cNvPr id="393" name="Google Shape;393;p44"/>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Add European Telecommunications Standards Organization (ETSI) QKD API into OpenSSL. They try to make OpenSSL support API and provide the QKD to API.</a:t>
            </a:r>
            <a:endParaRPr/>
          </a:p>
          <a:p>
            <a:pPr indent="-342900" lvl="0" marL="914400" rtl="0" algn="l">
              <a:spcBef>
                <a:spcPts val="0"/>
              </a:spcBef>
              <a:spcAft>
                <a:spcPts val="0"/>
              </a:spcAft>
              <a:buSzPts val="1800"/>
              <a:buChar char="-"/>
            </a:pPr>
            <a:r>
              <a:rPr lang="zh-TW"/>
              <a:t>Hacking the existing engine in openSSL to insert QKD</a:t>
            </a:r>
            <a:endParaRPr/>
          </a:p>
          <a:p>
            <a:pPr indent="0" lvl="0" marL="914400" rtl="0" algn="l">
              <a:spcBef>
                <a:spcPts val="1600"/>
              </a:spcBef>
              <a:spcAft>
                <a:spcPts val="1600"/>
              </a:spcAft>
              <a:buNone/>
            </a:pPr>
            <a:r>
              <a:t/>
            </a:r>
            <a:endParaRPr/>
          </a:p>
        </p:txBody>
      </p:sp>
      <p:sp>
        <p:nvSpPr>
          <p:cNvPr id="394" name="Google Shape;394;p44"/>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8" name="Shape 398"/>
        <p:cNvGrpSpPr/>
        <p:nvPr/>
      </p:nvGrpSpPr>
      <p:grpSpPr>
        <a:xfrm>
          <a:off x="0" y="0"/>
          <a:ext cx="0" cy="0"/>
          <a:chOff x="0" y="0"/>
          <a:chExt cx="0" cy="0"/>
        </a:xfrm>
      </p:grpSpPr>
      <p:sp>
        <p:nvSpPr>
          <p:cNvPr id="399" name="Google Shape;399;p45"/>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OpenSSL architecture</a:t>
            </a:r>
            <a:endParaRPr/>
          </a:p>
        </p:txBody>
      </p:sp>
      <p:sp>
        <p:nvSpPr>
          <p:cNvPr id="400" name="Google Shape;400;p45"/>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Has the engine mechanism allowing third parties add extension with library into OpenSSL and doesn’t change source code.</a:t>
            </a:r>
            <a:endParaRPr/>
          </a:p>
          <a:p>
            <a:pPr indent="-342900" lvl="0" marL="457200" rtl="0" algn="l">
              <a:spcBef>
                <a:spcPts val="0"/>
              </a:spcBef>
              <a:spcAft>
                <a:spcPts val="0"/>
              </a:spcAft>
              <a:buSzPts val="1800"/>
              <a:buChar char="●"/>
            </a:pPr>
            <a:r>
              <a:rPr lang="zh-TW"/>
              <a:t>The engine provide API to offload particular operation on special-purposed </a:t>
            </a:r>
            <a:r>
              <a:rPr lang="zh-TW">
                <a:solidFill>
                  <a:srgbClr val="434343"/>
                </a:solidFill>
              </a:rPr>
              <a:t>acceleration </a:t>
            </a:r>
            <a:r>
              <a:rPr lang="zh-TW"/>
              <a:t> hardware</a:t>
            </a:r>
            <a:endParaRPr/>
          </a:p>
          <a:p>
            <a:pPr indent="-342900" lvl="0" marL="457200" rtl="0" algn="l">
              <a:spcBef>
                <a:spcPts val="0"/>
              </a:spcBef>
              <a:spcAft>
                <a:spcPts val="0"/>
              </a:spcAft>
              <a:buClr>
                <a:srgbClr val="434343"/>
              </a:buClr>
              <a:buSzPts val="1800"/>
              <a:buChar char="●"/>
            </a:pPr>
            <a:r>
              <a:rPr lang="zh-TW">
                <a:solidFill>
                  <a:srgbClr val="434343"/>
                </a:solidFill>
              </a:rPr>
              <a:t>Diffie-Hellman (DH) key exchange algorithm which is a excrytion algo has been used in the engine</a:t>
            </a:r>
            <a:endParaRPr>
              <a:solidFill>
                <a:srgbClr val="434343"/>
              </a:solidFill>
            </a:endParaRPr>
          </a:p>
        </p:txBody>
      </p:sp>
      <p:sp>
        <p:nvSpPr>
          <p:cNvPr id="401" name="Google Shape;401;p45"/>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5" name="Shape 405"/>
        <p:cNvGrpSpPr/>
        <p:nvPr/>
      </p:nvGrpSpPr>
      <p:grpSpPr>
        <a:xfrm>
          <a:off x="0" y="0"/>
          <a:ext cx="0" cy="0"/>
          <a:chOff x="0" y="0"/>
          <a:chExt cx="0" cy="0"/>
        </a:xfrm>
      </p:grpSpPr>
      <p:sp>
        <p:nvSpPr>
          <p:cNvPr id="406" name="Google Shape;406;p46"/>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Hacking the existing engine</a:t>
            </a:r>
            <a:endParaRPr/>
          </a:p>
        </p:txBody>
      </p:sp>
      <p:sp>
        <p:nvSpPr>
          <p:cNvPr id="407" name="Google Shape;407;p46"/>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Modify the existing DH engine to the engine consist of QKD API and implementation</a:t>
            </a:r>
            <a:endParaRPr/>
          </a:p>
        </p:txBody>
      </p:sp>
      <p:sp>
        <p:nvSpPr>
          <p:cNvPr id="408" name="Google Shape;408;p46"/>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pic>
        <p:nvPicPr>
          <p:cNvPr id="409" name="Google Shape;409;p46"/>
          <p:cNvPicPr preferRelativeResize="0"/>
          <p:nvPr/>
        </p:nvPicPr>
        <p:blipFill>
          <a:blip r:embed="rId3">
            <a:alphaModFix/>
          </a:blip>
          <a:stretch>
            <a:fillRect/>
          </a:stretch>
        </p:blipFill>
        <p:spPr>
          <a:xfrm>
            <a:off x="1610099" y="2449825"/>
            <a:ext cx="6862350" cy="380345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3" name="Shape 413"/>
        <p:cNvGrpSpPr/>
        <p:nvPr/>
      </p:nvGrpSpPr>
      <p:grpSpPr>
        <a:xfrm>
          <a:off x="0" y="0"/>
          <a:ext cx="0" cy="0"/>
          <a:chOff x="0" y="0"/>
          <a:chExt cx="0" cy="0"/>
        </a:xfrm>
      </p:grpSpPr>
      <p:sp>
        <p:nvSpPr>
          <p:cNvPr id="414" name="Google Shape;414;p47"/>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Mock QKD versus BB84 QKD running on SimulaQron</a:t>
            </a:r>
            <a:endParaRPr/>
          </a:p>
        </p:txBody>
      </p:sp>
      <p:sp>
        <p:nvSpPr>
          <p:cNvPr id="415" name="Google Shape;415;p47"/>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The project just use mock QKD implementation but it proposed a architecture can be used in SimulaQron simulator in the future.</a:t>
            </a:r>
            <a:endParaRPr/>
          </a:p>
          <a:p>
            <a:pPr indent="-342900" lvl="0" marL="457200" rtl="0" algn="l">
              <a:spcBef>
                <a:spcPts val="0"/>
              </a:spcBef>
              <a:spcAft>
                <a:spcPts val="0"/>
              </a:spcAft>
              <a:buSzPts val="1800"/>
              <a:buChar char="●"/>
            </a:pPr>
            <a:r>
              <a:rPr lang="zh-TW"/>
              <a:t>It will run on simulated</a:t>
            </a:r>
            <a:br>
              <a:rPr lang="zh-TW"/>
            </a:br>
            <a:r>
              <a:rPr lang="zh-TW"/>
              <a:t>network using BB84 QKD</a:t>
            </a:r>
            <a:br>
              <a:rPr lang="zh-TW"/>
            </a:br>
            <a:r>
              <a:rPr lang="zh-TW"/>
              <a:t>protocol.</a:t>
            </a:r>
            <a:endParaRPr/>
          </a:p>
        </p:txBody>
      </p:sp>
      <p:sp>
        <p:nvSpPr>
          <p:cNvPr id="416" name="Google Shape;416;p47"/>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pic>
        <p:nvPicPr>
          <p:cNvPr id="417" name="Google Shape;417;p47"/>
          <p:cNvPicPr preferRelativeResize="0"/>
          <p:nvPr/>
        </p:nvPicPr>
        <p:blipFill>
          <a:blip r:embed="rId3">
            <a:alphaModFix/>
          </a:blip>
          <a:stretch>
            <a:fillRect/>
          </a:stretch>
        </p:blipFill>
        <p:spPr>
          <a:xfrm>
            <a:off x="3636900" y="2365600"/>
            <a:ext cx="4615700" cy="3726225"/>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1" name="Shape 421"/>
        <p:cNvGrpSpPr/>
        <p:nvPr/>
      </p:nvGrpSpPr>
      <p:grpSpPr>
        <a:xfrm>
          <a:off x="0" y="0"/>
          <a:ext cx="0" cy="0"/>
          <a:chOff x="0" y="0"/>
          <a:chExt cx="0" cy="0"/>
        </a:xfrm>
      </p:grpSpPr>
      <p:sp>
        <p:nvSpPr>
          <p:cNvPr id="422" name="Google Shape;422;p48"/>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What it doesn’t do</a:t>
            </a:r>
            <a:endParaRPr/>
          </a:p>
        </p:txBody>
      </p:sp>
      <p:sp>
        <p:nvSpPr>
          <p:cNvPr id="423" name="Google Shape;423;p48"/>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It doesn’t create a new first-class abstraction. It only modify existing DH engine.</a:t>
            </a:r>
            <a:endParaRPr/>
          </a:p>
          <a:p>
            <a:pPr indent="-342900" lvl="0" marL="914400" rtl="0" algn="l">
              <a:spcBef>
                <a:spcPts val="0"/>
              </a:spcBef>
              <a:spcAft>
                <a:spcPts val="0"/>
              </a:spcAft>
              <a:buSzPts val="1800"/>
              <a:buChar char="-"/>
            </a:pPr>
            <a:r>
              <a:rPr lang="zh-TW"/>
              <a:t>The right way is modifying OpenSSL source code to introduce new algo like QKD engine which include ETSI QKD API</a:t>
            </a:r>
            <a:endParaRPr/>
          </a:p>
        </p:txBody>
      </p:sp>
      <p:sp>
        <p:nvSpPr>
          <p:cNvPr id="424" name="Google Shape;424;p48"/>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8" name="Shape 428"/>
        <p:cNvGrpSpPr/>
        <p:nvPr/>
      </p:nvGrpSpPr>
      <p:grpSpPr>
        <a:xfrm>
          <a:off x="0" y="0"/>
          <a:ext cx="0" cy="0"/>
          <a:chOff x="0" y="0"/>
          <a:chExt cx="0" cy="0"/>
        </a:xfrm>
      </p:grpSpPr>
      <p:sp>
        <p:nvSpPr>
          <p:cNvPr id="429" name="Google Shape;429;p49"/>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Conclusion</a:t>
            </a:r>
            <a:endParaRPr/>
          </a:p>
        </p:txBody>
      </p:sp>
      <p:sp>
        <p:nvSpPr>
          <p:cNvPr id="430" name="Google Shape;430;p49"/>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OpenSSL can be extended by modified the engine without modifying source code</a:t>
            </a:r>
            <a:endParaRPr/>
          </a:p>
          <a:p>
            <a:pPr indent="-342900" lvl="0" marL="457200" rtl="0" algn="l">
              <a:spcBef>
                <a:spcPts val="0"/>
              </a:spcBef>
              <a:spcAft>
                <a:spcPts val="0"/>
              </a:spcAft>
              <a:buSzPts val="1800"/>
              <a:buChar char="●"/>
            </a:pPr>
            <a:r>
              <a:rPr lang="zh-TW"/>
              <a:t>The implementation on simulated network or real QKD deviced is not done yet.</a:t>
            </a:r>
            <a:endParaRPr/>
          </a:p>
        </p:txBody>
      </p:sp>
      <p:sp>
        <p:nvSpPr>
          <p:cNvPr id="431" name="Google Shape;431;p49"/>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p16"/>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Quantum Internet features</a:t>
            </a:r>
            <a:endParaRPr/>
          </a:p>
        </p:txBody>
      </p:sp>
      <p:sp>
        <p:nvSpPr>
          <p:cNvPr id="76" name="Google Shape;76;p16"/>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No-cloning</a:t>
            </a:r>
            <a:endParaRPr/>
          </a:p>
          <a:p>
            <a:pPr indent="-342900" lvl="0" marL="457200" rtl="0" algn="l">
              <a:spcBef>
                <a:spcPts val="0"/>
              </a:spcBef>
              <a:spcAft>
                <a:spcPts val="0"/>
              </a:spcAft>
              <a:buSzPts val="1800"/>
              <a:buChar char="●"/>
            </a:pPr>
            <a:r>
              <a:rPr lang="zh-TW"/>
              <a:t>Entanglement</a:t>
            </a:r>
            <a:endParaRPr/>
          </a:p>
          <a:p>
            <a:pPr indent="-342900" lvl="0" marL="457200" rtl="0" algn="l">
              <a:spcBef>
                <a:spcPts val="0"/>
              </a:spcBef>
              <a:spcAft>
                <a:spcPts val="0"/>
              </a:spcAft>
              <a:buSzPts val="1800"/>
              <a:buChar char="●"/>
            </a:pPr>
            <a:r>
              <a:rPr lang="zh-TW"/>
              <a:t>Measurement</a:t>
            </a:r>
            <a:endParaRPr/>
          </a:p>
          <a:p>
            <a:pPr indent="-342900" lvl="0" marL="457200" rtl="0" algn="l">
              <a:spcBef>
                <a:spcPts val="0"/>
              </a:spcBef>
              <a:spcAft>
                <a:spcPts val="0"/>
              </a:spcAft>
              <a:buSzPts val="1800"/>
              <a:buChar char="●"/>
            </a:pPr>
            <a:r>
              <a:rPr lang="zh-TW"/>
              <a:t>Fidelity</a:t>
            </a:r>
            <a:endParaRPr/>
          </a:p>
          <a:p>
            <a:pPr indent="-342900" lvl="0" marL="457200" rtl="0" algn="l">
              <a:spcBef>
                <a:spcPts val="0"/>
              </a:spcBef>
              <a:spcAft>
                <a:spcPts val="0"/>
              </a:spcAft>
              <a:buSzPts val="1800"/>
              <a:buChar char="●"/>
            </a:pPr>
            <a:r>
              <a:rPr lang="zh-TW"/>
              <a:t>...</a:t>
            </a:r>
            <a:endParaRPr/>
          </a:p>
        </p:txBody>
      </p:sp>
      <p:sp>
        <p:nvSpPr>
          <p:cNvPr id="77" name="Google Shape;77;p16"/>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Google Shape;82;p17"/>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The difference between quantum and classical network</a:t>
            </a:r>
            <a:endParaRPr/>
          </a:p>
        </p:txBody>
      </p:sp>
      <p:sp>
        <p:nvSpPr>
          <p:cNvPr id="83" name="Google Shape;83;p17"/>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The quantum network is different from classical network. Nodes in quantum network are first entangled then transmit quantum messages, but classical networks transmit classical messages by forwarding. </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84" name="Google Shape;84;p17"/>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pic>
        <p:nvPicPr>
          <p:cNvPr id="85" name="Google Shape;85;p17"/>
          <p:cNvPicPr preferRelativeResize="0"/>
          <p:nvPr/>
        </p:nvPicPr>
        <p:blipFill>
          <a:blip r:embed="rId3">
            <a:alphaModFix/>
          </a:blip>
          <a:stretch>
            <a:fillRect/>
          </a:stretch>
        </p:blipFill>
        <p:spPr>
          <a:xfrm>
            <a:off x="311696" y="3323625"/>
            <a:ext cx="3601775" cy="2299000"/>
          </a:xfrm>
          <a:prstGeom prst="rect">
            <a:avLst/>
          </a:prstGeom>
          <a:noFill/>
          <a:ln>
            <a:noFill/>
          </a:ln>
        </p:spPr>
      </p:pic>
      <p:sp>
        <p:nvSpPr>
          <p:cNvPr id="86" name="Google Shape;86;p17"/>
          <p:cNvSpPr txBox="1"/>
          <p:nvPr/>
        </p:nvSpPr>
        <p:spPr>
          <a:xfrm>
            <a:off x="532600" y="5622625"/>
            <a:ext cx="3543000" cy="52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000">
                <a:solidFill>
                  <a:srgbClr val="222222"/>
                </a:solidFill>
                <a:highlight>
                  <a:srgbClr val="FFFFFF"/>
                </a:highlight>
              </a:rPr>
              <a:t>Dahlberg, Axel, et al. "A link layer protocol for quantum networks." </a:t>
            </a:r>
            <a:r>
              <a:rPr i="1" lang="zh-TW" sz="1000">
                <a:solidFill>
                  <a:srgbClr val="222222"/>
                </a:solidFill>
                <a:highlight>
                  <a:srgbClr val="FFFFFF"/>
                </a:highlight>
              </a:rPr>
              <a:t>Proceedings of the ACM Special Interest Group on Data Communication</a:t>
            </a:r>
            <a:r>
              <a:rPr lang="zh-TW" sz="1000">
                <a:solidFill>
                  <a:srgbClr val="222222"/>
                </a:solidFill>
                <a:highlight>
                  <a:srgbClr val="FFFFFF"/>
                </a:highlight>
              </a:rPr>
              <a:t>. ACM, 2019.</a:t>
            </a:r>
            <a:endParaRPr/>
          </a:p>
        </p:txBody>
      </p:sp>
      <p:pic>
        <p:nvPicPr>
          <p:cNvPr id="87" name="Google Shape;87;p17"/>
          <p:cNvPicPr preferRelativeResize="0"/>
          <p:nvPr/>
        </p:nvPicPr>
        <p:blipFill>
          <a:blip r:embed="rId4">
            <a:alphaModFix/>
          </a:blip>
          <a:stretch>
            <a:fillRect/>
          </a:stretch>
        </p:blipFill>
        <p:spPr>
          <a:xfrm>
            <a:off x="4272174" y="3402550"/>
            <a:ext cx="4104774" cy="2141150"/>
          </a:xfrm>
          <a:prstGeom prst="rect">
            <a:avLst/>
          </a:prstGeom>
          <a:noFill/>
          <a:ln>
            <a:noFill/>
          </a:ln>
        </p:spPr>
      </p:pic>
      <p:sp>
        <p:nvSpPr>
          <p:cNvPr id="88" name="Google Shape;88;p17"/>
          <p:cNvSpPr txBox="1"/>
          <p:nvPr/>
        </p:nvSpPr>
        <p:spPr>
          <a:xfrm>
            <a:off x="4500350" y="5724050"/>
            <a:ext cx="3397200" cy="52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1100" u="sng">
                <a:solidFill>
                  <a:schemeClr val="hlink"/>
                </a:solidFill>
                <a:hlinkClick r:id="rId5"/>
              </a:rPr>
              <a:t>https://networklessons.com/cisco/ccna-routing-switching-icnd1-100-105/ip-routing-explained</a:t>
            </a:r>
            <a:endParaRPr/>
          </a:p>
        </p:txBody>
      </p:sp>
      <p:sp>
        <p:nvSpPr>
          <p:cNvPr id="89" name="Google Shape;89;p17"/>
          <p:cNvSpPr txBox="1"/>
          <p:nvPr/>
        </p:nvSpPr>
        <p:spPr>
          <a:xfrm>
            <a:off x="1147400" y="2985925"/>
            <a:ext cx="2807700" cy="32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Quantum network teleportation</a:t>
            </a:r>
            <a:endParaRPr/>
          </a:p>
        </p:txBody>
      </p:sp>
      <p:sp>
        <p:nvSpPr>
          <p:cNvPr id="90" name="Google Shape;90;p17"/>
          <p:cNvSpPr txBox="1"/>
          <p:nvPr/>
        </p:nvSpPr>
        <p:spPr>
          <a:xfrm>
            <a:off x="4931350" y="2960425"/>
            <a:ext cx="2598600" cy="36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Classical network forwarding</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18"/>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Challenge</a:t>
            </a:r>
            <a:endParaRPr/>
          </a:p>
        </p:txBody>
      </p:sp>
      <p:sp>
        <p:nvSpPr>
          <p:cNvPr id="96" name="Google Shape;96;p18"/>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There is no quantum equivalent of a payload carrying packet</a:t>
            </a:r>
            <a:endParaRPr/>
          </a:p>
          <a:p>
            <a:pPr indent="-342900" lvl="0" marL="914400" rtl="0" algn="l">
              <a:spcBef>
                <a:spcPts val="0"/>
              </a:spcBef>
              <a:spcAft>
                <a:spcPts val="0"/>
              </a:spcAft>
              <a:buSzPts val="1800"/>
              <a:buChar char="-"/>
            </a:pPr>
            <a:r>
              <a:rPr lang="zh-TW"/>
              <a:t>Quantum Internet use entanglements as the basic unit of networking. It isn’t like packets in classical Internet and thus also has no header. It use classical message to control.</a:t>
            </a:r>
            <a:endParaRPr/>
          </a:p>
          <a:p>
            <a:pPr indent="-342900" lvl="0" marL="457200" rtl="0" algn="l">
              <a:spcBef>
                <a:spcPts val="0"/>
              </a:spcBef>
              <a:spcAft>
                <a:spcPts val="0"/>
              </a:spcAft>
              <a:buSzPts val="1800"/>
              <a:buChar char="●"/>
            </a:pPr>
            <a:r>
              <a:rPr lang="zh-TW"/>
              <a:t> An entangled pair is only useful if the locations of both qubits are known</a:t>
            </a:r>
            <a:endParaRPr/>
          </a:p>
          <a:p>
            <a:pPr indent="-342900" lvl="0" marL="914400" rtl="0" algn="l">
              <a:spcBef>
                <a:spcPts val="0"/>
              </a:spcBef>
              <a:spcAft>
                <a:spcPts val="0"/>
              </a:spcAft>
              <a:buSzPts val="1800"/>
              <a:buChar char="-"/>
            </a:pPr>
            <a:r>
              <a:rPr lang="zh-TW"/>
              <a:t>When qubits change, nodes entangled in the Internet should all know the information to coordinate </a:t>
            </a:r>
            <a:r>
              <a:rPr lang="zh-TW"/>
              <a:t>all its actions. The nodes location is thus needed.</a:t>
            </a:r>
            <a:endParaRPr/>
          </a:p>
        </p:txBody>
      </p:sp>
      <p:sp>
        <p:nvSpPr>
          <p:cNvPr id="97" name="Google Shape;97;p18"/>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19"/>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Challenge</a:t>
            </a:r>
            <a:endParaRPr/>
          </a:p>
        </p:txBody>
      </p:sp>
      <p:sp>
        <p:nvSpPr>
          <p:cNvPr id="103" name="Google Shape;103;p19"/>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Generating entanglement requires temporary state</a:t>
            </a:r>
            <a:endParaRPr/>
          </a:p>
          <a:p>
            <a:pPr indent="-342900" lvl="0" marL="914400" rtl="0" algn="l">
              <a:spcBef>
                <a:spcPts val="0"/>
              </a:spcBef>
              <a:spcAft>
                <a:spcPts val="0"/>
              </a:spcAft>
              <a:buSzPts val="1800"/>
              <a:buChar char="-"/>
            </a:pPr>
            <a:r>
              <a:rPr lang="zh-TW"/>
              <a:t>Classical control messages and entanglement generations often will not arrive at the destination at the same time. We need to store the state until classical messages arrive. </a:t>
            </a:r>
            <a:endParaRPr/>
          </a:p>
          <a:p>
            <a:pPr indent="-342900" lvl="0" marL="457200" rtl="0" algn="l">
              <a:spcBef>
                <a:spcPts val="0"/>
              </a:spcBef>
              <a:spcAft>
                <a:spcPts val="0"/>
              </a:spcAft>
              <a:buSzPts val="1800"/>
              <a:buChar char="●"/>
            </a:pPr>
            <a:r>
              <a:rPr lang="zh-TW"/>
              <a:t>Generating end-to-end entanglement is a parallelisable operation.</a:t>
            </a:r>
            <a:endParaRPr/>
          </a:p>
          <a:p>
            <a:pPr indent="-342900" lvl="0" marL="914400" rtl="0" algn="l">
              <a:spcBef>
                <a:spcPts val="0"/>
              </a:spcBef>
              <a:spcAft>
                <a:spcPts val="0"/>
              </a:spcAft>
              <a:buSzPts val="1800"/>
              <a:buChar char="-"/>
            </a:pPr>
            <a:r>
              <a:rPr lang="zh-TW"/>
              <a:t>Entanglements generating isn’t needed to generate in order, it can generate at the same time. The parallelizable operation has to be exploited to maximize resource utilization.</a:t>
            </a:r>
            <a:endParaRPr/>
          </a:p>
        </p:txBody>
      </p:sp>
      <p:sp>
        <p:nvSpPr>
          <p:cNvPr id="104" name="Google Shape;104;p19"/>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20"/>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Goal </a:t>
            </a:r>
            <a:endParaRPr/>
          </a:p>
        </p:txBody>
      </p:sp>
      <p:sp>
        <p:nvSpPr>
          <p:cNvPr id="110" name="Google Shape;110;p20"/>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Support distributed quantum applications</a:t>
            </a:r>
            <a:endParaRPr/>
          </a:p>
          <a:p>
            <a:pPr indent="-342900" lvl="0" marL="914400" rtl="0" algn="l">
              <a:spcBef>
                <a:spcPts val="0"/>
              </a:spcBef>
              <a:spcAft>
                <a:spcPts val="0"/>
              </a:spcAft>
              <a:buSzPts val="1800"/>
              <a:buChar char="-"/>
            </a:pPr>
            <a:r>
              <a:rPr lang="zh-TW"/>
              <a:t>There are many quantum applications based on distribution. We need to ensure that distributing states with a sufficiently high fidelity at a reasonable rate for a majority of potential applications.</a:t>
            </a:r>
            <a:endParaRPr/>
          </a:p>
          <a:p>
            <a:pPr indent="-342900" lvl="0" marL="457200" rtl="0" algn="l">
              <a:spcBef>
                <a:spcPts val="0"/>
              </a:spcBef>
              <a:spcAft>
                <a:spcPts val="0"/>
              </a:spcAft>
              <a:buSzPts val="1800"/>
              <a:buChar char="●"/>
            </a:pPr>
            <a:r>
              <a:rPr lang="zh-TW"/>
              <a:t>Be flexible with regards to hardware capabilities and limitations</a:t>
            </a:r>
            <a:endParaRPr/>
          </a:p>
          <a:p>
            <a:pPr indent="-342900" lvl="0" marL="914400" rtl="0" algn="l">
              <a:spcBef>
                <a:spcPts val="0"/>
              </a:spcBef>
              <a:spcAft>
                <a:spcPts val="0"/>
              </a:spcAft>
              <a:buSzPts val="1800"/>
              <a:buChar char="-"/>
            </a:pPr>
            <a:r>
              <a:rPr lang="zh-TW"/>
              <a:t>There are many different repeaters and maybe more kinds in the future. The Internet should allow for a large variety of hardware implementations</a:t>
            </a:r>
            <a:endParaRPr/>
          </a:p>
        </p:txBody>
      </p:sp>
      <p:sp>
        <p:nvSpPr>
          <p:cNvPr id="111" name="Google Shape;111;p20"/>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Google Shape;116;p21"/>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Principle</a:t>
            </a:r>
            <a:endParaRPr/>
          </a:p>
        </p:txBody>
      </p:sp>
      <p:sp>
        <p:nvSpPr>
          <p:cNvPr id="117" name="Google Shape;117;p21"/>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Bell Pairs are the fundamental building block</a:t>
            </a:r>
            <a:endParaRPr/>
          </a:p>
          <a:p>
            <a:pPr indent="-342900" lvl="0" marL="914400" rtl="0" algn="l">
              <a:spcBef>
                <a:spcPts val="0"/>
              </a:spcBef>
              <a:spcAft>
                <a:spcPts val="0"/>
              </a:spcAft>
              <a:buSzPts val="1800"/>
              <a:buChar char="-"/>
            </a:pPr>
            <a:r>
              <a:rPr lang="zh-TW"/>
              <a:t>The entanglements are the basis unit in quantum Internet, and Bell pairs can be used to generating more complex entangled state (three qubits or more)</a:t>
            </a:r>
            <a:endParaRPr/>
          </a:p>
          <a:p>
            <a:pPr indent="-342900" lvl="0" marL="457200" rtl="0" algn="l">
              <a:spcBef>
                <a:spcPts val="0"/>
              </a:spcBef>
              <a:spcAft>
                <a:spcPts val="0"/>
              </a:spcAft>
              <a:buSzPts val="1800"/>
              <a:buChar char="●"/>
            </a:pPr>
            <a:r>
              <a:rPr lang="zh-TW"/>
              <a:t>Fidelity is part of the service</a:t>
            </a:r>
            <a:endParaRPr/>
          </a:p>
          <a:p>
            <a:pPr indent="-342900" lvl="0" marL="914400" rtl="0" algn="l">
              <a:spcBef>
                <a:spcPts val="0"/>
              </a:spcBef>
              <a:spcAft>
                <a:spcPts val="0"/>
              </a:spcAft>
              <a:buSzPts val="1800"/>
              <a:buChar char="-"/>
            </a:pPr>
            <a:r>
              <a:rPr lang="zh-TW"/>
              <a:t>Different applications may need different fidelity. The network should allocate fidelity according to applications’ demand.</a:t>
            </a:r>
            <a:endParaRPr/>
          </a:p>
        </p:txBody>
      </p:sp>
      <p:sp>
        <p:nvSpPr>
          <p:cNvPr id="118" name="Google Shape;118;p21"/>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