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</p:sldIdLst>
  <p:sldSz cx="12188825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昭文 陳" initials="昭文" lastIdx="1" clrIdx="0">
    <p:extLst>
      <p:ext uri="{19B8F6BF-5375-455C-9EA6-DF929625EA0E}">
        <p15:presenceInfo xmlns:p15="http://schemas.microsoft.com/office/powerpoint/2012/main" userId="02998df13b2c742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365" autoAdjust="0"/>
  </p:normalViewPr>
  <p:slideViewPr>
    <p:cSldViewPr showGuides="1">
      <p:cViewPr varScale="1">
        <p:scale>
          <a:sx n="159" d="100"/>
          <a:sy n="159" d="100"/>
        </p:scale>
        <p:origin x="234" y="15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8" d="100"/>
          <a:sy n="128" d="100"/>
        </p:scale>
        <p:origin x="4884" y="1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B9575D2-2748-42AA-B14F-D401967BC4BA}" type="datetime2">
              <a:rPr lang="zh-TW" altLang="en-US" b="1" smtClean="0">
                <a:latin typeface="+mj-ea"/>
                <a:ea typeface="+mj-ea"/>
              </a:rPr>
              <a:t>2019年12月3日</a:t>
            </a:fld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en-US" altLang="zh-TW" b="1" smtClean="0">
                <a:latin typeface="+mj-ea"/>
                <a:ea typeface="+mj-ea"/>
              </a:rPr>
              <a:t>‹#›</a:t>
            </a:fld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>
                <a:latin typeface="+mj-ea"/>
                <a:ea typeface="+mj-ea"/>
              </a:defRPr>
            </a:lvl1pPr>
          </a:lstStyle>
          <a:p>
            <a:fld id="{D483F0FF-D51E-42C6-9123-2966B0EADBDB}" type="datetime2">
              <a:rPr lang="zh-TW" altLang="en-US" smtClean="0"/>
              <a:pPr/>
              <a:t>2019年12月3日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latin typeface="+mj-ea"/>
                <a:ea typeface="+mj-ea"/>
              </a:defRPr>
            </a:lvl1pPr>
          </a:lstStyle>
          <a:p>
            <a:fld id="{6BB98AFB-CB0D-4DFE-87B9-B4B0D0DE73CD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b="1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b="1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b="1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b="1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9943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US" altLang="zh-TW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8647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US" altLang="zh-TW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4973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US" altLang="zh-TW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6329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US" altLang="zh-TW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2909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dirty="0" smtClean="0"/>
              <a:t>DAG</a:t>
            </a:r>
            <a:r>
              <a:rPr lang="en-US" altLang="zh-TW" b="0" baseline="0" dirty="0" smtClean="0"/>
              <a:t> </a:t>
            </a:r>
            <a:r>
              <a:rPr lang="en-US" altLang="zh-TW" b="0" baseline="0" dirty="0" smtClean="0">
                <a:sym typeface="Wingdings" panose="05000000000000000000" pitchFamily="2" charset="2"/>
              </a:rPr>
              <a:t> directed acyclic graphs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US" altLang="zh-TW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4102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dirty="0" smtClean="0"/>
              <a:t>DAG</a:t>
            </a:r>
            <a:r>
              <a:rPr lang="en-US" altLang="zh-TW" b="0" baseline="0" dirty="0" smtClean="0"/>
              <a:t> </a:t>
            </a:r>
            <a:r>
              <a:rPr lang="en-US" altLang="zh-TW" b="0" baseline="0" dirty="0" smtClean="0">
                <a:sym typeface="Wingdings" panose="05000000000000000000" pitchFamily="2" charset="2"/>
              </a:rPr>
              <a:t> directed acyclic graphs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US" altLang="zh-TW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6637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dirty="0" smtClean="0"/>
              <a:t>DAG</a:t>
            </a:r>
            <a:r>
              <a:rPr lang="en-US" altLang="zh-TW" b="0" baseline="0" dirty="0" smtClean="0"/>
              <a:t> </a:t>
            </a:r>
            <a:r>
              <a:rPr lang="en-US" altLang="zh-TW" b="0" baseline="0" dirty="0" smtClean="0">
                <a:sym typeface="Wingdings" panose="05000000000000000000" pitchFamily="2" charset="2"/>
              </a:rPr>
              <a:t> directed acyclic graphs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US" altLang="zh-TW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9757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dirty="0" smtClean="0"/>
              <a:t>DAG</a:t>
            </a:r>
            <a:r>
              <a:rPr lang="en-US" altLang="zh-TW" b="0" baseline="0" dirty="0" smtClean="0"/>
              <a:t> </a:t>
            </a:r>
            <a:r>
              <a:rPr lang="en-US" altLang="zh-TW" b="0" baseline="0" dirty="0" smtClean="0">
                <a:sym typeface="Wingdings" panose="05000000000000000000" pitchFamily="2" charset="2"/>
              </a:rPr>
              <a:t> directed acyclic graphs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US" altLang="zh-TW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541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dirty="0" smtClean="0"/>
              <a:t>DAG</a:t>
            </a:r>
            <a:r>
              <a:rPr lang="en-US" altLang="zh-TW" b="0" baseline="0" dirty="0" smtClean="0"/>
              <a:t> </a:t>
            </a:r>
            <a:r>
              <a:rPr lang="en-US" altLang="zh-TW" b="0" baseline="0" dirty="0" smtClean="0">
                <a:sym typeface="Wingdings" panose="05000000000000000000" pitchFamily="2" charset="2"/>
              </a:rPr>
              <a:t> directed acyclic graphs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US" altLang="zh-TW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5939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dirty="0" smtClean="0"/>
              <a:t>DAG</a:t>
            </a:r>
            <a:r>
              <a:rPr lang="en-US" altLang="zh-TW" b="0" baseline="0" dirty="0" smtClean="0"/>
              <a:t> </a:t>
            </a:r>
            <a:r>
              <a:rPr lang="en-US" altLang="zh-TW" b="0" baseline="0" dirty="0" smtClean="0">
                <a:sym typeface="Wingdings" panose="05000000000000000000" pitchFamily="2" charset="2"/>
              </a:rPr>
              <a:t> directed acyclic graphs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US" altLang="zh-TW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102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US" altLang="zh-TW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0659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US" altLang="zh-TW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18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US" altLang="zh-TW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4595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US" altLang="zh-TW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902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US" altLang="zh-TW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8534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US" altLang="zh-TW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1537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US" altLang="zh-TW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2026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US" altLang="zh-TW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1220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US" altLang="zh-TW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526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D736C7-DC59-4282-B2AF-727C832B8C6A}" type="datetime2">
              <a:rPr lang="zh-TW" altLang="en-US" smtClean="0"/>
              <a:t>2019年12月3日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FD67AF-7470-44AD-A478-2D12F0630D56}" type="datetime2">
              <a:rPr lang="zh-TW" altLang="en-US" smtClean="0"/>
              <a:t>2019年12月3日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A79D4E-BC8E-475D-9CD2-FB242A74236E}" type="datetime2">
              <a:rPr lang="zh-TW" altLang="en-US" smtClean="0"/>
              <a:t>2019年12月3日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97B98-726A-4070-9D39-F8B9773EC70D}" type="datetime2">
              <a:rPr lang="zh-TW" altLang="en-US" smtClean="0"/>
              <a:t>2019年12月3日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6FCADB6-97FC-4F66-8BB7-4F9E822E5B51}" type="datetime2">
              <a:rPr lang="zh-TW" altLang="en-US" smtClean="0"/>
              <a:t>2019年12月3日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A069C6B-B8F0-49DC-9592-215E93C5FB6C}" type="datetime2">
              <a:rPr lang="zh-TW" altLang="en-US" smtClean="0"/>
              <a:t>2019年12月3日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09B5B5-34E1-407E-953B-EA01438440C3}" type="datetime2">
              <a:rPr lang="zh-TW" altLang="en-US" smtClean="0"/>
              <a:t>2019年12月3日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1BF0BFD-663C-465C-9623-36BF68BF0939}" type="datetime2">
              <a:rPr lang="zh-TW" altLang="en-US" smtClean="0"/>
              <a:t>2019年12月3日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A913C1-ABB7-4389-AE42-01E676C9FF25}" type="datetime2">
              <a:rPr lang="zh-TW" altLang="en-US" smtClean="0"/>
              <a:t>2019年12月3日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318B129-5337-4D36-A853-A1535F8AB02F}" type="datetime2">
              <a:rPr lang="zh-TW" altLang="en-US" smtClean="0"/>
              <a:t>2019年12月3日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fld id="{CDBE7E23-A82F-4C7E-B265-122B2A8D23EB}" type="datetime2">
              <a:rPr lang="zh-TW" altLang="en-US" smtClean="0"/>
              <a:t>2019年12月3日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fld id="{AAEAE4A8-A6E5-453E-B946-FB774B73F48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ea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b="0" kern="1200">
          <a:solidFill>
            <a:schemeClr val="tx1">
              <a:lumMod val="65000"/>
              <a:lumOff val="35000"/>
            </a:schemeClr>
          </a:solidFill>
          <a:latin typeface="+mj-ea"/>
          <a:ea typeface="+mj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b="0" kern="1200">
          <a:solidFill>
            <a:schemeClr val="tx1">
              <a:lumMod val="65000"/>
              <a:lumOff val="35000"/>
            </a:schemeClr>
          </a:solidFill>
          <a:latin typeface="+mj-ea"/>
          <a:ea typeface="+mj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b="0" kern="1200">
          <a:solidFill>
            <a:schemeClr val="tx1">
              <a:lumMod val="65000"/>
              <a:lumOff val="35000"/>
            </a:schemeClr>
          </a:solidFill>
          <a:latin typeface="+mj-ea"/>
          <a:ea typeface="+mj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b="0" kern="1200">
          <a:solidFill>
            <a:schemeClr val="tx1">
              <a:lumMod val="65000"/>
              <a:lumOff val="35000"/>
            </a:schemeClr>
          </a:solidFill>
          <a:latin typeface="+mj-ea"/>
          <a:ea typeface="+mj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b="0" kern="1200">
          <a:solidFill>
            <a:schemeClr val="tx1">
              <a:lumMod val="65000"/>
              <a:lumOff val="35000"/>
            </a:schemeClr>
          </a:solidFill>
          <a:latin typeface="+mj-ea"/>
          <a:ea typeface="+mj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7772398" cy="2514601"/>
          </a:xfrm>
        </p:spPr>
        <p:txBody>
          <a:bodyPr rtlCol="0"/>
          <a:lstStyle/>
          <a:p>
            <a:pPr rtl="0"/>
            <a:r>
              <a:rPr lang="en-US" altLang="zh-TW" dirty="0" err="1" smtClean="0">
                <a:latin typeface="Rockwell" panose="02060603020205020403" pitchFamily="18" charset="0"/>
                <a:ea typeface="微軟正黑體" panose="020B0604030504040204" pitchFamily="34" charset="-120"/>
                <a:sym typeface="新細明體" panose="02020500000000000000" pitchFamily="18" charset="-120"/>
              </a:rPr>
              <a:t>AutoML</a:t>
            </a:r>
            <a:r>
              <a:rPr lang="en-US" altLang="zh-TW" dirty="0" smtClean="0">
                <a:latin typeface="Rockwell" panose="02060603020205020403" pitchFamily="18" charset="0"/>
                <a:ea typeface="微軟正黑體" panose="020B0604030504040204" pitchFamily="34" charset="-120"/>
                <a:sym typeface="新細明體" panose="02020500000000000000" pitchFamily="18" charset="-120"/>
              </a:rPr>
              <a:t>: A Survey of the State-of-the-Art</a:t>
            </a:r>
            <a:endParaRPr lang="zh-TW" altLang="en-US" dirty="0">
              <a:latin typeface="Rockwell" panose="02060603020205020403" pitchFamily="18" charset="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altLang="zh-TW" b="0" dirty="0" smtClean="0">
                <a:latin typeface="Rockwell" panose="02060603020205020403" pitchFamily="18" charset="0"/>
                <a:ea typeface="微軟正黑體" panose="020B0604030504040204" pitchFamily="34" charset="-120"/>
                <a:sym typeface="新細明體" panose="02020500000000000000" pitchFamily="18" charset="-120"/>
              </a:rPr>
              <a:t>X. He, K. Zhao, X. Chu</a:t>
            </a:r>
          </a:p>
          <a:p>
            <a:pPr rtl="0"/>
            <a:r>
              <a:rPr lang="en-US" altLang="zh-TW" dirty="0" smtClean="0">
                <a:latin typeface="Rockwell" panose="02060603020205020403" pitchFamily="18" charset="0"/>
                <a:ea typeface="微軟正黑體" panose="020B0604030504040204" pitchFamily="34" charset="-120"/>
                <a:sym typeface="新細明體" panose="02020500000000000000" pitchFamily="18" charset="-120"/>
              </a:rPr>
              <a:t>Department of Computer Science,</a:t>
            </a:r>
          </a:p>
          <a:p>
            <a:pPr rtl="0"/>
            <a:r>
              <a:rPr lang="en-US" altLang="zh-TW" b="0" dirty="0" smtClean="0">
                <a:latin typeface="Rockwell" panose="02060603020205020403" pitchFamily="18" charset="0"/>
                <a:ea typeface="微軟正黑體" panose="020B0604030504040204" pitchFamily="34" charset="-120"/>
                <a:sym typeface="新細明體" panose="02020500000000000000" pitchFamily="18" charset="-120"/>
              </a:rPr>
              <a:t>Hong Kong Baptist University</a:t>
            </a:r>
            <a:endParaRPr lang="zh-TW" altLang="en-US" b="0" dirty="0">
              <a:latin typeface="Rockwell" panose="02060603020205020403" pitchFamily="18" charset="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n-US" altLang="zh-TW" smtClean="0"/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065212" y="533400"/>
            <a:ext cx="10058400" cy="685800"/>
          </a:xfrm>
        </p:spPr>
        <p:txBody>
          <a:bodyPr rtlCol="0">
            <a:normAutofit/>
          </a:bodyPr>
          <a:lstStyle/>
          <a:p>
            <a:r>
              <a:rPr lang="en-US" altLang="zh-TW" dirty="0">
                <a:latin typeface="Rockwell" panose="02060603020205020403" pitchFamily="18" charset="0"/>
                <a:sym typeface="新細明體" panose="02020500000000000000" pitchFamily="18" charset="-120"/>
              </a:rPr>
              <a:t>Model </a:t>
            </a:r>
            <a:r>
              <a:rPr lang="en-US" altLang="zh-TW" dirty="0" smtClean="0">
                <a:latin typeface="Rockwell" panose="02060603020205020403" pitchFamily="18" charset="0"/>
                <a:sym typeface="新細明體" panose="02020500000000000000" pitchFamily="18" charset="-120"/>
              </a:rPr>
              <a:t>Structures – </a:t>
            </a:r>
            <a:r>
              <a:rPr lang="en-US" altLang="zh-TW" dirty="0" smtClean="0">
                <a:latin typeface="Rockwell" panose="02060603020205020403" pitchFamily="18" charset="0"/>
                <a:ea typeface="微軟正黑體" panose="020B0604030504040204" pitchFamily="34" charset="-120"/>
                <a:sym typeface="新細明體" panose="02020500000000000000" pitchFamily="18" charset="-120"/>
              </a:rPr>
              <a:t>Hierarchical Structure</a:t>
            </a:r>
            <a:endParaRPr lang="zh-TW" altLang="en-US" dirty="0">
              <a:latin typeface="Rockwell" panose="02060603020205020403" pitchFamily="18" charset="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n-US" altLang="zh-TW" smtClean="0"/>
              <a:t>10</a:t>
            </a:fld>
            <a:endParaRPr lang="en-US" altLang="zh-TW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6612" y="1752600"/>
            <a:ext cx="6411946" cy="457200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latin typeface="Bell MT" panose="02020503060305020303" pitchFamily="18" charset="0"/>
                <a:sym typeface="Wingdings" panose="05000000000000000000" pitchFamily="2" charset="2"/>
              </a:rPr>
              <a:t>The number of cell nodes are not fixed</a:t>
            </a:r>
          </a:p>
          <a:p>
            <a:r>
              <a:rPr lang="en-US" altLang="zh-TW" sz="2400" dirty="0" smtClean="0">
                <a:latin typeface="Bell MT" panose="02020503060305020303" pitchFamily="18" charset="0"/>
                <a:sym typeface="Wingdings" panose="05000000000000000000" pitchFamily="2" charset="2"/>
              </a:rPr>
              <a:t>Higher-level cell is generated by incorporating lower-level cell iteratively</a:t>
            </a:r>
          </a:p>
          <a:p>
            <a:r>
              <a:rPr lang="en-US" altLang="zh-TW" sz="2400" dirty="0" smtClean="0">
                <a:latin typeface="Bell MT" panose="02020503060305020303" pitchFamily="18" charset="0"/>
                <a:sym typeface="Wingdings" panose="05000000000000000000" pitchFamily="2" charset="2"/>
              </a:rPr>
              <a:t>Use a learnable matrix </a:t>
            </a:r>
            <a:r>
              <a:rPr lang="en-US" altLang="zh-TW" sz="2400" i="1" dirty="0" smtClean="0">
                <a:latin typeface="Bell MT" panose="02020503060305020303" pitchFamily="18" charset="0"/>
                <a:sym typeface="Wingdings" panose="05000000000000000000" pitchFamily="2" charset="2"/>
              </a:rPr>
              <a:t>G</a:t>
            </a:r>
            <a:r>
              <a:rPr lang="en-US" altLang="zh-TW" sz="2400" dirty="0" smtClean="0">
                <a:latin typeface="Bell MT" panose="02020503060305020303" pitchFamily="18" charset="0"/>
                <a:sym typeface="Wingdings" panose="05000000000000000000" pitchFamily="2" charset="2"/>
              </a:rPr>
              <a:t> to represent the higher cell </a:t>
            </a:r>
          </a:p>
          <a:p>
            <a:r>
              <a:rPr lang="en-US" altLang="zh-TW" sz="2400" dirty="0" smtClean="0">
                <a:solidFill>
                  <a:schemeClr val="accent2"/>
                </a:solidFill>
                <a:latin typeface="Bell MT" panose="02020503060305020303" pitchFamily="18" charset="0"/>
                <a:sym typeface="Wingdings" panose="05000000000000000000" pitchFamily="2" charset="2"/>
              </a:rPr>
              <a:t>Can discover more types of network with complex and flexible topologies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012" y="2362200"/>
            <a:ext cx="419760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065212" y="533400"/>
            <a:ext cx="10058400" cy="685800"/>
          </a:xfrm>
        </p:spPr>
        <p:txBody>
          <a:bodyPr rtlCol="0">
            <a:normAutofit fontScale="90000"/>
          </a:bodyPr>
          <a:lstStyle/>
          <a:p>
            <a:r>
              <a:rPr lang="en-US" altLang="zh-TW" dirty="0">
                <a:latin typeface="Rockwell" panose="02060603020205020403" pitchFamily="18" charset="0"/>
                <a:sym typeface="新細明體" panose="02020500000000000000" pitchFamily="18" charset="-120"/>
              </a:rPr>
              <a:t>Model </a:t>
            </a:r>
            <a:r>
              <a:rPr lang="en-US" altLang="zh-TW" dirty="0" smtClean="0">
                <a:latin typeface="Rockwell" panose="02060603020205020403" pitchFamily="18" charset="0"/>
                <a:sym typeface="新細明體" panose="02020500000000000000" pitchFamily="18" charset="-120"/>
              </a:rPr>
              <a:t>Structures – </a:t>
            </a:r>
            <a:r>
              <a:rPr lang="en-US" altLang="zh-TW" dirty="0" smtClean="0">
                <a:latin typeface="Rockwell" panose="02060603020205020403" pitchFamily="18" charset="0"/>
                <a:ea typeface="微軟正黑體" panose="020B0604030504040204" pitchFamily="34" charset="-120"/>
                <a:sym typeface="新細明體" panose="02020500000000000000" pitchFamily="18" charset="-120"/>
              </a:rPr>
              <a:t>Network Morphism based</a:t>
            </a:r>
            <a:endParaRPr lang="zh-TW" altLang="en-US" dirty="0">
              <a:latin typeface="Rockwell" panose="02060603020205020403" pitchFamily="18" charset="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n-US" altLang="zh-TW" smtClean="0"/>
              <a:t>11</a:t>
            </a:fld>
            <a:endParaRPr lang="en-US" altLang="zh-TW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6612" y="1752600"/>
            <a:ext cx="6705600" cy="457200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latin typeface="Bell MT" panose="02020503060305020303" pitchFamily="18" charset="0"/>
                <a:sym typeface="Wingdings" panose="05000000000000000000" pitchFamily="2" charset="2"/>
              </a:rPr>
              <a:t>Transfer the information stored in an existing neural network</a:t>
            </a:r>
          </a:p>
          <a:p>
            <a:r>
              <a:rPr lang="en-US" altLang="zh-TW" sz="2400" dirty="0" smtClean="0">
                <a:latin typeface="Bell MT" panose="02020503060305020303" pitchFamily="18" charset="0"/>
                <a:sym typeface="Wingdings" panose="05000000000000000000" pitchFamily="2" charset="2"/>
              </a:rPr>
              <a:t>New network is guaranteed to perform </a:t>
            </a:r>
            <a:r>
              <a:rPr lang="en-US" altLang="zh-TW" sz="2400" dirty="0">
                <a:solidFill>
                  <a:schemeClr val="accent2"/>
                </a:solidFill>
                <a:latin typeface="Bell MT" panose="02020503060305020303" pitchFamily="18" charset="0"/>
                <a:sym typeface="Wingdings" panose="05000000000000000000" pitchFamily="2" charset="2"/>
              </a:rPr>
              <a:t>better or equivalent</a:t>
            </a:r>
            <a:r>
              <a:rPr lang="en-US" altLang="zh-TW" sz="2400" dirty="0" smtClean="0">
                <a:latin typeface="Bell MT" panose="02020503060305020303" pitchFamily="18" charset="0"/>
                <a:sym typeface="Wingdings" panose="05000000000000000000" pitchFamily="2" charset="2"/>
              </a:rPr>
              <a:t> to the old network</a:t>
            </a:r>
          </a:p>
          <a:p>
            <a:endParaRPr lang="en-US" altLang="zh-TW" sz="2400" dirty="0">
              <a:latin typeface="Bell MT" panose="02020503060305020303" pitchFamily="18" charset="0"/>
              <a:sym typeface="Wingdings" panose="05000000000000000000" pitchFamily="2" charset="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012" y="3200400"/>
            <a:ext cx="6087644" cy="263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7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760412" y="457200"/>
            <a:ext cx="10363200" cy="685800"/>
          </a:xfrm>
        </p:spPr>
        <p:txBody>
          <a:bodyPr rtlCol="0">
            <a:normAutofit/>
          </a:bodyPr>
          <a:lstStyle/>
          <a:p>
            <a:r>
              <a:rPr lang="en-US" altLang="zh-TW" dirty="0" smtClean="0">
                <a:latin typeface="Rockwell" panose="02060603020205020403" pitchFamily="18" charset="0"/>
                <a:sym typeface="新細明體" panose="02020500000000000000" pitchFamily="18" charset="-120"/>
              </a:rPr>
              <a:t>HPO – Grid and Random Search</a:t>
            </a:r>
            <a:endParaRPr lang="zh-TW" altLang="en-US" dirty="0">
              <a:latin typeface="Rockwell" panose="02060603020205020403" pitchFamily="18" charset="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n-US" altLang="zh-TW" smtClean="0"/>
              <a:t>12</a:t>
            </a:fld>
            <a:endParaRPr lang="en-US" altLang="zh-TW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6612" y="1752600"/>
            <a:ext cx="6705600" cy="4572000"/>
          </a:xfrm>
        </p:spPr>
        <p:txBody>
          <a:bodyPr>
            <a:normAutofit lnSpcReduction="10000"/>
          </a:bodyPr>
          <a:lstStyle/>
          <a:p>
            <a:r>
              <a:rPr lang="en-US" altLang="zh-TW" sz="2400" dirty="0" err="1" smtClean="0">
                <a:latin typeface="Bell MT" panose="02020503060305020303" pitchFamily="18" charset="0"/>
                <a:sym typeface="Wingdings" panose="05000000000000000000" pitchFamily="2" charset="2"/>
              </a:rPr>
              <a:t>Hyperparameter</a:t>
            </a:r>
            <a:r>
              <a:rPr lang="en-US" altLang="zh-TW" sz="2400" dirty="0" smtClean="0">
                <a:latin typeface="Bell MT" panose="02020503060305020303" pitchFamily="18" charset="0"/>
                <a:sym typeface="Wingdings" panose="05000000000000000000" pitchFamily="2" charset="2"/>
              </a:rPr>
              <a:t>: parameter whose value is set before the learning process begins</a:t>
            </a:r>
          </a:p>
          <a:p>
            <a:r>
              <a:rPr lang="en-US" altLang="zh-TW" sz="2400" dirty="0" smtClean="0">
                <a:latin typeface="Bell MT" panose="02020503060305020303" pitchFamily="18" charset="0"/>
                <a:sym typeface="Wingdings" panose="05000000000000000000" pitchFamily="2" charset="2"/>
              </a:rPr>
              <a:t>Grid search: </a:t>
            </a:r>
          </a:p>
          <a:p>
            <a:pPr lvl="1"/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Divides the space of possible </a:t>
            </a:r>
            <a:r>
              <a:rPr lang="en-US" altLang="zh-TW" sz="2200" dirty="0" err="1" smtClean="0">
                <a:latin typeface="Bell MT" panose="02020503060305020303" pitchFamily="18" charset="0"/>
                <a:sym typeface="Wingdings" panose="05000000000000000000" pitchFamily="2" charset="2"/>
              </a:rPr>
              <a:t>hyperparameters</a:t>
            </a:r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/>
            </a:r>
            <a:b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</a:br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 </a:t>
            </a:r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into regular intervals </a:t>
            </a:r>
          </a:p>
          <a:p>
            <a:pPr lvl="1"/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(a) Can only test 3 distinct </a:t>
            </a:r>
            <a:r>
              <a:rPr lang="en-US" altLang="zh-TW" sz="2200" dirty="0" err="1" smtClean="0">
                <a:latin typeface="Bell MT" panose="02020503060305020303" pitchFamily="18" charset="0"/>
                <a:sym typeface="Wingdings" panose="05000000000000000000" pitchFamily="2" charset="2"/>
              </a:rPr>
              <a:t>config</a:t>
            </a:r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 for 9 trails</a:t>
            </a:r>
          </a:p>
          <a:p>
            <a:pPr lvl="1"/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Coarse grid first</a:t>
            </a:r>
          </a:p>
          <a:p>
            <a:r>
              <a:rPr lang="en-US" altLang="zh-TW" sz="2400" dirty="0" smtClean="0">
                <a:latin typeface="Bell MT" panose="02020503060305020303" pitchFamily="18" charset="0"/>
                <a:sym typeface="Wingdings" panose="05000000000000000000" pitchFamily="2" charset="2"/>
              </a:rPr>
              <a:t>Random search:</a:t>
            </a:r>
          </a:p>
          <a:p>
            <a:pPr lvl="1"/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Practical but unable to find optimal</a:t>
            </a:r>
          </a:p>
          <a:p>
            <a:pPr lvl="1"/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Hyperband: use more resource to tune the promising space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812" y="2362200"/>
            <a:ext cx="4799186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5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760412" y="457200"/>
            <a:ext cx="10363200" cy="685800"/>
          </a:xfrm>
        </p:spPr>
        <p:txBody>
          <a:bodyPr rtlCol="0">
            <a:normAutofit/>
          </a:bodyPr>
          <a:lstStyle/>
          <a:p>
            <a:r>
              <a:rPr lang="en-US" altLang="zh-TW" dirty="0" smtClean="0">
                <a:latin typeface="Rockwell" panose="02060603020205020403" pitchFamily="18" charset="0"/>
                <a:sym typeface="新細明體" panose="02020500000000000000" pitchFamily="18" charset="-120"/>
              </a:rPr>
              <a:t>HPO – Reinforcement Learning</a:t>
            </a:r>
            <a:endParaRPr lang="zh-TW" altLang="en-US" dirty="0">
              <a:latin typeface="Rockwell" panose="02060603020205020403" pitchFamily="18" charset="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n-US" altLang="zh-TW" smtClean="0"/>
              <a:t>13</a:t>
            </a:fld>
            <a:endParaRPr lang="en-US" altLang="zh-TW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6612" y="1752600"/>
            <a:ext cx="6705600" cy="4572000"/>
          </a:xfrm>
        </p:spPr>
        <p:txBody>
          <a:bodyPr>
            <a:normAutofit/>
          </a:bodyPr>
          <a:lstStyle/>
          <a:p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NAS: Train an RNN to automatically generate network architectures</a:t>
            </a:r>
          </a:p>
          <a:p>
            <a:r>
              <a:rPr lang="en-US" altLang="zh-TW" sz="2200" dirty="0" err="1" smtClean="0">
                <a:latin typeface="Bell MT" panose="02020503060305020303" pitchFamily="18" charset="0"/>
                <a:sym typeface="Wingdings" panose="05000000000000000000" pitchFamily="2" charset="2"/>
              </a:rPr>
              <a:t>MetaQNN</a:t>
            </a:r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: Use Q-learning to sequentially search neural architectures</a:t>
            </a:r>
          </a:p>
          <a:p>
            <a:r>
              <a:rPr lang="en-US" altLang="zh-TW" sz="2200" dirty="0" smtClean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  <a:sym typeface="Wingdings" panose="05000000000000000000" pitchFamily="2" charset="2"/>
              </a:rPr>
              <a:t>Both achieved state-of-the-art </a:t>
            </a:r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results of CIFAR10</a:t>
            </a:r>
          </a:p>
          <a:p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Took 28 days and 800 K40 GPUS to search </a:t>
            </a:r>
            <a:b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</a:br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the best-performing architecture</a:t>
            </a:r>
            <a:b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</a:br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 </a:t>
            </a:r>
            <a:r>
              <a:rPr lang="en-US" altLang="zh-TW" sz="2200" dirty="0" err="1" smtClean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  <a:sym typeface="Wingdings" panose="05000000000000000000" pitchFamily="2" charset="2"/>
              </a:rPr>
              <a:t>unafforadable</a:t>
            </a:r>
            <a:r>
              <a:rPr lang="en-US" altLang="zh-TW" sz="2200" dirty="0" smtClean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  <a:sym typeface="Wingdings" panose="05000000000000000000" pitchFamily="2" charset="2"/>
              </a:rPr>
              <a:t> for researchers and companies</a:t>
            </a:r>
            <a:endParaRPr lang="en-US" altLang="zh-TW" sz="2200" dirty="0">
              <a:solidFill>
                <a:schemeClr val="accent2">
                  <a:lumMod val="75000"/>
                </a:schemeClr>
              </a:solidFill>
              <a:latin typeface="Bell MT" panose="02020503060305020303" pitchFamily="18" charset="0"/>
              <a:sym typeface="Wingdings" panose="05000000000000000000" pitchFamily="2" charset="2"/>
            </a:endParaRPr>
          </a:p>
          <a:p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ENAS</a:t>
            </a:r>
            <a:r>
              <a:rPr lang="en-US" altLang="zh-TW" sz="2200" dirty="0" smtClean="0">
                <a:latin typeface="Adobe Hebrew" panose="02040503050201020203" pitchFamily="18" charset="-79"/>
                <a:cs typeface="Adobe Hebrew" panose="02040503050201020203" pitchFamily="18" charset="-79"/>
                <a:sym typeface="Wingdings" panose="05000000000000000000" pitchFamily="2" charset="2"/>
              </a:rPr>
              <a:t>[1]</a:t>
            </a:r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: share parameters to eschew training </a:t>
            </a:r>
            <a:b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</a:br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each </a:t>
            </a:r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valid </a:t>
            </a:r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model from scratch to convergence</a:t>
            </a:r>
            <a:endParaRPr lang="en-US" altLang="zh-TW" sz="2200" dirty="0">
              <a:latin typeface="Bell MT" panose="02020503060305020303" pitchFamily="18" charset="0"/>
              <a:sym typeface="Wingdings" panose="05000000000000000000" pitchFamily="2" charset="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012" y="3810000"/>
            <a:ext cx="4196261" cy="192405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141412" y="6007678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[1] H</a:t>
            </a:r>
            <a:r>
              <a:rPr lang="en-US" altLang="zh-TW" sz="1000" dirty="0"/>
              <a:t>. Pham, M. Y. Guan, B. </a:t>
            </a:r>
            <a:r>
              <a:rPr lang="en-US" altLang="zh-TW" sz="1000" dirty="0" err="1"/>
              <a:t>Zoph</a:t>
            </a:r>
            <a:r>
              <a:rPr lang="en-US" altLang="zh-TW" sz="1000" dirty="0"/>
              <a:t>, Q. V. Le, and J. Dean, “Efficient neural architecture search via parameter sharing,” vol. ICML. [Online]. Available: http://arxiv.org/abs/1802.03268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07964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760412" y="457200"/>
            <a:ext cx="10668000" cy="685800"/>
          </a:xfrm>
        </p:spPr>
        <p:txBody>
          <a:bodyPr rtlCol="0">
            <a:normAutofit/>
          </a:bodyPr>
          <a:lstStyle/>
          <a:p>
            <a:r>
              <a:rPr lang="en-US" altLang="zh-TW" dirty="0" smtClean="0">
                <a:latin typeface="Rockwell" panose="02060603020205020403" pitchFamily="18" charset="0"/>
                <a:sym typeface="新細明體" panose="02020500000000000000" pitchFamily="18" charset="-120"/>
              </a:rPr>
              <a:t>HPO – Evolution Algorithm</a:t>
            </a:r>
            <a:endParaRPr lang="zh-TW" altLang="en-US" dirty="0">
              <a:latin typeface="Rockwell" panose="02060603020205020403" pitchFamily="18" charset="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n-US" altLang="zh-TW" smtClean="0"/>
              <a:t>14</a:t>
            </a:fld>
            <a:endParaRPr lang="en-US" altLang="zh-TW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6612" y="1600200"/>
            <a:ext cx="6705600" cy="4724400"/>
          </a:xfrm>
        </p:spPr>
        <p:txBody>
          <a:bodyPr>
            <a:normAutofit/>
          </a:bodyPr>
          <a:lstStyle/>
          <a:p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Network encoding</a:t>
            </a:r>
          </a:p>
          <a:p>
            <a:pPr lvl="1"/>
            <a:r>
              <a:rPr lang="en-US" altLang="zh-TW" sz="2000" dirty="0" smtClean="0">
                <a:latin typeface="Bell MT" panose="02020503060305020303" pitchFamily="18" charset="0"/>
                <a:sym typeface="Wingdings" panose="05000000000000000000" pitchFamily="2" charset="2"/>
              </a:rPr>
              <a:t>Directed encoding: binary, DAG, Cartesian genetic programming, </a:t>
            </a:r>
            <a:r>
              <a:rPr lang="en-US" altLang="zh-TW" sz="2000" dirty="0" err="1" smtClean="0">
                <a:latin typeface="Bell MT" panose="02020503060305020303" pitchFamily="18" charset="0"/>
                <a:sym typeface="Wingdings" panose="05000000000000000000" pitchFamily="2" charset="2"/>
              </a:rPr>
              <a:t>etc</a:t>
            </a:r>
            <a:endParaRPr lang="en-US" altLang="zh-TW" sz="2000" dirty="0" smtClean="0">
              <a:latin typeface="Bell MT" panose="02020503060305020303" pitchFamily="18" charset="0"/>
              <a:sym typeface="Wingdings" panose="05000000000000000000" pitchFamily="2" charset="2"/>
            </a:endParaRPr>
          </a:p>
          <a:p>
            <a:pPr lvl="1"/>
            <a:r>
              <a:rPr lang="en-US" altLang="zh-TW" sz="2000" dirty="0" err="1" smtClean="0">
                <a:latin typeface="Bell MT" panose="02020503060305020303" pitchFamily="18" charset="0"/>
                <a:sym typeface="Wingdings" panose="05000000000000000000" pitchFamily="2" charset="2"/>
              </a:rPr>
              <a:t>Indirected</a:t>
            </a:r>
            <a:r>
              <a:rPr lang="en-US" altLang="zh-TW" sz="2000" dirty="0" smtClean="0">
                <a:latin typeface="Bell MT" panose="02020503060305020303" pitchFamily="18" charset="0"/>
                <a:sym typeface="Wingdings" panose="05000000000000000000" pitchFamily="2" charset="2"/>
              </a:rPr>
              <a:t> encoding: use functions to represent network</a:t>
            </a:r>
          </a:p>
          <a:p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Selection: by fitness, select random then by fitness</a:t>
            </a:r>
          </a:p>
          <a:p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Crossover: generate offspring by 2 parents</a:t>
            </a:r>
          </a:p>
          <a:p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Mutation: flipping bits randomly, add or remove connections, </a:t>
            </a:r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etc.</a:t>
            </a:r>
            <a:endParaRPr lang="en-US" altLang="zh-TW" sz="2200" dirty="0" smtClean="0">
              <a:latin typeface="Bell MT" panose="02020503060305020303" pitchFamily="18" charset="0"/>
              <a:sym typeface="Wingdings" panose="05000000000000000000" pitchFamily="2" charset="2"/>
            </a:endParaRPr>
          </a:p>
          <a:p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Update: remove some generated networks to avoid waste of computation resource</a:t>
            </a:r>
            <a:endParaRPr lang="en-US" altLang="zh-TW" sz="2200" dirty="0">
              <a:latin typeface="Bell MT" panose="02020503060305020303" pitchFamily="18" charset="0"/>
              <a:sym typeface="Wingdings" panose="05000000000000000000" pitchFamily="2" charset="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004" y="2057400"/>
            <a:ext cx="3535408" cy="34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760412" y="457200"/>
            <a:ext cx="10668000" cy="685800"/>
          </a:xfrm>
        </p:spPr>
        <p:txBody>
          <a:bodyPr rtlCol="0">
            <a:normAutofit/>
          </a:bodyPr>
          <a:lstStyle/>
          <a:p>
            <a:r>
              <a:rPr lang="en-US" altLang="zh-TW" dirty="0" smtClean="0">
                <a:latin typeface="Rockwell" panose="02060603020205020403" pitchFamily="18" charset="0"/>
                <a:sym typeface="新細明體" panose="02020500000000000000" pitchFamily="18" charset="-120"/>
              </a:rPr>
              <a:t>HPO – Bayesian Optimization</a:t>
            </a:r>
            <a:endParaRPr lang="zh-TW" altLang="en-US" dirty="0">
              <a:latin typeface="Rockwell" panose="02060603020205020403" pitchFamily="18" charset="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n-US" altLang="zh-TW" smtClean="0"/>
              <a:t>15</a:t>
            </a:fld>
            <a:endParaRPr lang="en-US" altLang="zh-TW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6612" y="1600200"/>
            <a:ext cx="6705600" cy="472440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latin typeface="Bell MT" panose="02020503060305020303" pitchFamily="18" charset="0"/>
                <a:sym typeface="Wingdings" panose="05000000000000000000" pitchFamily="2" charset="2"/>
              </a:rPr>
              <a:t>Build probability model of the objective function</a:t>
            </a:r>
          </a:p>
          <a:p>
            <a:r>
              <a:rPr lang="en-US" altLang="zh-TW" sz="2400" dirty="0" smtClean="0">
                <a:latin typeface="Bell MT" panose="02020503060305020303" pitchFamily="18" charset="0"/>
                <a:sym typeface="Wingdings" panose="05000000000000000000" pitchFamily="2" charset="2"/>
              </a:rPr>
              <a:t>Sequential model-based optimization (SMBO)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Randomly initialized model M using a small portion of search space X</a:t>
            </a:r>
            <a:b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</a:br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D is consisting (x</a:t>
            </a:r>
            <a:r>
              <a:rPr lang="en-US" altLang="zh-TW" sz="2200" baseline="-25000" dirty="0" smtClean="0">
                <a:latin typeface="Bell MT" panose="02020503060305020303" pitchFamily="18" charset="0"/>
                <a:sym typeface="Wingdings" panose="05000000000000000000" pitchFamily="2" charset="2"/>
              </a:rPr>
              <a:t>i</a:t>
            </a:r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, </a:t>
            </a:r>
            <a:r>
              <a:rPr lang="en-US" altLang="zh-TW" sz="2200" dirty="0" err="1" smtClean="0">
                <a:latin typeface="Bell MT" panose="02020503060305020303" pitchFamily="18" charset="0"/>
                <a:sym typeface="Wingdings" panose="05000000000000000000" pitchFamily="2" charset="2"/>
              </a:rPr>
              <a:t>y</a:t>
            </a:r>
            <a:r>
              <a:rPr lang="en-US" altLang="zh-TW" sz="2200" baseline="-25000" dirty="0" err="1" smtClean="0">
                <a:latin typeface="Bell MT" panose="02020503060305020303" pitchFamily="18" charset="0"/>
                <a:sym typeface="Wingdings" panose="05000000000000000000" pitchFamily="2" charset="2"/>
              </a:rPr>
              <a:t>i</a:t>
            </a:r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), where </a:t>
            </a:r>
            <a:r>
              <a:rPr lang="en-US" altLang="zh-TW" sz="2200" dirty="0" err="1" smtClean="0">
                <a:latin typeface="Bell MT" panose="02020503060305020303" pitchFamily="18" charset="0"/>
                <a:sym typeface="Wingdings" panose="05000000000000000000" pitchFamily="2" charset="2"/>
              </a:rPr>
              <a:t>y</a:t>
            </a:r>
            <a:r>
              <a:rPr lang="en-US" altLang="zh-TW" sz="2200" baseline="-25000" dirty="0" err="1" smtClean="0">
                <a:latin typeface="Bell MT" panose="02020503060305020303" pitchFamily="18" charset="0"/>
                <a:sym typeface="Wingdings" panose="05000000000000000000" pitchFamily="2" charset="2"/>
              </a:rPr>
              <a:t>i</a:t>
            </a:r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 = f(x</a:t>
            </a:r>
            <a:r>
              <a:rPr lang="en-US" altLang="zh-TW" sz="2200" baseline="-25000" dirty="0" smtClean="0">
                <a:latin typeface="Bell MT" panose="02020503060305020303" pitchFamily="18" charset="0"/>
                <a:sym typeface="Wingdings" panose="05000000000000000000" pitchFamily="2" charset="2"/>
              </a:rPr>
              <a:t>i</a:t>
            </a:r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)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Tune M to fit the dataset D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Select new set of </a:t>
            </a:r>
            <a:r>
              <a:rPr lang="en-US" altLang="zh-TW" sz="2200" dirty="0" err="1" smtClean="0">
                <a:latin typeface="Bell MT" panose="02020503060305020303" pitchFamily="18" charset="0"/>
                <a:sym typeface="Wingdings" panose="05000000000000000000" pitchFamily="2" charset="2"/>
              </a:rPr>
              <a:t>hyperparameters</a:t>
            </a:r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 by predefined acquisition function S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012" y="2209800"/>
            <a:ext cx="4178828" cy="226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3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760412" y="457200"/>
            <a:ext cx="10668000" cy="685800"/>
          </a:xfrm>
        </p:spPr>
        <p:txBody>
          <a:bodyPr rtlCol="0">
            <a:normAutofit/>
          </a:bodyPr>
          <a:lstStyle/>
          <a:p>
            <a:r>
              <a:rPr lang="en-US" altLang="zh-TW" dirty="0" smtClean="0">
                <a:latin typeface="Rockwell" panose="02060603020205020403" pitchFamily="18" charset="0"/>
                <a:sym typeface="新細明體" panose="02020500000000000000" pitchFamily="18" charset="-120"/>
              </a:rPr>
              <a:t>HPO – Bayesian Optimization</a:t>
            </a:r>
            <a:endParaRPr lang="zh-TW" altLang="en-US" dirty="0">
              <a:latin typeface="Rockwell" panose="02060603020205020403" pitchFamily="18" charset="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n-US" altLang="zh-TW" smtClean="0"/>
              <a:t>16</a:t>
            </a:fld>
            <a:endParaRPr lang="en-US" altLang="zh-TW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08012" y="1600200"/>
            <a:ext cx="6400800" cy="472440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latin typeface="Bell MT" panose="02020503060305020303" pitchFamily="18" charset="0"/>
                <a:sym typeface="Wingdings" panose="05000000000000000000" pitchFamily="2" charset="2"/>
              </a:rPr>
              <a:t>Gaussian Processes (GPs)</a:t>
            </a:r>
          </a:p>
          <a:p>
            <a:pPr lvl="1"/>
            <a:r>
              <a:rPr lang="en-US" altLang="zh-TW" sz="2000" dirty="0" smtClean="0">
                <a:latin typeface="Bell MT" panose="02020503060305020303" pitchFamily="18" charset="0"/>
                <a:sym typeface="Wingdings" panose="05000000000000000000" pitchFamily="2" charset="2"/>
              </a:rPr>
              <a:t>Suppose </a:t>
            </a:r>
            <a:r>
              <a:rPr lang="en-US" altLang="zh-TW" sz="2000" i="1" dirty="0" smtClean="0">
                <a:latin typeface="Bell MT" panose="02020503060305020303" pitchFamily="18" charset="0"/>
                <a:sym typeface="Wingdings" panose="05000000000000000000" pitchFamily="2" charset="2"/>
              </a:rPr>
              <a:t>f</a:t>
            </a:r>
            <a:r>
              <a:rPr lang="en-US" altLang="zh-TW" sz="2000" dirty="0" smtClean="0">
                <a:latin typeface="Bell MT" panose="02020503060305020303" pitchFamily="18" charset="0"/>
                <a:sym typeface="Wingdings" panose="05000000000000000000" pitchFamily="2" charset="2"/>
              </a:rPr>
              <a:t>  has a mean </a:t>
            </a:r>
            <a:r>
              <a:rPr lang="en-US" altLang="zh-TW" sz="2000" i="1" dirty="0" smtClean="0">
                <a:latin typeface="Bell MT" panose="02020503060305020303" pitchFamily="18" charset="0"/>
                <a:sym typeface="Wingdings" panose="05000000000000000000" pitchFamily="2" charset="2"/>
              </a:rPr>
              <a:t>u</a:t>
            </a:r>
            <a:r>
              <a:rPr lang="en-US" altLang="zh-TW" sz="2000" dirty="0" smtClean="0">
                <a:latin typeface="Bell MT" panose="02020503060305020303" pitchFamily="18" charset="0"/>
                <a:sym typeface="Wingdings" panose="05000000000000000000" pitchFamily="2" charset="2"/>
              </a:rPr>
              <a:t> and a covariance K</a:t>
            </a:r>
          </a:p>
          <a:p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Random Forest</a:t>
            </a:r>
          </a:p>
          <a:p>
            <a:pPr lvl="1"/>
            <a:r>
              <a:rPr lang="en-US" altLang="zh-TW" sz="2000" dirty="0" smtClean="0">
                <a:latin typeface="Bell MT" panose="02020503060305020303" pitchFamily="18" charset="0"/>
                <a:sym typeface="Wingdings" panose="05000000000000000000" pitchFamily="2" charset="2"/>
              </a:rPr>
              <a:t>Allow the use of conditional variables</a:t>
            </a:r>
          </a:p>
          <a:p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Tree </a:t>
            </a:r>
            <a:r>
              <a:rPr lang="en-US" altLang="zh-TW" sz="2200" dirty="0" err="1" smtClean="0">
                <a:latin typeface="Bell MT" panose="02020503060305020303" pitchFamily="18" charset="0"/>
                <a:sym typeface="Wingdings" panose="05000000000000000000" pitchFamily="2" charset="2"/>
              </a:rPr>
              <a:t>Parzen</a:t>
            </a:r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 Estimators (TPE)</a:t>
            </a:r>
          </a:p>
          <a:p>
            <a:pPr lvl="1"/>
            <a:r>
              <a:rPr lang="en-US" altLang="zh-TW" sz="2000" dirty="0" smtClean="0">
                <a:latin typeface="Bell MT" panose="02020503060305020303" pitchFamily="18" charset="0"/>
                <a:sym typeface="Wingdings" panose="05000000000000000000" pitchFamily="2" charset="2"/>
              </a:rPr>
              <a:t>Use 2 hierarchical processes, </a:t>
            </a:r>
            <a:r>
              <a:rPr lang="en-US" altLang="zh-TW" sz="2000" i="1" dirty="0" smtClean="0">
                <a:latin typeface="Bell MT" panose="02020503060305020303" pitchFamily="18" charset="0"/>
                <a:sym typeface="Wingdings" panose="05000000000000000000" pitchFamily="2" charset="2"/>
              </a:rPr>
              <a:t>l(x)</a:t>
            </a:r>
            <a:r>
              <a:rPr lang="en-US" altLang="zh-TW" sz="2000" dirty="0" smtClean="0">
                <a:latin typeface="Bell MT" panose="02020503060305020303" pitchFamily="18" charset="0"/>
                <a:sym typeface="Wingdings" panose="05000000000000000000" pitchFamily="2" charset="2"/>
              </a:rPr>
              <a:t> and </a:t>
            </a:r>
            <a:r>
              <a:rPr lang="en-US" altLang="zh-TW" sz="2000" i="1" dirty="0" smtClean="0">
                <a:latin typeface="Bell MT" panose="02020503060305020303" pitchFamily="18" charset="0"/>
                <a:sym typeface="Wingdings" panose="05000000000000000000" pitchFamily="2" charset="2"/>
              </a:rPr>
              <a:t>g(x)</a:t>
            </a:r>
            <a:r>
              <a:rPr lang="en-US" altLang="zh-TW" sz="2000" dirty="0" smtClean="0">
                <a:latin typeface="Bell MT" panose="02020503060305020303" pitchFamily="18" charset="0"/>
                <a:sym typeface="Wingdings" panose="05000000000000000000" pitchFamily="2" charset="2"/>
              </a:rPr>
              <a:t>, and model the domain variables when the objective function is below and above a specified quantile </a:t>
            </a:r>
            <a:r>
              <a:rPr lang="en-US" altLang="zh-TW" sz="2000" i="1" dirty="0" smtClean="0">
                <a:latin typeface="Bell MT" panose="02020503060305020303" pitchFamily="18" charset="0"/>
                <a:sym typeface="Wingdings" panose="05000000000000000000" pitchFamily="2" charset="2"/>
              </a:rPr>
              <a:t>y*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012" y="2133600"/>
            <a:ext cx="437880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0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760412" y="457200"/>
            <a:ext cx="10668000" cy="685800"/>
          </a:xfrm>
        </p:spPr>
        <p:txBody>
          <a:bodyPr rtlCol="0">
            <a:normAutofit/>
          </a:bodyPr>
          <a:lstStyle/>
          <a:p>
            <a:r>
              <a:rPr lang="en-US" altLang="zh-TW" dirty="0" smtClean="0">
                <a:latin typeface="Rockwell" panose="02060603020205020403" pitchFamily="18" charset="0"/>
                <a:sym typeface="新細明體" panose="02020500000000000000" pitchFamily="18" charset="-120"/>
              </a:rPr>
              <a:t>HPO – Gradient Descent</a:t>
            </a:r>
            <a:endParaRPr lang="zh-TW" altLang="en-US" dirty="0">
              <a:latin typeface="Rockwell" panose="02060603020205020403" pitchFamily="18" charset="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n-US" altLang="zh-TW" smtClean="0"/>
              <a:t>17</a:t>
            </a:fld>
            <a:endParaRPr lang="en-US" altLang="zh-TW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08012" y="1600200"/>
            <a:ext cx="6400800" cy="396240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latin typeface="Bell MT" panose="02020503060305020303" pitchFamily="18" charset="0"/>
                <a:sym typeface="Wingdings" panose="05000000000000000000" pitchFamily="2" charset="2"/>
              </a:rPr>
              <a:t>Attempts to search parameters over 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  <a:sym typeface="Wingdings" panose="05000000000000000000" pitchFamily="2" charset="2"/>
              </a:rPr>
              <a:t>continuous and differentiable</a:t>
            </a:r>
            <a:r>
              <a:rPr lang="en-US" altLang="zh-TW" sz="2400" dirty="0" smtClean="0">
                <a:latin typeface="Bell MT" panose="02020503060305020303" pitchFamily="18" charset="0"/>
                <a:sym typeface="Wingdings" panose="05000000000000000000" pitchFamily="2" charset="2"/>
              </a:rPr>
              <a:t> search space instead of discrete sample-based approach</a:t>
            </a:r>
          </a:p>
          <a:p>
            <a:r>
              <a:rPr lang="en-US" altLang="zh-TW" sz="2400" dirty="0" smtClean="0">
                <a:latin typeface="Bell MT" panose="02020503060305020303" pitchFamily="18" charset="0"/>
                <a:sym typeface="Wingdings" panose="05000000000000000000" pitchFamily="2" charset="2"/>
              </a:rPr>
              <a:t>Reduce search time but require large GPU memory (grow linearly)</a:t>
            </a:r>
          </a:p>
          <a:p>
            <a:r>
              <a:rPr lang="en-US" altLang="zh-TW" sz="2400" dirty="0" err="1" smtClean="0">
                <a:latin typeface="Bell MT" panose="02020503060305020303" pitchFamily="18" charset="0"/>
                <a:sym typeface="Wingdings" panose="05000000000000000000" pitchFamily="2" charset="2"/>
              </a:rPr>
              <a:t>SharpDARTS</a:t>
            </a:r>
            <a:r>
              <a:rPr lang="en-US" altLang="zh-TW" sz="2400" dirty="0" smtClean="0">
                <a:latin typeface="Adobe Hebrew" panose="02040503050201020203" pitchFamily="18" charset="-79"/>
                <a:cs typeface="Adobe Hebrew" panose="02040503050201020203" pitchFamily="18" charset="-79"/>
                <a:sym typeface="Wingdings" panose="05000000000000000000" pitchFamily="2" charset="2"/>
              </a:rPr>
              <a:t>[2]</a:t>
            </a:r>
            <a:r>
              <a:rPr lang="en-US" altLang="zh-TW" sz="2400" dirty="0" smtClean="0">
                <a:latin typeface="Bell MT" panose="02020503060305020303" pitchFamily="18" charset="0"/>
                <a:sym typeface="Wingdings" panose="05000000000000000000" pitchFamily="2" charset="2"/>
              </a:rPr>
              <a:t>: 50% faster than DARTS, accuracy of CIFAR10 improved by 20%~30%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212" y="2590800"/>
            <a:ext cx="4615934" cy="212883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304212" y="50292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An Overview of DARTS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84212" y="5638800"/>
            <a:ext cx="685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 smtClean="0"/>
              <a:t>[2] G</a:t>
            </a:r>
            <a:r>
              <a:rPr lang="en-US" altLang="zh-TW" sz="1100" dirty="0"/>
              <a:t>. D. H. Andrew </a:t>
            </a:r>
            <a:r>
              <a:rPr lang="en-US" altLang="zh-TW" sz="1100" dirty="0" err="1"/>
              <a:t>Hundt</a:t>
            </a:r>
            <a:r>
              <a:rPr lang="en-US" altLang="zh-TW" sz="1100" dirty="0"/>
              <a:t>, Varun Jain, “</a:t>
            </a:r>
            <a:r>
              <a:rPr lang="en-US" altLang="zh-TW" sz="1100" dirty="0" err="1"/>
              <a:t>sharpDARTS</a:t>
            </a:r>
            <a:r>
              <a:rPr lang="en-US" altLang="zh-TW" sz="1100" dirty="0"/>
              <a:t>: Faster and More Accurate Differentiable Architecture Search,” Tech. Rep. [Online]. Available: https://arxiv.org/pdf/1903.09900.pdf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2649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760412" y="457200"/>
            <a:ext cx="10668000" cy="685800"/>
          </a:xfrm>
        </p:spPr>
        <p:txBody>
          <a:bodyPr rtlCol="0">
            <a:normAutofit/>
          </a:bodyPr>
          <a:lstStyle/>
          <a:p>
            <a:r>
              <a:rPr lang="en-US" altLang="zh-TW" dirty="0" smtClean="0">
                <a:latin typeface="Rockwell" panose="02060603020205020403" pitchFamily="18" charset="0"/>
                <a:sym typeface="新細明體" panose="02020500000000000000" pitchFamily="18" charset="-120"/>
              </a:rPr>
              <a:t>NAS Performance Summary</a:t>
            </a:r>
            <a:endParaRPr lang="zh-TW" altLang="en-US" dirty="0">
              <a:latin typeface="Rockwell" panose="02060603020205020403" pitchFamily="18" charset="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n-US" altLang="zh-TW" smtClean="0"/>
              <a:t>18</a:t>
            </a:fld>
            <a:endParaRPr lang="en-US" altLang="zh-TW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08012" y="1600200"/>
            <a:ext cx="4114800" cy="396240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latin typeface="Bell MT" panose="02020503060305020303" pitchFamily="18" charset="0"/>
                <a:sym typeface="Wingdings" panose="05000000000000000000" pitchFamily="2" charset="2"/>
              </a:rPr>
              <a:t>Results are all very close</a:t>
            </a:r>
          </a:p>
          <a:p>
            <a:r>
              <a:rPr lang="en-US" altLang="zh-TW" sz="2400" dirty="0" smtClean="0">
                <a:latin typeface="Bell MT" panose="02020503060305020303" pitchFamily="18" charset="0"/>
                <a:sym typeface="Wingdings" panose="05000000000000000000" pitchFamily="2" charset="2"/>
              </a:rPr>
              <a:t>GD based are more efficient</a:t>
            </a:r>
          </a:p>
          <a:p>
            <a:r>
              <a:rPr lang="en-US" altLang="zh-TW" sz="2400" dirty="0" smtClean="0">
                <a:latin typeface="Bell MT" panose="02020503060305020303" pitchFamily="18" charset="0"/>
                <a:sym typeface="Wingdings" panose="05000000000000000000" pitchFamily="2" charset="2"/>
              </a:rPr>
              <a:t>EA is time consuming</a:t>
            </a:r>
          </a:p>
          <a:p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  <a:sym typeface="Wingdings" panose="05000000000000000000" pitchFamily="2" charset="2"/>
              </a:rPr>
              <a:t>Result of random search is comparable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012" y="1812889"/>
            <a:ext cx="6910651" cy="355921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999412" y="53721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Test on CIFAR10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603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760412" y="457200"/>
            <a:ext cx="10668000" cy="685800"/>
          </a:xfrm>
        </p:spPr>
        <p:txBody>
          <a:bodyPr rtlCol="0">
            <a:normAutofit/>
          </a:bodyPr>
          <a:lstStyle/>
          <a:p>
            <a:r>
              <a:rPr lang="en-US" altLang="zh-TW" dirty="0" smtClean="0">
                <a:latin typeface="Rockwell" panose="02060603020205020403" pitchFamily="18" charset="0"/>
                <a:sym typeface="新細明體" panose="02020500000000000000" pitchFamily="18" charset="-120"/>
              </a:rPr>
              <a:t>Open Problems and Future Work</a:t>
            </a:r>
            <a:endParaRPr lang="zh-TW" altLang="en-US" dirty="0">
              <a:latin typeface="Rockwell" panose="02060603020205020403" pitchFamily="18" charset="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n-US" altLang="zh-TW" smtClean="0"/>
              <a:t>19</a:t>
            </a:fld>
            <a:endParaRPr lang="en-US" altLang="zh-TW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08012" y="1600200"/>
            <a:ext cx="8001000" cy="4724400"/>
          </a:xfrm>
        </p:spPr>
        <p:txBody>
          <a:bodyPr>
            <a:normAutofit lnSpcReduction="10000"/>
          </a:bodyPr>
          <a:lstStyle/>
          <a:p>
            <a:r>
              <a:rPr lang="en-US" altLang="zh-TW" sz="2400" dirty="0" smtClean="0">
                <a:latin typeface="Bell MT" panose="02020503060305020303" pitchFamily="18" charset="0"/>
                <a:sym typeface="Wingdings" panose="05000000000000000000" pitchFamily="2" charset="2"/>
              </a:rPr>
              <a:t>Complete ML pipeline</a:t>
            </a:r>
            <a:endParaRPr lang="en-US" altLang="zh-TW" sz="2200" dirty="0">
              <a:solidFill>
                <a:schemeClr val="tx2"/>
              </a:solidFill>
              <a:latin typeface="Bell MT" panose="02020503060305020303" pitchFamily="18" charset="0"/>
              <a:sym typeface="Wingdings" panose="05000000000000000000" pitchFamily="2" charset="2"/>
            </a:endParaRPr>
          </a:p>
          <a:p>
            <a:pPr lvl="1"/>
            <a:r>
              <a:rPr lang="en-US" altLang="zh-TW" sz="2000" dirty="0" smtClean="0">
                <a:latin typeface="Bell MT" panose="02020503060305020303" pitchFamily="18" charset="0"/>
                <a:sym typeface="Wingdings" panose="05000000000000000000" pitchFamily="2" charset="2"/>
              </a:rPr>
              <a:t>Existing pipeline are all lack of data collection</a:t>
            </a:r>
          </a:p>
          <a:p>
            <a:r>
              <a:rPr lang="en-US" altLang="zh-TW" sz="2600" dirty="0" smtClean="0">
                <a:latin typeface="Bell MT" panose="02020503060305020303" pitchFamily="18" charset="0"/>
                <a:sym typeface="Wingdings" panose="05000000000000000000" pitchFamily="2" charset="2"/>
              </a:rPr>
              <a:t>Interpretability</a:t>
            </a:r>
          </a:p>
          <a:p>
            <a:pPr lvl="1"/>
            <a:r>
              <a:rPr lang="en-US" altLang="zh-TW" sz="2400" dirty="0" smtClean="0">
                <a:latin typeface="Bell MT" panose="02020503060305020303" pitchFamily="18" charset="0"/>
                <a:sym typeface="Wingdings" panose="05000000000000000000" pitchFamily="2" charset="2"/>
              </a:rPr>
              <a:t>No evidence to prove why some specific operations performs better</a:t>
            </a:r>
          </a:p>
          <a:p>
            <a:r>
              <a:rPr lang="en-US" altLang="zh-TW" sz="2600" dirty="0" smtClean="0">
                <a:latin typeface="Bell MT" panose="02020503060305020303" pitchFamily="18" charset="0"/>
                <a:sym typeface="Wingdings" panose="05000000000000000000" pitchFamily="2" charset="2"/>
              </a:rPr>
              <a:t>Reproducibility</a:t>
            </a:r>
          </a:p>
          <a:p>
            <a:r>
              <a:rPr lang="en-US" altLang="zh-TW" sz="2600" dirty="0" smtClean="0">
                <a:latin typeface="Bell MT" panose="02020503060305020303" pitchFamily="18" charset="0"/>
                <a:sym typeface="Wingdings" panose="05000000000000000000" pitchFamily="2" charset="2"/>
              </a:rPr>
              <a:t>Flexible Encoding Scheme</a:t>
            </a:r>
          </a:p>
          <a:p>
            <a:pPr lvl="1"/>
            <a:r>
              <a:rPr lang="en-US" altLang="zh-TW" sz="2400" dirty="0" smtClean="0">
                <a:latin typeface="Bell MT" panose="02020503060305020303" pitchFamily="18" charset="0"/>
                <a:sym typeface="Wingdings" panose="05000000000000000000" pitchFamily="2" charset="2"/>
              </a:rPr>
              <a:t>Is there a more general way of representing a network architecture and primitive operation?</a:t>
            </a:r>
          </a:p>
          <a:p>
            <a:r>
              <a:rPr lang="en-US" altLang="zh-TW" sz="2600" dirty="0" smtClean="0">
                <a:latin typeface="Bell MT" panose="02020503060305020303" pitchFamily="18" charset="0"/>
                <a:sym typeface="Wingdings" panose="05000000000000000000" pitchFamily="2" charset="2"/>
              </a:rPr>
              <a:t>Lifelong </a:t>
            </a:r>
            <a:r>
              <a:rPr lang="en-US" altLang="zh-TW" sz="2600" dirty="0" smtClean="0">
                <a:latin typeface="Bell MT" panose="02020503060305020303" pitchFamily="18" charset="0"/>
                <a:sym typeface="Wingdings" panose="05000000000000000000" pitchFamily="2" charset="2"/>
              </a:rPr>
              <a:t>Learn</a:t>
            </a:r>
            <a:endParaRPr lang="en-US" altLang="zh-TW" sz="2600" dirty="0">
              <a:latin typeface="Bell MT" panose="02020503060305020303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2682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 smtClean="0">
                <a:latin typeface="Rockwell" panose="02060603020205020403" pitchFamily="18" charset="0"/>
                <a:ea typeface="微軟正黑體" panose="020B0604030504040204" pitchFamily="34" charset="-120"/>
                <a:sym typeface="新細明體" panose="02020500000000000000" pitchFamily="18" charset="-120"/>
              </a:rPr>
              <a:t>What is </a:t>
            </a:r>
            <a:r>
              <a:rPr lang="en-US" altLang="zh-TW" dirty="0" err="1" smtClean="0">
                <a:latin typeface="Rockwell" panose="02060603020205020403" pitchFamily="18" charset="0"/>
                <a:ea typeface="微軟正黑體" panose="020B0604030504040204" pitchFamily="34" charset="-120"/>
                <a:sym typeface="新細明體" panose="02020500000000000000" pitchFamily="18" charset="-120"/>
              </a:rPr>
              <a:t>AutoML</a:t>
            </a:r>
            <a:endParaRPr lang="zh-TW" altLang="en-US" dirty="0">
              <a:latin typeface="Rockwell" panose="02060603020205020403" pitchFamily="18" charset="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2400" dirty="0" smtClean="0">
                <a:latin typeface="Bell MT" panose="02020503060305020303" pitchFamily="18" charset="0"/>
                <a:ea typeface="微軟正黑體" panose="020B0604030504040204" pitchFamily="34" charset="-120"/>
                <a:sym typeface="新細明體" panose="02020500000000000000" pitchFamily="18" charset="-120"/>
              </a:rPr>
              <a:t>Process of automating the end-to-end process of applying appropriate data-preprocessing, feature engineering, model selection, and model evaluation</a:t>
            </a:r>
            <a:endParaRPr lang="en-US" altLang="zh-TW" sz="2400" dirty="0">
              <a:latin typeface="Bell MT" panose="02020503060305020303" pitchFamily="18" charset="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rtl="0"/>
            <a:r>
              <a:rPr lang="en-US" altLang="zh-TW" sz="2400" dirty="0">
                <a:latin typeface="Bell MT" panose="02020503060305020303" pitchFamily="18" charset="0"/>
                <a:ea typeface="微軟正黑體" panose="020B0604030504040204" pitchFamily="34" charset="-120"/>
                <a:sym typeface="新細明體" panose="02020500000000000000" pitchFamily="18" charset="-120"/>
              </a:rPr>
              <a:t>Combination</a:t>
            </a:r>
            <a:r>
              <a:rPr lang="en-US" altLang="zh-TW" sz="2400" dirty="0" smtClean="0">
                <a:solidFill>
                  <a:schemeClr val="tx1"/>
                </a:solidFill>
                <a:latin typeface="Bell MT" panose="02020503060305020303" pitchFamily="18" charset="0"/>
                <a:ea typeface="微軟正黑體" panose="020B0604030504040204" pitchFamily="34" charset="-120"/>
                <a:sym typeface="新細明體" panose="02020500000000000000" pitchFamily="18" charset="-120"/>
              </a:rPr>
              <a:t> of automation and machine learning</a:t>
            </a:r>
          </a:p>
          <a:p>
            <a:pPr rtl="0"/>
            <a:r>
              <a:rPr lang="en-US" altLang="zh-TW" sz="2400" b="0" dirty="0" smtClean="0">
                <a:latin typeface="Bell MT" panose="02020503060305020303" pitchFamily="18" charset="0"/>
                <a:ea typeface="微軟正黑體" panose="020B0604030504040204" pitchFamily="34" charset="-120"/>
                <a:sym typeface="新細明體" panose="02020500000000000000" pitchFamily="18" charset="-120"/>
              </a:rPr>
              <a:t>Automatically build a machine learning pipeline with limited computational budgets</a:t>
            </a:r>
          </a:p>
          <a:p>
            <a:pPr rtl="0"/>
            <a:r>
              <a:rPr lang="en-US" altLang="zh-TW" sz="2400" dirty="0" smtClean="0">
                <a:solidFill>
                  <a:schemeClr val="accent2"/>
                </a:solidFill>
                <a:latin typeface="Bell MT" panose="02020503060305020303" pitchFamily="18" charset="0"/>
                <a:ea typeface="微軟正黑體" panose="020B0604030504040204" pitchFamily="34" charset="-120"/>
                <a:sym typeface="新細明體" panose="02020500000000000000" pitchFamily="18" charset="-120"/>
              </a:rPr>
              <a:t>Only concerns about model building</a:t>
            </a:r>
            <a:endParaRPr lang="zh-TW" altLang="en-US" sz="2400" b="0" dirty="0">
              <a:solidFill>
                <a:schemeClr val="accent2"/>
              </a:solidFill>
              <a:latin typeface="Bell MT" panose="02020503060305020303" pitchFamily="18" charset="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n-US" altLang="zh-TW" smtClean="0"/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760412" y="457200"/>
            <a:ext cx="10668000" cy="685800"/>
          </a:xfrm>
        </p:spPr>
        <p:txBody>
          <a:bodyPr rtlCol="0">
            <a:normAutofit/>
          </a:bodyPr>
          <a:lstStyle/>
          <a:p>
            <a:r>
              <a:rPr lang="en-US" altLang="zh-TW" dirty="0" err="1" smtClean="0">
                <a:latin typeface="Rockwell" panose="02060603020205020403" pitchFamily="18" charset="0"/>
                <a:sym typeface="新細明體" panose="02020500000000000000" pitchFamily="18" charset="-120"/>
              </a:rPr>
              <a:t>Kubeflow</a:t>
            </a:r>
            <a:r>
              <a:rPr lang="en-US" altLang="zh-TW" dirty="0" smtClean="0">
                <a:latin typeface="Rockwell" panose="02060603020205020403" pitchFamily="18" charset="0"/>
                <a:sym typeface="新細明體" panose="02020500000000000000" pitchFamily="18" charset="-120"/>
              </a:rPr>
              <a:t> </a:t>
            </a:r>
            <a:r>
              <a:rPr lang="en-US" altLang="zh-TW" dirty="0" err="1" smtClean="0">
                <a:latin typeface="Rockwell" panose="02060603020205020403" pitchFamily="18" charset="0"/>
                <a:sym typeface="新細明體" panose="02020500000000000000" pitchFamily="18" charset="-120"/>
              </a:rPr>
              <a:t>Katib</a:t>
            </a:r>
            <a:endParaRPr lang="zh-TW" altLang="en-US" dirty="0">
              <a:latin typeface="Rockwell" panose="02060603020205020403" pitchFamily="18" charset="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n-US" altLang="zh-TW" smtClean="0"/>
              <a:t>20</a:t>
            </a:fld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2" y="1553633"/>
            <a:ext cx="10058400" cy="4191000"/>
          </a:xfrm>
        </p:spPr>
        <p:txBody>
          <a:bodyPr>
            <a:normAutofit lnSpcReduction="10000"/>
          </a:bodyPr>
          <a:lstStyle/>
          <a:p>
            <a:r>
              <a:rPr lang="en-US" altLang="zh-TW" sz="2400" dirty="0" smtClean="0">
                <a:latin typeface="Bell MT" panose="02020503060305020303" pitchFamily="18" charset="0"/>
                <a:cs typeface="Adobe Hebrew" panose="02040503050201020203" pitchFamily="18" charset="-79"/>
              </a:rPr>
              <a:t>A Kubernetes native system for HPO and NAS</a:t>
            </a:r>
          </a:p>
          <a:p>
            <a:r>
              <a:rPr lang="en-US" altLang="zh-TW" sz="2400" dirty="0" smtClean="0">
                <a:latin typeface="Bell MT" panose="02020503060305020303" pitchFamily="18" charset="0"/>
                <a:cs typeface="Adobe Hebrew" panose="02040503050201020203" pitchFamily="18" charset="-79"/>
              </a:rPr>
              <a:t>Experiments: objective, search space, search algorithm</a:t>
            </a:r>
          </a:p>
          <a:p>
            <a:pPr lvl="1"/>
            <a:r>
              <a:rPr lang="en-US" altLang="zh-TW" sz="2200" dirty="0" smtClean="0">
                <a:latin typeface="Bell MT" panose="02020503060305020303" pitchFamily="18" charset="0"/>
                <a:cs typeface="Adobe Hebrew" panose="02040503050201020203" pitchFamily="18" charset="-79"/>
              </a:rPr>
              <a:t>Suggestion: a set of parameters or a list of assignments</a:t>
            </a:r>
          </a:p>
          <a:p>
            <a:pPr lvl="1"/>
            <a:r>
              <a:rPr lang="en-US" altLang="zh-TW" sz="2200" dirty="0" smtClean="0">
                <a:latin typeface="Bell MT" panose="02020503060305020303" pitchFamily="18" charset="0"/>
                <a:cs typeface="Adobe Hebrew" panose="02040503050201020203" pitchFamily="18" charset="-79"/>
              </a:rPr>
              <a:t>Trial: one iteration of the optimization process</a:t>
            </a:r>
          </a:p>
          <a:p>
            <a:pPr lvl="1"/>
            <a:r>
              <a:rPr lang="en-US" altLang="zh-TW" sz="2200" dirty="0" smtClean="0">
                <a:latin typeface="Bell MT" panose="02020503060305020303" pitchFamily="18" charset="0"/>
                <a:cs typeface="Adobe Hebrew" panose="02040503050201020203" pitchFamily="18" charset="-79"/>
              </a:rPr>
              <a:t>Worker job: a process responsible for evaluating a trial</a:t>
            </a:r>
            <a:br>
              <a:rPr lang="en-US" altLang="zh-TW" sz="2200" dirty="0" smtClean="0">
                <a:latin typeface="Bell MT" panose="02020503060305020303" pitchFamily="18" charset="0"/>
                <a:cs typeface="Adobe Hebrew" panose="02040503050201020203" pitchFamily="18" charset="-79"/>
              </a:rPr>
            </a:br>
            <a:r>
              <a:rPr lang="en-US" altLang="zh-TW" sz="2200" dirty="0" smtClean="0">
                <a:latin typeface="Bell MT" panose="02020503060305020303" pitchFamily="18" charset="0"/>
                <a:cs typeface="Adobe Hebrew" panose="02040503050201020203" pitchFamily="18" charset="-79"/>
              </a:rPr>
              <a:t>Currently support </a:t>
            </a:r>
          </a:p>
          <a:p>
            <a:pPr lvl="2"/>
            <a:r>
              <a:rPr lang="en-US" altLang="zh-TW" sz="2000" dirty="0" smtClean="0">
                <a:latin typeface="Bell MT" panose="02020503060305020303" pitchFamily="18" charset="0"/>
                <a:cs typeface="Adobe Hebrew" panose="02040503050201020203" pitchFamily="18" charset="-79"/>
              </a:rPr>
              <a:t>random search</a:t>
            </a:r>
          </a:p>
          <a:p>
            <a:pPr lvl="2"/>
            <a:r>
              <a:rPr lang="en-US" altLang="zh-TW" sz="2000" dirty="0" smtClean="0">
                <a:latin typeface="Bell MT" panose="02020503060305020303" pitchFamily="18" charset="0"/>
                <a:cs typeface="Adobe Hebrew" panose="02040503050201020203" pitchFamily="18" charset="-79"/>
              </a:rPr>
              <a:t>grid search</a:t>
            </a:r>
          </a:p>
          <a:p>
            <a:pPr lvl="2"/>
            <a:r>
              <a:rPr lang="en-US" altLang="zh-TW" sz="2000" dirty="0" smtClean="0">
                <a:latin typeface="Bell MT" panose="02020503060305020303" pitchFamily="18" charset="0"/>
                <a:cs typeface="Adobe Hebrew" panose="02040503050201020203" pitchFamily="18" charset="-79"/>
              </a:rPr>
              <a:t>hyperband</a:t>
            </a:r>
          </a:p>
          <a:p>
            <a:pPr lvl="2"/>
            <a:r>
              <a:rPr lang="en-US" altLang="zh-TW" sz="2000" dirty="0" smtClean="0">
                <a:latin typeface="Bell MT" panose="02020503060305020303" pitchFamily="18" charset="0"/>
                <a:cs typeface="Adobe Hebrew" panose="02040503050201020203" pitchFamily="18" charset="-79"/>
              </a:rPr>
              <a:t>BO</a:t>
            </a:r>
          </a:p>
          <a:p>
            <a:pPr lvl="2"/>
            <a:r>
              <a:rPr lang="en-US" altLang="zh-TW" sz="2000" dirty="0" smtClean="0">
                <a:latin typeface="Bell MT" panose="02020503060305020303" pitchFamily="18" charset="0"/>
                <a:cs typeface="Adobe Hebrew" panose="02040503050201020203" pitchFamily="18" charset="-79"/>
              </a:rPr>
              <a:t>NAS based on RL</a:t>
            </a:r>
            <a:endParaRPr lang="zh-TW" altLang="en-US" sz="2000" dirty="0">
              <a:latin typeface="Bell MT" panose="02020503060305020303" pitchFamily="18" charset="0"/>
              <a:cs typeface="Adobe Hebrew" panose="02040503050201020203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221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 smtClean="0">
                <a:latin typeface="Rockwell" panose="02060603020205020403" pitchFamily="18" charset="0"/>
                <a:ea typeface="微軟正黑體" panose="020B0604030504040204" pitchFamily="34" charset="-120"/>
                <a:sym typeface="新細明體" panose="02020500000000000000" pitchFamily="18" charset="-120"/>
              </a:rPr>
              <a:t>Overview of </a:t>
            </a:r>
            <a:r>
              <a:rPr lang="en-US" altLang="zh-TW" dirty="0" err="1" smtClean="0">
                <a:latin typeface="Rockwell" panose="02060603020205020403" pitchFamily="18" charset="0"/>
                <a:ea typeface="微軟正黑體" panose="020B0604030504040204" pitchFamily="34" charset="-120"/>
                <a:sym typeface="新細明體" panose="02020500000000000000" pitchFamily="18" charset="-120"/>
              </a:rPr>
              <a:t>AutoML</a:t>
            </a:r>
            <a:r>
              <a:rPr lang="en-US" altLang="zh-TW" dirty="0">
                <a:latin typeface="Rockwell" panose="02060603020205020403" pitchFamily="18" charset="0"/>
                <a:ea typeface="微軟正黑體" panose="020B0604030504040204" pitchFamily="34" charset="-120"/>
                <a:sym typeface="新細明體" panose="02020500000000000000" pitchFamily="18" charset="-120"/>
              </a:rPr>
              <a:t> </a:t>
            </a:r>
            <a:r>
              <a:rPr lang="en-US" altLang="zh-TW" dirty="0" smtClean="0">
                <a:latin typeface="Rockwell" panose="02060603020205020403" pitchFamily="18" charset="0"/>
                <a:ea typeface="微軟正黑體" panose="020B0604030504040204" pitchFamily="34" charset="-120"/>
                <a:sym typeface="新細明體" panose="02020500000000000000" pitchFamily="18" charset="-120"/>
              </a:rPr>
              <a:t>Pipeline</a:t>
            </a:r>
            <a:endParaRPr lang="zh-TW" altLang="en-US" dirty="0">
              <a:latin typeface="Rockwell" panose="02060603020205020403" pitchFamily="18" charset="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5213" y="2473581"/>
            <a:ext cx="8686800" cy="2901437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n-US" altLang="zh-TW" smtClean="0"/>
              <a:t>3</a:t>
            </a:fld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4951412" y="2438400"/>
            <a:ext cx="3276600" cy="293661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75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685800"/>
          </a:xfrm>
        </p:spPr>
        <p:txBody>
          <a:bodyPr rtlCol="0"/>
          <a:lstStyle/>
          <a:p>
            <a:pPr rtl="0"/>
            <a:r>
              <a:rPr lang="en-US" altLang="zh-TW" dirty="0" smtClean="0">
                <a:latin typeface="Rockwell" panose="02060603020205020403" pitchFamily="18" charset="0"/>
                <a:ea typeface="微軟正黑體" panose="020B0604030504040204" pitchFamily="34" charset="-120"/>
                <a:sym typeface="新細明體" panose="02020500000000000000" pitchFamily="18" charset="-120"/>
              </a:rPr>
              <a:t>Data Preparation</a:t>
            </a:r>
            <a:endParaRPr lang="zh-TW" altLang="en-US" dirty="0">
              <a:latin typeface="Rockwell" panose="02060603020205020403" pitchFamily="18" charset="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n-US" altLang="zh-TW" smtClean="0"/>
              <a:t>4</a:t>
            </a:fld>
            <a:endParaRPr lang="en-US" altLang="zh-TW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065212" y="1371600"/>
            <a:ext cx="8915400" cy="449580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latin typeface="Bell MT" panose="02020503060305020303" pitchFamily="18" charset="0"/>
              </a:rPr>
              <a:t>Data Collection</a:t>
            </a:r>
          </a:p>
          <a:p>
            <a:pPr lvl="1"/>
            <a:r>
              <a:rPr lang="en-US" altLang="zh-TW" sz="2200" dirty="0" smtClean="0">
                <a:latin typeface="Bell MT" panose="02020503060305020303" pitchFamily="18" charset="0"/>
              </a:rPr>
              <a:t>MNIST, CIFAR10 &amp; CIFAR100, ImageNet, </a:t>
            </a:r>
            <a:r>
              <a:rPr lang="en-US" altLang="zh-TW" sz="2200" dirty="0" err="1" smtClean="0">
                <a:latin typeface="Bell MT" panose="02020503060305020303" pitchFamily="18" charset="0"/>
              </a:rPr>
              <a:t>etc</a:t>
            </a:r>
            <a:endParaRPr lang="en-US" altLang="zh-TW" sz="2200" dirty="0" smtClean="0">
              <a:latin typeface="Bell MT" panose="02020503060305020303" pitchFamily="18" charset="0"/>
            </a:endParaRPr>
          </a:p>
          <a:p>
            <a:pPr lvl="1"/>
            <a:r>
              <a:rPr lang="en-US" altLang="zh-TW" sz="2200" dirty="0" smtClean="0">
                <a:latin typeface="Bell MT" panose="02020503060305020303" pitchFamily="18" charset="0"/>
              </a:rPr>
              <a:t>Data synthesis</a:t>
            </a:r>
          </a:p>
          <a:p>
            <a:pPr lvl="2"/>
            <a:r>
              <a:rPr lang="en-US" altLang="zh-TW" sz="2000" dirty="0" smtClean="0">
                <a:latin typeface="Bell MT" panose="02020503060305020303" pitchFamily="18" charset="0"/>
              </a:rPr>
              <a:t>Augmentation: </a:t>
            </a:r>
            <a:r>
              <a:rPr lang="en-US" altLang="zh-TW" sz="2000" dirty="0" err="1" smtClean="0">
                <a:latin typeface="Bell MT" panose="02020503060305020303" pitchFamily="18" charset="0"/>
              </a:rPr>
              <a:t>torchvision</a:t>
            </a:r>
            <a:r>
              <a:rPr lang="en-US" altLang="zh-TW" sz="2000" dirty="0" smtClean="0">
                <a:latin typeface="Bell MT" panose="02020503060305020303" pitchFamily="18" charset="0"/>
              </a:rPr>
              <a:t>, </a:t>
            </a:r>
            <a:r>
              <a:rPr lang="en-US" altLang="zh-TW" sz="2000" dirty="0" err="1" smtClean="0">
                <a:latin typeface="Bell MT" panose="02020503060305020303" pitchFamily="18" charset="0"/>
              </a:rPr>
              <a:t>Augmentor</a:t>
            </a:r>
            <a:r>
              <a:rPr lang="en-US" altLang="zh-TW" sz="2000" dirty="0" smtClean="0">
                <a:latin typeface="Bell MT" panose="02020503060305020303" pitchFamily="18" charset="0"/>
              </a:rPr>
              <a:t>, Synonym </a:t>
            </a:r>
            <a:r>
              <a:rPr lang="en-US" altLang="zh-TW" sz="2000" dirty="0" err="1" smtClean="0">
                <a:latin typeface="Bell MT" panose="02020503060305020303" pitchFamily="18" charset="0"/>
              </a:rPr>
              <a:t>imsertion</a:t>
            </a:r>
            <a:r>
              <a:rPr lang="en-US" altLang="zh-TW" sz="2000" dirty="0" smtClean="0">
                <a:latin typeface="Bell MT" panose="02020503060305020303" pitchFamily="18" charset="0"/>
              </a:rPr>
              <a:t>, </a:t>
            </a:r>
            <a:r>
              <a:rPr lang="en-US" altLang="zh-TW" sz="2000" dirty="0" err="1" smtClean="0">
                <a:latin typeface="Bell MT" panose="02020503060305020303" pitchFamily="18" charset="0"/>
              </a:rPr>
              <a:t>etc</a:t>
            </a:r>
            <a:endParaRPr lang="en-US" altLang="zh-TW" sz="2000" dirty="0" smtClean="0">
              <a:latin typeface="Bell MT" panose="02020503060305020303" pitchFamily="18" charset="0"/>
            </a:endParaRPr>
          </a:p>
          <a:p>
            <a:pPr lvl="2"/>
            <a:r>
              <a:rPr lang="en-US" altLang="zh-TW" sz="2000" dirty="0" smtClean="0">
                <a:latin typeface="Bell MT" panose="02020503060305020303" pitchFamily="18" charset="0"/>
              </a:rPr>
              <a:t>Simulator: </a:t>
            </a:r>
            <a:r>
              <a:rPr lang="en-US" altLang="zh-TW" sz="2000" dirty="0" err="1" smtClean="0">
                <a:latin typeface="Bell MT" panose="02020503060305020303" pitchFamily="18" charset="0"/>
              </a:rPr>
              <a:t>OpenAI</a:t>
            </a:r>
            <a:r>
              <a:rPr lang="en-US" altLang="zh-TW" sz="2000" dirty="0" smtClean="0">
                <a:latin typeface="Bell MT" panose="02020503060305020303" pitchFamily="18" charset="0"/>
              </a:rPr>
              <a:t> Gym</a:t>
            </a:r>
          </a:p>
          <a:p>
            <a:pPr lvl="2"/>
            <a:r>
              <a:rPr lang="en-US" altLang="zh-TW" sz="2000" dirty="0" smtClean="0">
                <a:latin typeface="Bell MT" panose="02020503060305020303" pitchFamily="18" charset="0"/>
              </a:rPr>
              <a:t>GAN</a:t>
            </a:r>
          </a:p>
          <a:p>
            <a:pPr lvl="1"/>
            <a:r>
              <a:rPr lang="en-US" altLang="zh-TW" sz="2200" dirty="0" smtClean="0">
                <a:latin typeface="Bell MT" panose="02020503060305020303" pitchFamily="18" charset="0"/>
              </a:rPr>
              <a:t>Data Searching</a:t>
            </a:r>
          </a:p>
          <a:p>
            <a:pPr lvl="2"/>
            <a:r>
              <a:rPr lang="en-US" altLang="zh-TW" sz="2000" dirty="0" smtClean="0">
                <a:latin typeface="Bell MT" panose="02020503060305020303" pitchFamily="18" charset="0"/>
              </a:rPr>
              <a:t>Filtering</a:t>
            </a:r>
          </a:p>
          <a:p>
            <a:pPr lvl="2"/>
            <a:r>
              <a:rPr lang="en-US" altLang="zh-TW" sz="2000" dirty="0" smtClean="0">
                <a:latin typeface="Bell MT" panose="02020503060305020303" pitchFamily="18" charset="0"/>
              </a:rPr>
              <a:t>Active learning, semi-supervised learning self-labeling</a:t>
            </a:r>
          </a:p>
          <a:p>
            <a:pPr lvl="2"/>
            <a:r>
              <a:rPr lang="en-US" altLang="zh-TW" sz="2000" dirty="0" smtClean="0">
                <a:latin typeface="Bell MT" panose="02020503060305020303" pitchFamily="18" charset="0"/>
              </a:rPr>
              <a:t>Synthetic Minority Over-Sampling Technique (SMOTE)</a:t>
            </a:r>
          </a:p>
          <a:p>
            <a:r>
              <a:rPr lang="en-US" altLang="zh-TW" sz="2400" dirty="0" smtClean="0">
                <a:latin typeface="Bell MT" panose="02020503060305020303" pitchFamily="18" charset="0"/>
              </a:rPr>
              <a:t>Data Cleaning: standardization, </a:t>
            </a:r>
            <a:r>
              <a:rPr lang="en-US" altLang="zh-TW" sz="2400" dirty="0" err="1" smtClean="0">
                <a:latin typeface="Bell MT" panose="02020503060305020303" pitchFamily="18" charset="0"/>
              </a:rPr>
              <a:t>binarization</a:t>
            </a:r>
            <a:r>
              <a:rPr lang="en-US" altLang="zh-TW" sz="2400" dirty="0" smtClean="0">
                <a:latin typeface="Bell MT" panose="02020503060305020303" pitchFamily="18" charset="0"/>
              </a:rPr>
              <a:t>, one-hot encoding, </a:t>
            </a:r>
            <a:r>
              <a:rPr lang="en-US" altLang="zh-TW" sz="2400" dirty="0" err="1" smtClean="0">
                <a:latin typeface="Bell MT" panose="02020503060305020303" pitchFamily="18" charset="0"/>
              </a:rPr>
              <a:t>etc</a:t>
            </a:r>
            <a:endParaRPr lang="zh-TW" altLang="en-US" sz="24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685800"/>
          </a:xfrm>
        </p:spPr>
        <p:txBody>
          <a:bodyPr rtlCol="0"/>
          <a:lstStyle/>
          <a:p>
            <a:pPr rtl="0"/>
            <a:r>
              <a:rPr lang="en-US" altLang="zh-TW" dirty="0" smtClean="0">
                <a:latin typeface="Rockwell" panose="02060603020205020403" pitchFamily="18" charset="0"/>
                <a:ea typeface="微軟正黑體" panose="020B0604030504040204" pitchFamily="34" charset="-120"/>
                <a:sym typeface="新細明體" panose="02020500000000000000" pitchFamily="18" charset="-120"/>
              </a:rPr>
              <a:t>Feature Engineering - Selection</a:t>
            </a:r>
            <a:endParaRPr lang="zh-TW" altLang="en-US" dirty="0">
              <a:latin typeface="Rockwell" panose="02060603020205020403" pitchFamily="18" charset="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n-US" altLang="zh-TW" smtClean="0"/>
              <a:t>5</a:t>
            </a:fld>
            <a:endParaRPr lang="en-US" altLang="zh-TW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08012" y="1600200"/>
            <a:ext cx="8686801" cy="4267200"/>
          </a:xfrm>
        </p:spPr>
        <p:txBody>
          <a:bodyPr>
            <a:normAutofit lnSpcReduction="10000"/>
          </a:bodyPr>
          <a:lstStyle/>
          <a:p>
            <a:r>
              <a:rPr lang="en-US" altLang="zh-TW" sz="2400" dirty="0" smtClean="0">
                <a:latin typeface="Bell MT" panose="02020503060305020303" pitchFamily="18" charset="0"/>
              </a:rPr>
              <a:t>Search strategy</a:t>
            </a:r>
          </a:p>
          <a:p>
            <a:pPr lvl="1"/>
            <a:r>
              <a:rPr lang="en-US" altLang="zh-TW" sz="2200" dirty="0" smtClean="0">
                <a:latin typeface="Bell MT" panose="02020503060305020303" pitchFamily="18" charset="0"/>
              </a:rPr>
              <a:t>Complete: exhaustive and non-exhaustive</a:t>
            </a:r>
          </a:p>
          <a:p>
            <a:pPr lvl="2"/>
            <a:r>
              <a:rPr lang="en-US" altLang="zh-TW" sz="2000" dirty="0" smtClean="0">
                <a:latin typeface="Bell MT" panose="02020503060305020303" pitchFamily="18" charset="0"/>
              </a:rPr>
              <a:t>BFS, Branch and Bound, Beam Search, Best First Search</a:t>
            </a:r>
          </a:p>
          <a:p>
            <a:pPr lvl="1"/>
            <a:r>
              <a:rPr lang="en-US" altLang="zh-TW" sz="2200" dirty="0" smtClean="0">
                <a:latin typeface="Bell MT" panose="02020503060305020303" pitchFamily="18" charset="0"/>
              </a:rPr>
              <a:t>Heuristic: </a:t>
            </a:r>
          </a:p>
          <a:p>
            <a:pPr lvl="2"/>
            <a:r>
              <a:rPr lang="en-US" altLang="zh-TW" sz="2000" dirty="0" smtClean="0">
                <a:latin typeface="Bell MT" panose="02020503060305020303" pitchFamily="18" charset="0"/>
              </a:rPr>
              <a:t>Sequential Forward Search (SFS): add feature from empty set</a:t>
            </a:r>
          </a:p>
          <a:p>
            <a:pPr lvl="2"/>
            <a:r>
              <a:rPr lang="en-US" altLang="zh-TW" sz="2000" dirty="0" smtClean="0">
                <a:latin typeface="Bell MT" panose="02020503060305020303" pitchFamily="18" charset="0"/>
              </a:rPr>
              <a:t>Sequential Backward Search (SBS): remove from full set</a:t>
            </a:r>
          </a:p>
          <a:p>
            <a:pPr lvl="2"/>
            <a:r>
              <a:rPr lang="en-US" altLang="zh-TW" sz="2000" dirty="0" smtClean="0">
                <a:latin typeface="Bell MT" panose="02020503060305020303" pitchFamily="18" charset="0"/>
              </a:rPr>
              <a:t>Bidirectional: Use both SFS and SBS</a:t>
            </a:r>
          </a:p>
          <a:p>
            <a:pPr lvl="1"/>
            <a:r>
              <a:rPr lang="en-US" altLang="zh-TW" sz="2200" dirty="0" smtClean="0">
                <a:latin typeface="Bell MT" panose="02020503060305020303" pitchFamily="18" charset="0"/>
              </a:rPr>
              <a:t>Random:</a:t>
            </a:r>
          </a:p>
          <a:p>
            <a:pPr lvl="2"/>
            <a:r>
              <a:rPr lang="en-US" altLang="zh-TW" sz="2000" dirty="0" smtClean="0">
                <a:latin typeface="Bell MT" panose="02020503060305020303" pitchFamily="18" charset="0"/>
              </a:rPr>
              <a:t>Simulated Annealing (SA) and Genetic Algorithms (GA)</a:t>
            </a:r>
          </a:p>
          <a:p>
            <a:r>
              <a:rPr lang="en-US" altLang="zh-TW" sz="2400" dirty="0" smtClean="0">
                <a:latin typeface="Bell MT" panose="02020503060305020303" pitchFamily="18" charset="0"/>
              </a:rPr>
              <a:t>Evaluation methods</a:t>
            </a:r>
          </a:p>
          <a:p>
            <a:pPr lvl="1"/>
            <a:r>
              <a:rPr lang="en-US" altLang="zh-TW" sz="2200" dirty="0" smtClean="0">
                <a:latin typeface="Bell MT" panose="02020503060305020303" pitchFamily="18" charset="0"/>
              </a:rPr>
              <a:t>Filter, wrapper, embedded</a:t>
            </a:r>
          </a:p>
          <a:p>
            <a:pPr lvl="1"/>
            <a:endParaRPr lang="en-US" altLang="zh-TW" sz="2200" dirty="0" smtClean="0">
              <a:latin typeface="Bell MT" panose="02020503060305020303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512" y="2053696"/>
            <a:ext cx="3563001" cy="39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5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065212" y="533400"/>
            <a:ext cx="10058400" cy="685800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altLang="zh-TW" dirty="0" smtClean="0">
                <a:latin typeface="Rockwell" panose="02060603020205020403" pitchFamily="18" charset="0"/>
                <a:ea typeface="微軟正黑體" panose="020B0604030504040204" pitchFamily="34" charset="-120"/>
                <a:sym typeface="新細明體" panose="02020500000000000000" pitchFamily="18" charset="-120"/>
              </a:rPr>
              <a:t>Feature Engineering – Construction &amp; Extraction</a:t>
            </a:r>
            <a:endParaRPr lang="zh-TW" altLang="en-US" dirty="0">
              <a:latin typeface="Rockwell" panose="02060603020205020403" pitchFamily="18" charset="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n-US" altLang="zh-TW" smtClean="0"/>
              <a:t>6</a:t>
            </a:fld>
            <a:endParaRPr lang="en-US" altLang="zh-TW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065212" y="1600200"/>
            <a:ext cx="8763000" cy="426720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latin typeface="Bell MT" panose="02020503060305020303" pitchFamily="18" charset="0"/>
              </a:rPr>
              <a:t>Construction: Preprocessing transformation</a:t>
            </a:r>
          </a:p>
          <a:p>
            <a:pPr lvl="1"/>
            <a:r>
              <a:rPr lang="en-US" altLang="zh-TW" sz="2000" dirty="0" smtClean="0">
                <a:latin typeface="Bell MT" panose="02020503060305020303" pitchFamily="18" charset="0"/>
              </a:rPr>
              <a:t>Standardization, normalization, feature discretization</a:t>
            </a:r>
          </a:p>
          <a:p>
            <a:pPr lvl="1"/>
            <a:r>
              <a:rPr lang="en-US" altLang="zh-TW" sz="2000" dirty="0" smtClean="0">
                <a:latin typeface="Bell MT" panose="02020503060305020303" pitchFamily="18" charset="0"/>
              </a:rPr>
              <a:t>Boolean features: conjunctions, disjunctions, negations</a:t>
            </a:r>
            <a:endParaRPr lang="en-US" altLang="zh-TW" sz="2000" dirty="0" smtClean="0">
              <a:latin typeface="Bell MT" panose="02020503060305020303" pitchFamily="18" charset="0"/>
              <a:sym typeface="Wingdings" panose="05000000000000000000" pitchFamily="2" charset="2"/>
            </a:endParaRPr>
          </a:p>
          <a:p>
            <a:pPr lvl="1"/>
            <a:r>
              <a:rPr lang="en-US" altLang="zh-TW" sz="2000" dirty="0" smtClean="0">
                <a:latin typeface="Bell MT" panose="02020503060305020303" pitchFamily="18" charset="0"/>
              </a:rPr>
              <a:t>Numerical features</a:t>
            </a:r>
            <a:r>
              <a:rPr lang="en-US" altLang="zh-TW" sz="2400" dirty="0" smtClean="0">
                <a:latin typeface="Bell MT" panose="02020503060305020303" pitchFamily="18" charset="0"/>
              </a:rPr>
              <a:t>: min, max, addition, subtraction, mean, </a:t>
            </a:r>
            <a:r>
              <a:rPr lang="en-US" altLang="zh-TW" sz="2400" dirty="0" err="1" smtClean="0">
                <a:latin typeface="Bell MT" panose="02020503060305020303" pitchFamily="18" charset="0"/>
              </a:rPr>
              <a:t>etc</a:t>
            </a:r>
            <a:endParaRPr lang="en-US" altLang="zh-TW" sz="2400" dirty="0" smtClean="0">
              <a:latin typeface="Bell MT" panose="02020503060305020303" pitchFamily="18" charset="0"/>
            </a:endParaRPr>
          </a:p>
          <a:p>
            <a:r>
              <a:rPr lang="en-US" altLang="zh-TW" sz="2400" dirty="0" smtClean="0">
                <a:latin typeface="Bell MT" panose="02020503060305020303" pitchFamily="18" charset="0"/>
              </a:rPr>
              <a:t>Extraction: Dimensionality reduction process</a:t>
            </a:r>
          </a:p>
          <a:p>
            <a:pPr lvl="1"/>
            <a:r>
              <a:rPr lang="en-US" altLang="zh-TW" sz="2200" dirty="0" smtClean="0">
                <a:latin typeface="Bell MT" panose="02020503060305020303" pitchFamily="18" charset="0"/>
              </a:rPr>
              <a:t>Mapping function</a:t>
            </a:r>
          </a:p>
          <a:p>
            <a:pPr lvl="2"/>
            <a:r>
              <a:rPr lang="en-US" altLang="zh-TW" sz="2000" dirty="0" smtClean="0">
                <a:latin typeface="Bell MT" panose="02020503060305020303" pitchFamily="18" charset="0"/>
              </a:rPr>
              <a:t>Principal Component Analysis (PCA), </a:t>
            </a:r>
            <a:r>
              <a:rPr lang="en-US" altLang="zh-TW" sz="2000" dirty="0" err="1" smtClean="0">
                <a:latin typeface="Bell MT" panose="02020503060305020303" pitchFamily="18" charset="0"/>
              </a:rPr>
              <a:t>isomap</a:t>
            </a:r>
            <a:r>
              <a:rPr lang="en-US" altLang="zh-TW" sz="2000" dirty="0" smtClean="0">
                <a:latin typeface="Bell MT" panose="02020503060305020303" pitchFamily="18" charset="0"/>
              </a:rPr>
              <a:t>, </a:t>
            </a:r>
            <a:r>
              <a:rPr lang="en-US" altLang="zh-TW" sz="2000" dirty="0" err="1" smtClean="0">
                <a:latin typeface="Bell MT" panose="02020503060305020303" pitchFamily="18" charset="0"/>
              </a:rPr>
              <a:t>etc</a:t>
            </a:r>
            <a:endParaRPr lang="en-US" altLang="zh-TW" sz="2000" dirty="0" smtClean="0">
              <a:latin typeface="Bell MT" panose="02020503060305020303" pitchFamily="18" charset="0"/>
            </a:endParaRPr>
          </a:p>
          <a:p>
            <a:pPr lvl="2"/>
            <a:r>
              <a:rPr lang="en-US" altLang="zh-TW" sz="2000" dirty="0" smtClean="0">
                <a:latin typeface="Bell MT" panose="02020503060305020303" pitchFamily="18" charset="0"/>
              </a:rPr>
              <a:t>Feed-forward neural networks approach</a:t>
            </a:r>
          </a:p>
          <a:p>
            <a:pPr lvl="2"/>
            <a:r>
              <a:rPr lang="en-US" altLang="zh-TW" sz="2000" dirty="0" err="1" smtClean="0">
                <a:latin typeface="Bell MT" panose="02020503060305020303" pitchFamily="18" charset="0"/>
              </a:rPr>
              <a:t>Autoencoder</a:t>
            </a:r>
            <a:endParaRPr lang="en-US" altLang="zh-TW" sz="2000" dirty="0" smtClean="0">
              <a:latin typeface="Bell MT" panose="02020503060305020303" pitchFamily="18" charset="0"/>
            </a:endParaRPr>
          </a:p>
          <a:p>
            <a:pPr lvl="1"/>
            <a:endParaRPr lang="en-US" altLang="zh-TW" sz="2200" dirty="0" smtClean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4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065212" y="533400"/>
            <a:ext cx="10058400" cy="685800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dirty="0" smtClean="0">
                <a:latin typeface="Rockwell" panose="02060603020205020403" pitchFamily="18" charset="0"/>
                <a:ea typeface="微軟正黑體" panose="020B0604030504040204" pitchFamily="34" charset="-120"/>
                <a:sym typeface="新細明體" panose="02020500000000000000" pitchFamily="18" charset="-120"/>
              </a:rPr>
              <a:t>Model Generation</a:t>
            </a:r>
            <a:endParaRPr lang="zh-TW" altLang="en-US" dirty="0">
              <a:latin typeface="Rockwell" panose="02060603020205020403" pitchFamily="18" charset="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n-US" altLang="zh-TW" smtClean="0"/>
              <a:t>7</a:t>
            </a:fld>
            <a:endParaRPr lang="en-US" altLang="zh-TW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065212" y="1600200"/>
            <a:ext cx="9220200" cy="426720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latin typeface="Bell MT" panose="02020503060305020303" pitchFamily="18" charset="0"/>
              </a:rPr>
              <a:t>Traditional Model Selection</a:t>
            </a:r>
          </a:p>
          <a:p>
            <a:pPr lvl="1"/>
            <a:r>
              <a:rPr lang="en-US" altLang="zh-TW" sz="2200" dirty="0" smtClean="0">
                <a:latin typeface="Bell MT" panose="02020503060305020303" pitchFamily="18" charset="0"/>
              </a:rPr>
              <a:t>Select the best-performing model from SVM, KNN, decision tree, </a:t>
            </a:r>
            <a:r>
              <a:rPr lang="en-US" altLang="zh-TW" sz="2200" dirty="0" err="1" smtClean="0">
                <a:latin typeface="Bell MT" panose="02020503060305020303" pitchFamily="18" charset="0"/>
              </a:rPr>
              <a:t>etc</a:t>
            </a:r>
            <a:endParaRPr lang="en-US" altLang="zh-TW" sz="2200" dirty="0" smtClean="0">
              <a:latin typeface="Bell MT" panose="02020503060305020303" pitchFamily="18" charset="0"/>
            </a:endParaRPr>
          </a:p>
          <a:p>
            <a:r>
              <a:rPr lang="en-US" altLang="zh-TW" sz="2400" dirty="0" smtClean="0">
                <a:latin typeface="Bell MT" panose="02020503060305020303" pitchFamily="18" charset="0"/>
              </a:rPr>
              <a:t>Network Architecture Search (NAS)</a:t>
            </a:r>
          </a:p>
          <a:p>
            <a:pPr lvl="1"/>
            <a:r>
              <a:rPr lang="en-US" altLang="zh-TW" sz="2200" dirty="0" smtClean="0">
                <a:latin typeface="Bell MT" panose="02020503060305020303" pitchFamily="18" charset="0"/>
              </a:rPr>
              <a:t>Model Structures</a:t>
            </a:r>
          </a:p>
          <a:p>
            <a:pPr lvl="2"/>
            <a:r>
              <a:rPr lang="en-US" altLang="zh-TW" sz="2000" dirty="0" smtClean="0">
                <a:latin typeface="Bell MT" panose="02020503060305020303" pitchFamily="18" charset="0"/>
              </a:rPr>
              <a:t>Entire, cell-based, hierarchical, network morphism based</a:t>
            </a:r>
          </a:p>
          <a:p>
            <a:pPr lvl="1"/>
            <a:r>
              <a:rPr lang="en-US" altLang="zh-TW" sz="2200" dirty="0" err="1" smtClean="0">
                <a:latin typeface="Bell MT" panose="02020503060305020303" pitchFamily="18" charset="0"/>
              </a:rPr>
              <a:t>Hyperparameter</a:t>
            </a:r>
            <a:r>
              <a:rPr lang="en-US" altLang="zh-TW" sz="2200" dirty="0" smtClean="0">
                <a:latin typeface="Bell MT" panose="02020503060305020303" pitchFamily="18" charset="0"/>
              </a:rPr>
              <a:t> optimization</a:t>
            </a:r>
          </a:p>
          <a:p>
            <a:pPr lvl="2"/>
            <a:r>
              <a:rPr lang="en-US" altLang="zh-TW" sz="2000" dirty="0" smtClean="0">
                <a:latin typeface="Bell MT" panose="02020503060305020303" pitchFamily="18" charset="0"/>
              </a:rPr>
              <a:t>Grid and random, RL, evolutionary algorithm, Bayesian optimization</a:t>
            </a:r>
          </a:p>
        </p:txBody>
      </p:sp>
    </p:spTree>
    <p:extLst>
      <p:ext uri="{BB962C8B-B14F-4D97-AF65-F5344CB8AC3E}">
        <p14:creationId xmlns:p14="http://schemas.microsoft.com/office/powerpoint/2010/main" val="329072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065212" y="533400"/>
            <a:ext cx="10058400" cy="685800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dirty="0" smtClean="0">
                <a:latin typeface="Rockwell" panose="02060603020205020403" pitchFamily="18" charset="0"/>
                <a:ea typeface="微軟正黑體" panose="020B0604030504040204" pitchFamily="34" charset="-120"/>
                <a:sym typeface="新細明體" panose="02020500000000000000" pitchFamily="18" charset="-120"/>
              </a:rPr>
              <a:t>Model Structures – Entire Structure</a:t>
            </a:r>
            <a:endParaRPr lang="zh-TW" altLang="en-US" dirty="0">
              <a:latin typeface="Rockwell" panose="02060603020205020403" pitchFamily="18" charset="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n-US" altLang="zh-TW" smtClean="0"/>
              <a:t>8</a:t>
            </a:fld>
            <a:endParaRPr lang="en-US" altLang="zh-TW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065212" y="1752600"/>
            <a:ext cx="6858000" cy="373380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latin typeface="Bell MT" panose="02020503060305020303" pitchFamily="18" charset="0"/>
              </a:rPr>
              <a:t>Chained model:</a:t>
            </a:r>
          </a:p>
          <a:p>
            <a:pPr lvl="1"/>
            <a:r>
              <a:rPr lang="en-US" altLang="zh-TW" sz="2200" dirty="0" smtClean="0">
                <a:latin typeface="Bell MT" panose="02020503060305020303" pitchFamily="18" charset="0"/>
              </a:rPr>
              <a:t>Similar to the traditional neural network structure</a:t>
            </a:r>
          </a:p>
          <a:p>
            <a:pPr lvl="1"/>
            <a:r>
              <a:rPr lang="en-US" altLang="zh-TW" sz="2200" dirty="0" smtClean="0">
                <a:latin typeface="Bell MT" panose="02020503060305020303" pitchFamily="18" charset="0"/>
              </a:rPr>
              <a:t>Have been proved effective in practice</a:t>
            </a:r>
          </a:p>
          <a:p>
            <a:pPr lvl="1"/>
            <a:r>
              <a:rPr lang="en-US" altLang="zh-TW" sz="2200" dirty="0" smtClean="0">
                <a:latin typeface="Bell MT" panose="02020503060305020303" pitchFamily="18" charset="0"/>
              </a:rPr>
              <a:t>Likely to be very deep </a:t>
            </a:r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 huge search base</a:t>
            </a:r>
          </a:p>
          <a:p>
            <a:pPr lvl="1"/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Lacks transferability</a:t>
            </a:r>
            <a:endParaRPr lang="en-US" altLang="zh-TW" sz="2200" dirty="0" smtClean="0">
              <a:latin typeface="Bell MT" panose="02020503060305020303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412" y="1496051"/>
            <a:ext cx="2668391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2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065212" y="533400"/>
            <a:ext cx="10058400" cy="685800"/>
          </a:xfrm>
        </p:spPr>
        <p:txBody>
          <a:bodyPr rtlCol="0">
            <a:normAutofit/>
          </a:bodyPr>
          <a:lstStyle/>
          <a:p>
            <a:r>
              <a:rPr lang="en-US" altLang="zh-TW" dirty="0">
                <a:latin typeface="Rockwell" panose="02060603020205020403" pitchFamily="18" charset="0"/>
                <a:sym typeface="新細明體" panose="02020500000000000000" pitchFamily="18" charset="-120"/>
              </a:rPr>
              <a:t>Model </a:t>
            </a:r>
            <a:r>
              <a:rPr lang="en-US" altLang="zh-TW" dirty="0" smtClean="0">
                <a:latin typeface="Rockwell" panose="02060603020205020403" pitchFamily="18" charset="0"/>
                <a:sym typeface="新細明體" panose="02020500000000000000" pitchFamily="18" charset="-120"/>
              </a:rPr>
              <a:t>Structures – </a:t>
            </a:r>
            <a:r>
              <a:rPr lang="en-US" altLang="zh-TW" dirty="0" smtClean="0">
                <a:latin typeface="Rockwell" panose="02060603020205020403" pitchFamily="18" charset="0"/>
                <a:ea typeface="微軟正黑體" panose="020B0604030504040204" pitchFamily="34" charset="-120"/>
                <a:sym typeface="新細明體" panose="02020500000000000000" pitchFamily="18" charset="-120"/>
              </a:rPr>
              <a:t>Cell-based Structure</a:t>
            </a:r>
            <a:endParaRPr lang="zh-TW" altLang="en-US" dirty="0">
              <a:latin typeface="Rockwell" panose="02060603020205020403" pitchFamily="18" charset="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n-US" altLang="zh-TW" smtClean="0"/>
              <a:t>9</a:t>
            </a:fld>
            <a:endParaRPr lang="en-US" altLang="zh-TW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27012" y="1752600"/>
            <a:ext cx="7021546" cy="457200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latin typeface="Bell MT" panose="02020503060305020303" pitchFamily="18" charset="0"/>
              </a:rPr>
              <a:t>Search for a cell structure and then stack cells to generate a whole structure</a:t>
            </a:r>
          </a:p>
          <a:p>
            <a:r>
              <a:rPr lang="en-US" altLang="zh-TW" sz="2400" dirty="0" smtClean="0">
                <a:latin typeface="Bell MT" panose="02020503060305020303" pitchFamily="18" charset="0"/>
              </a:rPr>
              <a:t>Reduce search complexity</a:t>
            </a:r>
          </a:p>
          <a:p>
            <a:pPr lvl="1"/>
            <a:r>
              <a:rPr lang="en-US" altLang="zh-TW" sz="2200" dirty="0" smtClean="0">
                <a:latin typeface="Bell MT" panose="02020503060305020303" pitchFamily="18" charset="0"/>
              </a:rPr>
              <a:t>Suppose 6 predefined </a:t>
            </a:r>
            <a:r>
              <a:rPr lang="en-US" altLang="zh-TW" sz="2200" dirty="0" smtClean="0">
                <a:latin typeface="Bell MT" panose="02020503060305020303" pitchFamily="18" charset="0"/>
              </a:rPr>
              <a:t>operations, </a:t>
            </a:r>
            <a:r>
              <a:rPr lang="en-US" altLang="zh-TW" sz="2200" dirty="0" smtClean="0">
                <a:latin typeface="Bell MT" panose="02020503060305020303" pitchFamily="18" charset="0"/>
              </a:rPr>
              <a:t>8 </a:t>
            </a:r>
            <a:r>
              <a:rPr lang="en-US" altLang="zh-TW" sz="2200" dirty="0" smtClean="0">
                <a:latin typeface="Bell MT" panose="02020503060305020303" pitchFamily="18" charset="0"/>
              </a:rPr>
              <a:t>nodes</a:t>
            </a:r>
            <a:r>
              <a:rPr lang="zh-TW" altLang="en-US" sz="2200" dirty="0" smtClean="0">
                <a:latin typeface="Bell MT" panose="02020503060305020303" pitchFamily="18" charset="0"/>
              </a:rPr>
              <a:t> </a:t>
            </a:r>
            <a:r>
              <a:rPr lang="en-US" altLang="zh-TW" sz="2200" dirty="0" smtClean="0">
                <a:latin typeface="Bell MT" panose="02020503060305020303" pitchFamily="18" charset="0"/>
              </a:rPr>
              <a:t>per cell</a:t>
            </a:r>
            <a:endParaRPr lang="en-US" altLang="zh-TW" sz="2200" dirty="0" smtClean="0">
              <a:latin typeface="Bell MT" panose="02020503060305020303" pitchFamily="18" charset="0"/>
            </a:endParaRPr>
          </a:p>
          <a:p>
            <a:pPr lvl="1"/>
            <a:r>
              <a:rPr lang="en-US" altLang="zh-TW" sz="2200" dirty="0" smtClean="0">
                <a:latin typeface="Bell MT" panose="02020503060305020303" pitchFamily="18" charset="0"/>
              </a:rPr>
              <a:t>For layer </a:t>
            </a:r>
            <a:r>
              <a:rPr lang="en-US" altLang="zh-TW" sz="2200" dirty="0" err="1" smtClean="0">
                <a:latin typeface="Bell MT" panose="02020503060305020303" pitchFamily="18" charset="0"/>
              </a:rPr>
              <a:t>L</a:t>
            </a:r>
            <a:r>
              <a:rPr lang="en-US" altLang="zh-TW" sz="2200" baseline="-25000" dirty="0" err="1" smtClean="0">
                <a:latin typeface="Bell MT" panose="02020503060305020303" pitchFamily="18" charset="0"/>
              </a:rPr>
              <a:t>j</a:t>
            </a:r>
            <a:r>
              <a:rPr lang="en-US" altLang="zh-TW" sz="2200" dirty="0" smtClean="0">
                <a:latin typeface="Bell MT" panose="02020503060305020303" pitchFamily="18" charset="0"/>
              </a:rPr>
              <a:t>, there are j-1 layers can connect to it</a:t>
            </a:r>
          </a:p>
          <a:p>
            <a:pPr lvl="1"/>
            <a:r>
              <a:rPr lang="en-US" altLang="zh-TW" sz="2200" dirty="0" smtClean="0">
                <a:latin typeface="Bell MT" panose="02020503060305020303" pitchFamily="18" charset="0"/>
              </a:rPr>
              <a:t>Entire: when L = 12 </a:t>
            </a:r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 6</a:t>
            </a:r>
            <a:r>
              <a:rPr lang="en-US" altLang="zh-TW" sz="2200" baseline="30000" dirty="0" smtClean="0">
                <a:latin typeface="Bell MT" panose="02020503060305020303" pitchFamily="18" charset="0"/>
                <a:sym typeface="Wingdings" panose="05000000000000000000" pitchFamily="2" charset="2"/>
              </a:rPr>
              <a:t>L</a:t>
            </a:r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*2</a:t>
            </a:r>
            <a:r>
              <a:rPr lang="en-US" altLang="zh-TW" sz="2200" baseline="30000" dirty="0" smtClean="0">
                <a:latin typeface="Bell MT" panose="02020503060305020303" pitchFamily="18" charset="0"/>
                <a:sym typeface="Wingdings" panose="05000000000000000000" pitchFamily="2" charset="2"/>
              </a:rPr>
              <a:t>L(L-1)/2</a:t>
            </a:r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 =1.6*10</a:t>
            </a:r>
            <a:r>
              <a:rPr lang="en-US" altLang="zh-TW" sz="2200" baseline="30000" dirty="0" smtClean="0">
                <a:latin typeface="Bell MT" panose="02020503060305020303" pitchFamily="18" charset="0"/>
                <a:sym typeface="Wingdings" panose="05000000000000000000" pitchFamily="2" charset="2"/>
              </a:rPr>
              <a:t>29</a:t>
            </a:r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 possible networks</a:t>
            </a:r>
            <a:endParaRPr lang="en-US" altLang="zh-TW" sz="2200" baseline="30000" dirty="0">
              <a:latin typeface="Bell MT" panose="02020503060305020303" pitchFamily="18" charset="0"/>
              <a:sym typeface="Wingdings" panose="05000000000000000000" pitchFamily="2" charset="2"/>
            </a:endParaRPr>
          </a:p>
          <a:p>
            <a:pPr lvl="1"/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Cell: (6*(8-2)!)</a:t>
            </a:r>
            <a:r>
              <a:rPr lang="en-US" altLang="zh-TW" sz="2200" baseline="30000" dirty="0" smtClean="0">
                <a:latin typeface="Bell MT" panose="02020503060305020303" pitchFamily="18" charset="0"/>
                <a:sym typeface="Wingdings" panose="05000000000000000000" pitchFamily="2" charset="2"/>
              </a:rPr>
              <a:t>4</a:t>
            </a:r>
            <a:r>
              <a:rPr lang="en-US" altLang="zh-TW" sz="2200" dirty="0" smtClean="0">
                <a:latin typeface="Bell MT" panose="02020503060305020303" pitchFamily="18" charset="0"/>
                <a:sym typeface="Wingdings" panose="05000000000000000000" pitchFamily="2" charset="2"/>
              </a:rPr>
              <a:t> = 3.5*10</a:t>
            </a:r>
            <a:r>
              <a:rPr lang="en-US" altLang="zh-TW" sz="2200" baseline="30000" dirty="0" smtClean="0">
                <a:latin typeface="Bell MT" panose="02020503060305020303" pitchFamily="18" charset="0"/>
                <a:sym typeface="Wingdings" panose="05000000000000000000" pitchFamily="2" charset="2"/>
              </a:rPr>
              <a:t>14</a:t>
            </a:r>
          </a:p>
          <a:p>
            <a:r>
              <a:rPr lang="en-US" altLang="zh-TW" sz="2400" dirty="0" smtClean="0">
                <a:latin typeface="Bell MT" panose="02020503060305020303" pitchFamily="18" charset="0"/>
                <a:sym typeface="Wingdings" panose="05000000000000000000" pitchFamily="2" charset="2"/>
              </a:rPr>
              <a:t>Transferability: stacking more cells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212" y="1752600"/>
            <a:ext cx="4495800" cy="2667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757" y="4648200"/>
            <a:ext cx="416871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3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商務對比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162_TF02895266.potx" id="{E7A2D77C-90CA-4818-B0E1-7532CEA4E47A}" vid="{756E39B5-6AF3-456E-ABD3-FE8E7DEA79F9}"/>
    </a:ext>
  </a:extLst>
</a:theme>
</file>

<file path=ppt/theme/theme2.xml><?xml version="1.0" encoding="utf-8"?>
<a:theme xmlns:a="http://schemas.openxmlformats.org/drawingml/2006/main" name="Office 佈景主題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220E13-D325-4A9E-AA7A-0D1409275EB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商務對比簡報 (寬螢幕)</Template>
  <TotalTime>6063</TotalTime>
  <Words>1041</Words>
  <Application>Microsoft Office PowerPoint</Application>
  <PresentationFormat>自訂</PresentationFormat>
  <Paragraphs>189</Paragraphs>
  <Slides>20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9" baseType="lpstr">
      <vt:lpstr>微軟正黑體</vt:lpstr>
      <vt:lpstr>新細明體</vt:lpstr>
      <vt:lpstr>Adobe Hebrew</vt:lpstr>
      <vt:lpstr>Arial</vt:lpstr>
      <vt:lpstr>Bell MT</vt:lpstr>
      <vt:lpstr>Franklin Gothic Medium</vt:lpstr>
      <vt:lpstr>Rockwell</vt:lpstr>
      <vt:lpstr>Wingdings</vt:lpstr>
      <vt:lpstr>商務對比 16x9</vt:lpstr>
      <vt:lpstr>AutoML: A Survey of the State-of-the-Art</vt:lpstr>
      <vt:lpstr>What is AutoML</vt:lpstr>
      <vt:lpstr>Overview of AutoML Pipeline</vt:lpstr>
      <vt:lpstr>Data Preparation</vt:lpstr>
      <vt:lpstr>Feature Engineering - Selection</vt:lpstr>
      <vt:lpstr>Feature Engineering – Construction &amp; Extraction</vt:lpstr>
      <vt:lpstr>Model Generation</vt:lpstr>
      <vt:lpstr>Model Structures – Entire Structure</vt:lpstr>
      <vt:lpstr>Model Structures – Cell-based Structure</vt:lpstr>
      <vt:lpstr>Model Structures – Hierarchical Structure</vt:lpstr>
      <vt:lpstr>Model Structures – Network Morphism based</vt:lpstr>
      <vt:lpstr>HPO – Grid and Random Search</vt:lpstr>
      <vt:lpstr>HPO – Reinforcement Learning</vt:lpstr>
      <vt:lpstr>HPO – Evolution Algorithm</vt:lpstr>
      <vt:lpstr>HPO – Bayesian Optimization</vt:lpstr>
      <vt:lpstr>HPO – Bayesian Optimization</vt:lpstr>
      <vt:lpstr>HPO – Gradient Descent</vt:lpstr>
      <vt:lpstr>NAS Performance Summary</vt:lpstr>
      <vt:lpstr>Open Problems and Future Work</vt:lpstr>
      <vt:lpstr>Kubeflow Katib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Networking</dc:title>
  <dc:creator>昭文 陳</dc:creator>
  <cp:lastModifiedBy>昭文 陳</cp:lastModifiedBy>
  <cp:revision>55</cp:revision>
  <dcterms:created xsi:type="dcterms:W3CDTF">2019-11-26T12:56:50Z</dcterms:created>
  <dcterms:modified xsi:type="dcterms:W3CDTF">2019-12-06T06:16:12Z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