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aleway-italic.fntdata"/><Relationship Id="rId6" Type="http://schemas.openxmlformats.org/officeDocument/2006/relationships/slide" Target="slides/slide1.xml"/><Relationship Id="rId18"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143694f9a_0_6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143694f9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143694f9a_0_10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143694f9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143694f9a_0_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143694f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143694f9a_0_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143694f9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143694f9a_0_2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143694f9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143694f9a_0_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143694f9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143694f9a_0_3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143694f9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143694f9a_0_4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143694f9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143694f9a_0_5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143694f9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143694f9a_0_5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143694f9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65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588427"/>
            <a:ext cx="745763" cy="6110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763267"/>
            <a:ext cx="7688100" cy="2219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4230533"/>
            <a:ext cx="7688100" cy="721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5558926"/>
            <a:ext cx="745763" cy="61102"/>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978600"/>
            <a:ext cx="7688400" cy="165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3030517"/>
            <a:ext cx="7688400" cy="2107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588427"/>
            <a:ext cx="745763" cy="61102"/>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763267"/>
            <a:ext cx="7688400" cy="202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588427"/>
            <a:ext cx="745763" cy="61102"/>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758200"/>
            <a:ext cx="7688700" cy="713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771833"/>
            <a:ext cx="7688700" cy="3014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588427"/>
            <a:ext cx="745763" cy="61102"/>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758200"/>
            <a:ext cx="7688400" cy="713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771833"/>
            <a:ext cx="3774300" cy="3014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771833"/>
            <a:ext cx="3774300" cy="3014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588427"/>
            <a:ext cx="745763" cy="6110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758200"/>
            <a:ext cx="7688400" cy="713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588427"/>
            <a:ext cx="745763" cy="61102"/>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758200"/>
            <a:ext cx="3300900" cy="18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3708967"/>
            <a:ext cx="3300900" cy="2130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5558926"/>
            <a:ext cx="745763" cy="61102"/>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1152400"/>
            <a:ext cx="7021200" cy="3980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588427"/>
            <a:ext cx="745763" cy="61102"/>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758200"/>
            <a:ext cx="3300900" cy="2249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4215367"/>
            <a:ext cx="3300900" cy="1011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803500"/>
            <a:ext cx="3374400" cy="4034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5830068"/>
            <a:ext cx="7697400" cy="614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414450" y="1694192"/>
            <a:ext cx="7688100" cy="22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3000"/>
              <a:t>QARC: Video Quality Aware Rate Control for Real-Time Video Streaming based on Deep Reinforcement Learning</a:t>
            </a:r>
            <a:endParaRPr sz="3000"/>
          </a:p>
        </p:txBody>
      </p:sp>
      <p:sp>
        <p:nvSpPr>
          <p:cNvPr id="87" name="Google Shape;87;p13"/>
          <p:cNvSpPr txBox="1"/>
          <p:nvPr>
            <p:ph idx="1" type="subTitle"/>
          </p:nvPr>
        </p:nvSpPr>
        <p:spPr>
          <a:xfrm>
            <a:off x="414450" y="4141700"/>
            <a:ext cx="8604600" cy="72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800">
                <a:solidFill>
                  <a:srgbClr val="000000"/>
                </a:solidFill>
              </a:rPr>
              <a:t>Tianchi Huang3,1, Rui-Xiao Zhang1, Chao Zhou2∗, Lifeng Sun1∗</a:t>
            </a:r>
            <a:endParaRPr sz="1800">
              <a:solidFill>
                <a:srgbClr val="000000"/>
              </a:solidFill>
            </a:endParaRPr>
          </a:p>
          <a:p>
            <a:pPr indent="0" lvl="0" marL="0" rtl="0" algn="l">
              <a:spcBef>
                <a:spcPts val="0"/>
              </a:spcBef>
              <a:spcAft>
                <a:spcPts val="0"/>
              </a:spcAft>
              <a:buClr>
                <a:schemeClr val="dk1"/>
              </a:buClr>
              <a:buSzPts val="1100"/>
              <a:buFont typeface="Arial"/>
              <a:buNone/>
            </a:pPr>
            <a:r>
              <a:rPr lang="zh-TW" sz="1800">
                <a:solidFill>
                  <a:srgbClr val="000000"/>
                </a:solidFill>
              </a:rPr>
              <a:t>1 Dept. of Computer Science and Technology, Tsinghua University, Beijing, China</a:t>
            </a:r>
            <a:endParaRPr sz="1800">
              <a:solidFill>
                <a:srgbClr val="000000"/>
              </a:solidFill>
            </a:endParaRPr>
          </a:p>
          <a:p>
            <a:pPr indent="0" lvl="0" marL="0" rtl="0" algn="l">
              <a:spcBef>
                <a:spcPts val="0"/>
              </a:spcBef>
              <a:spcAft>
                <a:spcPts val="0"/>
              </a:spcAft>
              <a:buClr>
                <a:schemeClr val="dk1"/>
              </a:buClr>
              <a:buSzPts val="1100"/>
              <a:buFont typeface="Arial"/>
              <a:buNone/>
            </a:pPr>
            <a:r>
              <a:rPr lang="zh-TW" sz="1800">
                <a:solidFill>
                  <a:srgbClr val="000000"/>
                </a:solidFill>
              </a:rPr>
              <a:t>2 Beijing Kuaishou Technology Co., Ltd., China</a:t>
            </a:r>
            <a:endParaRPr sz="1800">
              <a:solidFill>
                <a:srgbClr val="000000"/>
              </a:solidFill>
            </a:endParaRPr>
          </a:p>
          <a:p>
            <a:pPr indent="0" lvl="0" marL="0" rtl="0" algn="l">
              <a:spcBef>
                <a:spcPts val="0"/>
              </a:spcBef>
              <a:spcAft>
                <a:spcPts val="0"/>
              </a:spcAft>
              <a:buClr>
                <a:schemeClr val="dk1"/>
              </a:buClr>
              <a:buSzPts val="1100"/>
              <a:buFont typeface="Arial"/>
              <a:buNone/>
            </a:pPr>
            <a:r>
              <a:rPr lang="zh-TW" sz="1800">
                <a:solidFill>
                  <a:srgbClr val="000000"/>
                </a:solidFill>
              </a:rPr>
              <a:t>3 Dept. of Computer Science and Technology, Guizhou University, Guizhou, China</a:t>
            </a:r>
            <a:endParaRPr sz="1800">
              <a:solidFill>
                <a:srgbClr val="000000"/>
              </a:solidFill>
            </a:endParaRPr>
          </a:p>
          <a:p>
            <a:pPr indent="0" lvl="0" marL="0" rtl="0" algn="l">
              <a:spcBef>
                <a:spcPts val="0"/>
              </a:spcBef>
              <a:spcAft>
                <a:spcPts val="0"/>
              </a:spcAft>
              <a:buNone/>
            </a:pPr>
            <a:r>
              <a:t/>
            </a:r>
            <a:endParaRPr sz="1800">
              <a:solidFill>
                <a:srgbClr val="000000"/>
              </a:solidFill>
            </a:endParaRPr>
          </a:p>
        </p:txBody>
      </p:sp>
      <p:sp>
        <p:nvSpPr>
          <p:cNvPr id="88" name="Google Shape;88;p13"/>
          <p:cNvSpPr txBox="1"/>
          <p:nvPr/>
        </p:nvSpPr>
        <p:spPr>
          <a:xfrm>
            <a:off x="414450" y="3262875"/>
            <a:ext cx="5683800" cy="4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zh-TW" u="sng">
                <a:latin typeface="Lato"/>
                <a:ea typeface="Lato"/>
                <a:cs typeface="Lato"/>
                <a:sym typeface="Lato"/>
              </a:rPr>
              <a:t>MM’18, October 22-26, 2018, Seoul, Republic of Korea</a:t>
            </a:r>
            <a:endParaRPr b="1" i="1" u="sng">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640500" y="789775"/>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Evaluation - coefficient α, β, and γ</a:t>
            </a:r>
            <a:endParaRPr/>
          </a:p>
        </p:txBody>
      </p:sp>
      <p:sp>
        <p:nvSpPr>
          <p:cNvPr id="158" name="Google Shape;158;p22"/>
          <p:cNvSpPr txBox="1"/>
          <p:nvPr>
            <p:ph idx="1" type="body"/>
          </p:nvPr>
        </p:nvSpPr>
        <p:spPr>
          <a:xfrm>
            <a:off x="163475" y="1684854"/>
            <a:ext cx="8520600" cy="2159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zh-TW" sz="2000">
                <a:solidFill>
                  <a:srgbClr val="000000"/>
                </a:solidFill>
              </a:rPr>
              <a:t>Initialize QoE reward with small latency coefficient α yield high-performance improvement over the one with a bigger α in wired network conditions</a:t>
            </a:r>
            <a:endParaRPr sz="2000">
              <a:solidFill>
                <a:srgbClr val="000000"/>
              </a:solidFill>
            </a:endParaRPr>
          </a:p>
          <a:p>
            <a:pPr indent="-355600" lvl="0" marL="457200" rtl="0" algn="l">
              <a:spcBef>
                <a:spcPts val="0"/>
              </a:spcBef>
              <a:spcAft>
                <a:spcPts val="0"/>
              </a:spcAft>
              <a:buClr>
                <a:srgbClr val="000000"/>
              </a:buClr>
              <a:buSzPts val="2000"/>
              <a:buChar char="-"/>
            </a:pPr>
            <a:r>
              <a:rPr lang="zh-TW" sz="2000">
                <a:solidFill>
                  <a:srgbClr val="000000"/>
                </a:solidFill>
              </a:rPr>
              <a:t>However, in 4G network environments, it performs a very different performance.</a:t>
            </a:r>
            <a:endParaRPr sz="2000">
              <a:solidFill>
                <a:srgbClr val="000000"/>
              </a:solidFill>
            </a:endParaRPr>
          </a:p>
          <a:p>
            <a:pPr indent="0" lvl="0" marL="0" rtl="0" algn="l">
              <a:spcBef>
                <a:spcPts val="1600"/>
              </a:spcBef>
              <a:spcAft>
                <a:spcPts val="1600"/>
              </a:spcAft>
              <a:buNone/>
            </a:pPr>
            <a:r>
              <a:t/>
            </a:r>
            <a:endParaRPr sz="2000">
              <a:solidFill>
                <a:srgbClr val="000000"/>
              </a:solidFill>
            </a:endParaRPr>
          </a:p>
        </p:txBody>
      </p:sp>
      <p:pic>
        <p:nvPicPr>
          <p:cNvPr id="159" name="Google Shape;159;p22"/>
          <p:cNvPicPr preferRelativeResize="0"/>
          <p:nvPr/>
        </p:nvPicPr>
        <p:blipFill>
          <a:blip r:embed="rId3">
            <a:alphaModFix/>
          </a:blip>
          <a:stretch>
            <a:fillRect/>
          </a:stretch>
        </p:blipFill>
        <p:spPr>
          <a:xfrm>
            <a:off x="0" y="3618358"/>
            <a:ext cx="9144001" cy="1555335"/>
          </a:xfrm>
          <a:prstGeom prst="rect">
            <a:avLst/>
          </a:prstGeom>
          <a:noFill/>
          <a:ln>
            <a:noFill/>
          </a:ln>
        </p:spPr>
      </p:pic>
      <p:pic>
        <p:nvPicPr>
          <p:cNvPr id="160" name="Google Shape;160;p22"/>
          <p:cNvPicPr preferRelativeResize="0"/>
          <p:nvPr/>
        </p:nvPicPr>
        <p:blipFill>
          <a:blip r:embed="rId4">
            <a:alphaModFix/>
          </a:blip>
          <a:stretch>
            <a:fillRect/>
          </a:stretch>
        </p:blipFill>
        <p:spPr>
          <a:xfrm>
            <a:off x="0" y="5173698"/>
            <a:ext cx="9143999" cy="14998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640625" y="820775"/>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Conclusion</a:t>
            </a:r>
            <a:endParaRPr/>
          </a:p>
        </p:txBody>
      </p:sp>
      <p:sp>
        <p:nvSpPr>
          <p:cNvPr id="166" name="Google Shape;166;p23"/>
          <p:cNvSpPr txBox="1"/>
          <p:nvPr>
            <p:ph idx="1" type="body"/>
          </p:nvPr>
        </p:nvSpPr>
        <p:spPr>
          <a:xfrm>
            <a:off x="727650" y="1785058"/>
            <a:ext cx="7688700" cy="3014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zh-TW" sz="2000">
                <a:solidFill>
                  <a:srgbClr val="000000"/>
                </a:solidFill>
              </a:rPr>
              <a:t>P</a:t>
            </a:r>
            <a:r>
              <a:rPr lang="zh-TW" sz="2000">
                <a:solidFill>
                  <a:srgbClr val="000000"/>
                </a:solidFill>
              </a:rPr>
              <a:t>ropose </a:t>
            </a:r>
            <a:r>
              <a:rPr lang="zh-TW" sz="2000">
                <a:solidFill>
                  <a:srgbClr val="000000"/>
                </a:solidFill>
              </a:rPr>
              <a:t>a RL-based rate control algorithm in the real-time video streaming scenario</a:t>
            </a:r>
            <a:endParaRPr sz="2000">
              <a:solidFill>
                <a:srgbClr val="000000"/>
              </a:solidFill>
            </a:endParaRPr>
          </a:p>
          <a:p>
            <a:pPr indent="-355600" lvl="0" marL="457200" rtl="0" algn="l">
              <a:spcBef>
                <a:spcPts val="0"/>
              </a:spcBef>
              <a:spcAft>
                <a:spcPts val="0"/>
              </a:spcAft>
              <a:buClr>
                <a:srgbClr val="000000"/>
              </a:buClr>
              <a:buSzPts val="2000"/>
              <a:buChar char="-"/>
            </a:pPr>
            <a:r>
              <a:rPr lang="zh-TW" sz="2000">
                <a:solidFill>
                  <a:srgbClr val="000000"/>
                </a:solidFill>
              </a:rPr>
              <a:t>Try to get a higher video quality with possibly lower sending rate.</a:t>
            </a:r>
            <a:endParaRPr sz="2000">
              <a:solidFill>
                <a:srgbClr val="000000"/>
              </a:solidFill>
            </a:endParaRPr>
          </a:p>
          <a:p>
            <a:pPr indent="-355600" lvl="0" marL="457200" rtl="0" algn="l">
              <a:spcBef>
                <a:spcPts val="0"/>
              </a:spcBef>
              <a:spcAft>
                <a:spcPts val="0"/>
              </a:spcAft>
              <a:buClr>
                <a:srgbClr val="000000"/>
              </a:buClr>
              <a:buSzPts val="2000"/>
              <a:buChar char="-"/>
            </a:pPr>
            <a:r>
              <a:rPr lang="zh-TW" sz="2000">
                <a:solidFill>
                  <a:srgbClr val="000000"/>
                </a:solidFill>
              </a:rPr>
              <a:t>To reduce the state space of the RL model, we derive the neural network into two parts and train them respectively</a:t>
            </a:r>
            <a:endParaRPr sz="2000">
              <a:solidFill>
                <a:srgbClr val="000000"/>
              </a:solidFill>
            </a:endParaRPr>
          </a:p>
          <a:p>
            <a:pPr indent="-355600" lvl="0" marL="457200" rtl="0" algn="l">
              <a:spcBef>
                <a:spcPts val="0"/>
              </a:spcBef>
              <a:spcAft>
                <a:spcPts val="0"/>
              </a:spcAft>
              <a:buClr>
                <a:srgbClr val="000000"/>
              </a:buClr>
              <a:buSzPts val="2000"/>
              <a:buChar char="-"/>
            </a:pPr>
            <a:r>
              <a:rPr lang="zh-TW" sz="2000">
                <a:solidFill>
                  <a:srgbClr val="000000"/>
                </a:solidFill>
              </a:rPr>
              <a:t>QARC outperforms existing rate control algorithms</a:t>
            </a:r>
            <a:endParaRPr sz="2000">
              <a:solidFill>
                <a:srgbClr val="000000"/>
              </a:solidFill>
            </a:endParaRPr>
          </a:p>
          <a:p>
            <a:pPr indent="0" lvl="0" marL="0" rtl="0" algn="l">
              <a:spcBef>
                <a:spcPts val="1600"/>
              </a:spcBef>
              <a:spcAft>
                <a:spcPts val="1600"/>
              </a:spcAft>
              <a:buNone/>
            </a:pPr>
            <a:r>
              <a:t/>
            </a:r>
            <a:endParaRPr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571575" y="781300"/>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solidFill>
                  <a:srgbClr val="000000"/>
                </a:solidFill>
              </a:rPr>
              <a:t>Introduction</a:t>
            </a:r>
            <a:endParaRPr>
              <a:solidFill>
                <a:srgbClr val="000000"/>
              </a:solidFill>
            </a:endParaRPr>
          </a:p>
        </p:txBody>
      </p:sp>
      <p:sp>
        <p:nvSpPr>
          <p:cNvPr id="94" name="Google Shape;94;p14"/>
          <p:cNvSpPr txBox="1"/>
          <p:nvPr>
            <p:ph idx="1" type="body"/>
          </p:nvPr>
        </p:nvSpPr>
        <p:spPr>
          <a:xfrm>
            <a:off x="630775" y="1921658"/>
            <a:ext cx="7688700" cy="3014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zh-TW" sz="2000">
                <a:solidFill>
                  <a:srgbClr val="000000"/>
                </a:solidFill>
              </a:rPr>
              <a:t>This paper proposes the DRL-based approach to select sending bitrate in real-time video streaming.</a:t>
            </a:r>
            <a:endParaRPr sz="2000">
              <a:solidFill>
                <a:srgbClr val="000000"/>
              </a:solidFill>
            </a:endParaRPr>
          </a:p>
          <a:p>
            <a:pPr indent="-355600" lvl="0" marL="457200" rtl="0" algn="l">
              <a:spcBef>
                <a:spcPts val="0"/>
              </a:spcBef>
              <a:spcAft>
                <a:spcPts val="0"/>
              </a:spcAft>
              <a:buClr>
                <a:srgbClr val="000000"/>
              </a:buClr>
              <a:buSzPts val="2000"/>
              <a:buChar char="-"/>
            </a:pPr>
            <a:r>
              <a:rPr lang="zh-TW" sz="2000">
                <a:solidFill>
                  <a:srgbClr val="000000"/>
                </a:solidFill>
              </a:rPr>
              <a:t>Different previous work, this work tries to </a:t>
            </a:r>
            <a:r>
              <a:rPr lang="zh-TW" sz="2000" u="sng">
                <a:solidFill>
                  <a:srgbClr val="000000"/>
                </a:solidFill>
              </a:rPr>
              <a:t>maximize video quality rather </a:t>
            </a:r>
            <a:r>
              <a:rPr lang="zh-TW" sz="2000">
                <a:solidFill>
                  <a:srgbClr val="000000"/>
                </a:solidFill>
              </a:rPr>
              <a:t>from </a:t>
            </a:r>
            <a:r>
              <a:rPr lang="zh-TW" sz="2000" u="sng">
                <a:solidFill>
                  <a:srgbClr val="000000"/>
                </a:solidFill>
              </a:rPr>
              <a:t>than bitrate.</a:t>
            </a:r>
            <a:endParaRPr sz="2000" u="sng">
              <a:solidFill>
                <a:srgbClr val="000000"/>
              </a:solidFill>
            </a:endParaRPr>
          </a:p>
          <a:p>
            <a:pPr indent="-355600" lvl="0" marL="457200" rtl="0" algn="l">
              <a:spcBef>
                <a:spcPts val="0"/>
              </a:spcBef>
              <a:spcAft>
                <a:spcPts val="0"/>
              </a:spcAft>
              <a:buClr>
                <a:srgbClr val="000000"/>
              </a:buClr>
              <a:buSzPts val="2000"/>
              <a:buChar char="-"/>
            </a:pPr>
            <a:r>
              <a:rPr lang="zh-TW" sz="2000">
                <a:solidFill>
                  <a:srgbClr val="000000"/>
                </a:solidFill>
              </a:rPr>
              <a:t>They derive the neural network into two parts to reduce state space:</a:t>
            </a:r>
            <a:endParaRPr sz="2000">
              <a:solidFill>
                <a:srgbClr val="000000"/>
              </a:solidFill>
            </a:endParaRPr>
          </a:p>
          <a:p>
            <a:pPr indent="-355600" lvl="1" marL="914400" rtl="0" algn="l">
              <a:spcBef>
                <a:spcPts val="0"/>
              </a:spcBef>
              <a:spcAft>
                <a:spcPts val="0"/>
              </a:spcAft>
              <a:buClr>
                <a:srgbClr val="000000"/>
              </a:buClr>
              <a:buSzPts val="2000"/>
              <a:buChar char="-"/>
            </a:pPr>
            <a:r>
              <a:rPr lang="zh-TW" sz="2000">
                <a:solidFill>
                  <a:srgbClr val="000000"/>
                </a:solidFill>
              </a:rPr>
              <a:t>First part: a neural network used to precisely </a:t>
            </a:r>
            <a:r>
              <a:rPr lang="zh-TW" sz="2000" u="sng">
                <a:solidFill>
                  <a:srgbClr val="000000"/>
                </a:solidFill>
              </a:rPr>
              <a:t>predict future video quality</a:t>
            </a:r>
            <a:r>
              <a:rPr lang="zh-TW" sz="2000">
                <a:solidFill>
                  <a:srgbClr val="000000"/>
                </a:solidFill>
              </a:rPr>
              <a:t> based on the previous video frames</a:t>
            </a:r>
            <a:endParaRPr sz="2000">
              <a:solidFill>
                <a:srgbClr val="000000"/>
              </a:solidFill>
            </a:endParaRPr>
          </a:p>
          <a:p>
            <a:pPr indent="-355600" lvl="1" marL="914400" rtl="0" algn="l">
              <a:spcBef>
                <a:spcPts val="0"/>
              </a:spcBef>
              <a:spcAft>
                <a:spcPts val="0"/>
              </a:spcAft>
              <a:buClr>
                <a:srgbClr val="000000"/>
              </a:buClr>
              <a:buSzPts val="2000"/>
              <a:buChar char="-"/>
            </a:pPr>
            <a:r>
              <a:rPr lang="zh-TW" sz="2000">
                <a:solidFill>
                  <a:srgbClr val="000000"/>
                </a:solidFill>
              </a:rPr>
              <a:t>Second part: an RL model used to </a:t>
            </a:r>
            <a:r>
              <a:rPr lang="zh-TW" sz="2000" u="sng">
                <a:solidFill>
                  <a:srgbClr val="000000"/>
                </a:solidFill>
              </a:rPr>
              <a:t>determine the proper bitrate</a:t>
            </a:r>
            <a:r>
              <a:rPr lang="zh-TW" sz="2000">
                <a:solidFill>
                  <a:srgbClr val="000000"/>
                </a:solidFill>
              </a:rPr>
              <a:t> based on the output of the first model. </a:t>
            </a:r>
            <a:endParaRPr sz="20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type="title"/>
          </p:nvPr>
        </p:nvSpPr>
        <p:spPr>
          <a:xfrm>
            <a:off x="611050" y="840500"/>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Motivation</a:t>
            </a:r>
            <a:endParaRPr/>
          </a:p>
        </p:txBody>
      </p:sp>
      <p:sp>
        <p:nvSpPr>
          <p:cNvPr id="100" name="Google Shape;100;p15"/>
          <p:cNvSpPr txBox="1"/>
          <p:nvPr>
            <p:ph idx="1" type="body"/>
          </p:nvPr>
        </p:nvSpPr>
        <p:spPr>
          <a:xfrm>
            <a:off x="230325" y="1694542"/>
            <a:ext cx="4260300" cy="4555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zh-TW" sz="2000">
                <a:solidFill>
                  <a:srgbClr val="000000"/>
                </a:solidFill>
              </a:rPr>
              <a:t>In </a:t>
            </a:r>
            <a:r>
              <a:rPr lang="zh-TW" sz="2000">
                <a:solidFill>
                  <a:srgbClr val="000000"/>
                </a:solidFill>
              </a:rPr>
              <a:t>real-time live streaming scenario</a:t>
            </a:r>
            <a:r>
              <a:rPr lang="zh-TW" sz="2000">
                <a:solidFill>
                  <a:srgbClr val="000000"/>
                </a:solidFill>
              </a:rPr>
              <a:t>, </a:t>
            </a:r>
            <a:r>
              <a:rPr lang="zh-TW" sz="2000">
                <a:solidFill>
                  <a:srgbClr val="000000"/>
                </a:solidFill>
              </a:rPr>
              <a:t>high video bitrate is equaled to high video quality.</a:t>
            </a:r>
            <a:endParaRPr sz="2000">
              <a:solidFill>
                <a:srgbClr val="000000"/>
              </a:solidFill>
            </a:endParaRPr>
          </a:p>
          <a:p>
            <a:pPr indent="-355600" lvl="0" marL="457200" rtl="0" algn="l">
              <a:spcBef>
                <a:spcPts val="0"/>
              </a:spcBef>
              <a:spcAft>
                <a:spcPts val="0"/>
              </a:spcAft>
              <a:buClr>
                <a:srgbClr val="000000"/>
              </a:buClr>
              <a:buSzPts val="2000"/>
              <a:buChar char="-"/>
            </a:pPr>
            <a:r>
              <a:rPr lang="zh-TW" sz="2000">
                <a:solidFill>
                  <a:srgbClr val="000000"/>
                </a:solidFill>
              </a:rPr>
              <a:t>However, in some siuation, </a:t>
            </a:r>
            <a:r>
              <a:rPr lang="zh-TW" sz="2000" u="sng">
                <a:solidFill>
                  <a:srgbClr val="000000"/>
                </a:solidFill>
              </a:rPr>
              <a:t>high video quality only requires a low bitrate.</a:t>
            </a:r>
            <a:endParaRPr sz="2000" u="sng">
              <a:solidFill>
                <a:srgbClr val="000000"/>
              </a:solidFill>
            </a:endParaRPr>
          </a:p>
          <a:p>
            <a:pPr indent="0" lvl="0" marL="0" rtl="0" algn="l">
              <a:spcBef>
                <a:spcPts val="1600"/>
              </a:spcBef>
              <a:spcAft>
                <a:spcPts val="1600"/>
              </a:spcAft>
              <a:buNone/>
            </a:pPr>
            <a:r>
              <a:rPr b="1" lang="zh-TW" sz="2000">
                <a:solidFill>
                  <a:srgbClr val="000000"/>
                </a:solidFill>
              </a:rPr>
              <a:t>=&gt; </a:t>
            </a:r>
            <a:r>
              <a:rPr b="1" lang="zh-TW" sz="2000">
                <a:solidFill>
                  <a:srgbClr val="FF0000"/>
                </a:solidFill>
              </a:rPr>
              <a:t> </a:t>
            </a:r>
            <a:r>
              <a:rPr b="1" lang="zh-TW" sz="2000">
                <a:solidFill>
                  <a:srgbClr val="000000"/>
                </a:solidFill>
              </a:rPr>
              <a:t>If making the right decision, it   can save a lot of bandwidth.</a:t>
            </a:r>
            <a:endParaRPr b="1" sz="2000">
              <a:solidFill>
                <a:srgbClr val="000000"/>
              </a:solidFill>
            </a:endParaRPr>
          </a:p>
        </p:txBody>
      </p:sp>
      <p:pic>
        <p:nvPicPr>
          <p:cNvPr id="101" name="Google Shape;101;p15"/>
          <p:cNvPicPr preferRelativeResize="0"/>
          <p:nvPr/>
        </p:nvPicPr>
        <p:blipFill rotWithShape="1">
          <a:blip r:embed="rId3">
            <a:alphaModFix/>
          </a:blip>
          <a:srcRect b="66618" l="0" r="0" t="0"/>
          <a:stretch/>
        </p:blipFill>
        <p:spPr>
          <a:xfrm>
            <a:off x="4341750" y="1418223"/>
            <a:ext cx="4802250" cy="2289277"/>
          </a:xfrm>
          <a:prstGeom prst="rect">
            <a:avLst/>
          </a:prstGeom>
          <a:noFill/>
          <a:ln>
            <a:noFill/>
          </a:ln>
        </p:spPr>
      </p:pic>
      <p:pic>
        <p:nvPicPr>
          <p:cNvPr id="102" name="Google Shape;102;p15"/>
          <p:cNvPicPr preferRelativeResize="0"/>
          <p:nvPr/>
        </p:nvPicPr>
        <p:blipFill rotWithShape="1">
          <a:blip r:embed="rId3">
            <a:alphaModFix/>
          </a:blip>
          <a:srcRect b="2871" l="0" r="3081" t="66286"/>
          <a:stretch/>
        </p:blipFill>
        <p:spPr>
          <a:xfrm>
            <a:off x="4341750" y="3917475"/>
            <a:ext cx="4647649" cy="2115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27650" y="820775"/>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System Architecture</a:t>
            </a:r>
            <a:endParaRPr/>
          </a:p>
        </p:txBody>
      </p:sp>
      <p:sp>
        <p:nvSpPr>
          <p:cNvPr id="108" name="Google Shape;108;p16"/>
          <p:cNvSpPr txBox="1"/>
          <p:nvPr>
            <p:ph idx="1" type="body"/>
          </p:nvPr>
        </p:nvSpPr>
        <p:spPr>
          <a:xfrm>
            <a:off x="727650" y="1775183"/>
            <a:ext cx="7688700" cy="3014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zh-TW" sz="2000">
                <a:solidFill>
                  <a:srgbClr val="000000"/>
                </a:solidFill>
              </a:rPr>
              <a:t>There are two part in their propose method:</a:t>
            </a:r>
            <a:endParaRPr sz="2000">
              <a:solidFill>
                <a:srgbClr val="000000"/>
              </a:solidFill>
            </a:endParaRPr>
          </a:p>
          <a:p>
            <a:pPr indent="-355600" lvl="1" marL="914400" rtl="0" algn="l">
              <a:spcBef>
                <a:spcPts val="0"/>
              </a:spcBef>
              <a:spcAft>
                <a:spcPts val="0"/>
              </a:spcAft>
              <a:buClr>
                <a:srgbClr val="000000"/>
              </a:buClr>
              <a:buSzPts val="2000"/>
              <a:buChar char="-"/>
            </a:pPr>
            <a:r>
              <a:rPr b="1" lang="zh-TW" sz="2000">
                <a:solidFill>
                  <a:srgbClr val="000000"/>
                </a:solidFill>
              </a:rPr>
              <a:t>Video Quality Prediction Network (VQPN) </a:t>
            </a:r>
            <a:r>
              <a:rPr lang="zh-TW" sz="2000" u="sng">
                <a:solidFill>
                  <a:srgbClr val="000000"/>
                </a:solidFill>
              </a:rPr>
              <a:t> predicts the future video quality</a:t>
            </a:r>
            <a:r>
              <a:rPr lang="zh-TW" sz="2000">
                <a:solidFill>
                  <a:srgbClr val="000000"/>
                </a:solidFill>
              </a:rPr>
              <a:t> metrics based on historical video frames</a:t>
            </a:r>
            <a:endParaRPr sz="2000">
              <a:solidFill>
                <a:srgbClr val="000000"/>
              </a:solidFill>
            </a:endParaRPr>
          </a:p>
          <a:p>
            <a:pPr indent="-355600" lvl="1" marL="914400" rtl="0" algn="l">
              <a:spcBef>
                <a:spcPts val="0"/>
              </a:spcBef>
              <a:spcAft>
                <a:spcPts val="0"/>
              </a:spcAft>
              <a:buClr>
                <a:srgbClr val="000000"/>
              </a:buClr>
              <a:buSzPts val="2000"/>
              <a:buChar char="-"/>
            </a:pPr>
            <a:r>
              <a:rPr b="1" lang="zh-TW" sz="2000">
                <a:solidFill>
                  <a:srgbClr val="000000"/>
                </a:solidFill>
              </a:rPr>
              <a:t>Video Quality Reinforcement Learning (VQRL)</a:t>
            </a:r>
            <a:r>
              <a:rPr lang="zh-TW" sz="2000">
                <a:solidFill>
                  <a:srgbClr val="000000"/>
                </a:solidFill>
              </a:rPr>
              <a:t> </a:t>
            </a:r>
            <a:r>
              <a:rPr lang="zh-TW" sz="2000" u="sng">
                <a:solidFill>
                  <a:srgbClr val="000000"/>
                </a:solidFill>
              </a:rPr>
              <a:t>select bitrates for future video frame</a:t>
            </a:r>
            <a:r>
              <a:rPr lang="zh-TW" sz="2000">
                <a:solidFill>
                  <a:srgbClr val="000000"/>
                </a:solidFill>
              </a:rPr>
              <a:t>s based on network status observations and the future video quality metrics predicted by VQPN.</a:t>
            </a:r>
            <a:endParaRPr sz="2000">
              <a:solidFill>
                <a:srgbClr val="000000"/>
              </a:solidFill>
            </a:endParaRPr>
          </a:p>
        </p:txBody>
      </p:sp>
      <p:pic>
        <p:nvPicPr>
          <p:cNvPr id="109" name="Google Shape;109;p16"/>
          <p:cNvPicPr preferRelativeResize="0"/>
          <p:nvPr/>
        </p:nvPicPr>
        <p:blipFill>
          <a:blip r:embed="rId3">
            <a:alphaModFix/>
          </a:blip>
          <a:stretch>
            <a:fillRect/>
          </a:stretch>
        </p:blipFill>
        <p:spPr>
          <a:xfrm>
            <a:off x="3135550" y="4469007"/>
            <a:ext cx="5280800" cy="226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727650" y="771425"/>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VQPN</a:t>
            </a:r>
            <a:endParaRPr/>
          </a:p>
        </p:txBody>
      </p:sp>
      <p:sp>
        <p:nvSpPr>
          <p:cNvPr id="115" name="Google Shape;115;p17"/>
          <p:cNvSpPr txBox="1"/>
          <p:nvPr>
            <p:ph idx="1" type="body"/>
          </p:nvPr>
        </p:nvSpPr>
        <p:spPr>
          <a:xfrm>
            <a:off x="361050" y="1638800"/>
            <a:ext cx="42603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zh-TW" sz="1800">
                <a:solidFill>
                  <a:srgbClr val="000000"/>
                </a:solidFill>
              </a:rPr>
              <a:t>Input:</a:t>
            </a:r>
            <a:r>
              <a:rPr lang="zh-TW" sz="1800">
                <a:solidFill>
                  <a:srgbClr val="000000"/>
                </a:solidFill>
              </a:rPr>
              <a:t> historical video frames                      (Fi = [fi−k , fi−k+1, · · · , fi ]) </a:t>
            </a:r>
            <a:endParaRPr sz="1800">
              <a:solidFill>
                <a:srgbClr val="000000"/>
              </a:solidFill>
            </a:endParaRPr>
          </a:p>
          <a:p>
            <a:pPr indent="-342900" lvl="0" marL="457200" rtl="0" algn="l">
              <a:spcBef>
                <a:spcPts val="0"/>
              </a:spcBef>
              <a:spcAft>
                <a:spcPts val="0"/>
              </a:spcAft>
              <a:buClr>
                <a:srgbClr val="000000"/>
              </a:buClr>
              <a:buSzPts val="1800"/>
              <a:buChar char="-"/>
            </a:pPr>
            <a:r>
              <a:rPr b="1" lang="zh-TW" sz="1800">
                <a:solidFill>
                  <a:srgbClr val="000000"/>
                </a:solidFill>
              </a:rPr>
              <a:t>Output:</a:t>
            </a:r>
            <a:r>
              <a:rPr lang="zh-TW" sz="1800">
                <a:solidFill>
                  <a:srgbClr val="000000"/>
                </a:solidFill>
              </a:rPr>
              <a:t> prediction of the </a:t>
            </a:r>
            <a:r>
              <a:rPr lang="zh-TW" sz="1800" u="sng">
                <a:solidFill>
                  <a:srgbClr val="000000"/>
                </a:solidFill>
              </a:rPr>
              <a:t>video quality assessment in the next time slot t + 1 of candidate bitrates</a:t>
            </a:r>
            <a:endParaRPr sz="1800" u="sng">
              <a:solidFill>
                <a:srgbClr val="000000"/>
              </a:solidFill>
            </a:endParaRPr>
          </a:p>
          <a:p>
            <a:pPr indent="-342900" lvl="0" marL="457200" rtl="0" algn="l">
              <a:spcBef>
                <a:spcPts val="0"/>
              </a:spcBef>
              <a:spcAft>
                <a:spcPts val="0"/>
              </a:spcAft>
              <a:buClr>
                <a:srgbClr val="000000"/>
              </a:buClr>
              <a:buSzPts val="1800"/>
              <a:buChar char="-"/>
            </a:pPr>
            <a:r>
              <a:rPr b="1" lang="zh-TW" sz="1800">
                <a:solidFill>
                  <a:srgbClr val="000000"/>
                </a:solidFill>
              </a:rPr>
              <a:t>L</a:t>
            </a:r>
            <a:r>
              <a:rPr b="1" lang="zh-TW" sz="1800">
                <a:solidFill>
                  <a:srgbClr val="000000"/>
                </a:solidFill>
              </a:rPr>
              <a:t>oss function: </a:t>
            </a:r>
            <a:r>
              <a:rPr lang="zh-TW" sz="1800">
                <a:solidFill>
                  <a:srgbClr val="000000"/>
                </a:solidFill>
              </a:rPr>
              <a:t>(MSE with regulation)</a:t>
            </a:r>
            <a:endParaRPr sz="1800">
              <a:solidFill>
                <a:srgbClr val="000000"/>
              </a:solidFill>
            </a:endParaRPr>
          </a:p>
          <a:p>
            <a:pPr indent="0" lvl="0" marL="457200" rtl="0" algn="l">
              <a:spcBef>
                <a:spcPts val="1600"/>
              </a:spcBef>
              <a:spcAft>
                <a:spcPts val="0"/>
              </a:spcAft>
              <a:buNone/>
            </a:pPr>
            <a:r>
              <a:rPr lang="zh-TW" sz="1800">
                <a:solidFill>
                  <a:srgbClr val="000000"/>
                </a:solidFill>
              </a:rPr>
              <a:t> </a:t>
            </a:r>
            <a:endParaRPr sz="1800">
              <a:solidFill>
                <a:srgbClr val="000000"/>
              </a:solidFill>
            </a:endParaRPr>
          </a:p>
          <a:p>
            <a:pPr indent="-342900" lvl="0" marL="457200" rtl="0" algn="l">
              <a:spcBef>
                <a:spcPts val="1600"/>
              </a:spcBef>
              <a:spcAft>
                <a:spcPts val="0"/>
              </a:spcAft>
              <a:buClr>
                <a:srgbClr val="000000"/>
              </a:buClr>
              <a:buSzPts val="1800"/>
              <a:buChar char="-"/>
            </a:pPr>
            <a:r>
              <a:rPr lang="zh-TW" sz="1800">
                <a:solidFill>
                  <a:srgbClr val="000000"/>
                </a:solidFill>
              </a:rPr>
              <a:t>Using CNN to extract feature</a:t>
            </a:r>
            <a:endParaRPr sz="1800">
              <a:solidFill>
                <a:srgbClr val="000000"/>
              </a:solidFill>
            </a:endParaRPr>
          </a:p>
          <a:p>
            <a:pPr indent="-342900" lvl="0" marL="457200" rtl="0" algn="l">
              <a:spcBef>
                <a:spcPts val="0"/>
              </a:spcBef>
              <a:spcAft>
                <a:spcPts val="0"/>
              </a:spcAft>
              <a:buClr>
                <a:srgbClr val="000000"/>
              </a:buClr>
              <a:buSzPts val="1800"/>
              <a:buChar char="-"/>
            </a:pPr>
            <a:r>
              <a:rPr lang="zh-TW" sz="1800">
                <a:solidFill>
                  <a:srgbClr val="000000"/>
                </a:solidFill>
              </a:rPr>
              <a:t>U</a:t>
            </a:r>
            <a:r>
              <a:rPr lang="zh-TW" sz="1800">
                <a:solidFill>
                  <a:srgbClr val="000000"/>
                </a:solidFill>
              </a:rPr>
              <a:t>sing a double-layered recurrent layer [5] to extract temporal characteristics of the video frames Fi in past k sequences</a:t>
            </a:r>
            <a:endParaRPr sz="1800">
              <a:solidFill>
                <a:srgbClr val="000000"/>
              </a:solidFill>
            </a:endParaRPr>
          </a:p>
        </p:txBody>
      </p:sp>
      <p:pic>
        <p:nvPicPr>
          <p:cNvPr id="116" name="Google Shape;116;p17"/>
          <p:cNvPicPr preferRelativeResize="0"/>
          <p:nvPr/>
        </p:nvPicPr>
        <p:blipFill rotWithShape="1">
          <a:blip r:embed="rId3">
            <a:alphaModFix/>
          </a:blip>
          <a:srcRect b="0" l="7158" r="3912" t="0"/>
          <a:stretch/>
        </p:blipFill>
        <p:spPr>
          <a:xfrm>
            <a:off x="4502450" y="1536625"/>
            <a:ext cx="4641549" cy="3845550"/>
          </a:xfrm>
          <a:prstGeom prst="rect">
            <a:avLst/>
          </a:prstGeom>
          <a:noFill/>
          <a:ln>
            <a:noFill/>
          </a:ln>
        </p:spPr>
      </p:pic>
      <p:pic>
        <p:nvPicPr>
          <p:cNvPr id="117" name="Google Shape;117;p17"/>
          <p:cNvPicPr preferRelativeResize="0"/>
          <p:nvPr/>
        </p:nvPicPr>
        <p:blipFill>
          <a:blip r:embed="rId4">
            <a:alphaModFix/>
          </a:blip>
          <a:stretch>
            <a:fillRect/>
          </a:stretch>
        </p:blipFill>
        <p:spPr>
          <a:xfrm>
            <a:off x="1380225" y="3725463"/>
            <a:ext cx="2806825" cy="504500"/>
          </a:xfrm>
          <a:prstGeom prst="rect">
            <a:avLst/>
          </a:prstGeom>
          <a:noFill/>
          <a:ln cap="flat" cmpd="sng" w="9525">
            <a:solidFill>
              <a:schemeClr val="dk2"/>
            </a:solidFill>
            <a:prstDash val="solid"/>
            <a:round/>
            <a:headEnd len="sm" w="sm" type="none"/>
            <a:tailEnd len="sm" w="sm" type="none"/>
          </a:ln>
        </p:spPr>
      </p:pic>
      <p:sp>
        <p:nvSpPr>
          <p:cNvPr id="118" name="Google Shape;118;p17"/>
          <p:cNvSpPr txBox="1"/>
          <p:nvPr/>
        </p:nvSpPr>
        <p:spPr>
          <a:xfrm>
            <a:off x="844500" y="6194000"/>
            <a:ext cx="7987800" cy="6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sz="1000"/>
              <a:t>[5] Junyoung Chung, Caglar Gulcehre, Kyunghyun Cho, and Yoshua Bengio. 2014. Empirical Evaluation of Gated Recurrent Neural Networks on Sequence Modeling. arXiv: Neural and Evolutionary Computing (2014).</a:t>
            </a:r>
            <a:endParaRPr sz="1000"/>
          </a:p>
          <a:p>
            <a:pPr indent="0" lvl="0" marL="0" rtl="0" algn="l">
              <a:spcBef>
                <a:spcPts val="0"/>
              </a:spcBef>
              <a:spcAft>
                <a:spcPts val="0"/>
              </a:spcAft>
              <a:buNone/>
            </a:pPr>
            <a:r>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413675" y="789225"/>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VQRL</a:t>
            </a:r>
            <a:endParaRPr/>
          </a:p>
        </p:txBody>
      </p:sp>
      <p:sp>
        <p:nvSpPr>
          <p:cNvPr id="124" name="Google Shape;124;p18"/>
          <p:cNvSpPr txBox="1"/>
          <p:nvPr>
            <p:ph idx="1" type="body"/>
          </p:nvPr>
        </p:nvSpPr>
        <p:spPr>
          <a:xfrm>
            <a:off x="413675" y="1664900"/>
            <a:ext cx="4483800" cy="4555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zh-TW" sz="2000">
                <a:solidFill>
                  <a:srgbClr val="000000"/>
                </a:solidFill>
              </a:rPr>
              <a:t>Using A3C algorithm [21]</a:t>
            </a:r>
            <a:endParaRPr sz="2000">
              <a:solidFill>
                <a:srgbClr val="000000"/>
              </a:solidFill>
            </a:endParaRPr>
          </a:p>
          <a:p>
            <a:pPr indent="-355600" lvl="0" marL="457200" rtl="0" algn="l">
              <a:spcBef>
                <a:spcPts val="0"/>
              </a:spcBef>
              <a:spcAft>
                <a:spcPts val="0"/>
              </a:spcAft>
              <a:buClr>
                <a:srgbClr val="000000"/>
              </a:buClr>
              <a:buSzPts val="2000"/>
              <a:buChar char="-"/>
            </a:pPr>
            <a:r>
              <a:rPr lang="zh-TW" sz="2000">
                <a:solidFill>
                  <a:srgbClr val="000000"/>
                </a:solidFill>
              </a:rPr>
              <a:t>State: </a:t>
            </a:r>
            <a:endParaRPr sz="2000">
              <a:solidFill>
                <a:srgbClr val="000000"/>
              </a:solidFill>
            </a:endParaRPr>
          </a:p>
          <a:p>
            <a:pPr indent="0" lvl="0" marL="0" rtl="0" algn="l">
              <a:spcBef>
                <a:spcPts val="1600"/>
              </a:spcBef>
              <a:spcAft>
                <a:spcPts val="0"/>
              </a:spcAft>
              <a:buNone/>
            </a:pPr>
            <a:r>
              <a:t/>
            </a:r>
            <a:endParaRPr sz="2000">
              <a:solidFill>
                <a:srgbClr val="000000"/>
              </a:solidFill>
            </a:endParaRPr>
          </a:p>
          <a:p>
            <a:pPr indent="-355600" lvl="0" marL="457200" rtl="0" algn="l">
              <a:spcBef>
                <a:spcPts val="1600"/>
              </a:spcBef>
              <a:spcAft>
                <a:spcPts val="0"/>
              </a:spcAft>
              <a:buClr>
                <a:srgbClr val="000000"/>
              </a:buClr>
              <a:buSzPts val="2000"/>
              <a:buChar char="-"/>
            </a:pPr>
            <a:r>
              <a:rPr lang="zh-TW" sz="2000">
                <a:solidFill>
                  <a:srgbClr val="000000"/>
                </a:solidFill>
              </a:rPr>
              <a:t>Reward: QoE [20]</a:t>
            </a:r>
            <a:endParaRPr sz="2000">
              <a:solidFill>
                <a:srgbClr val="000000"/>
              </a:solidFill>
            </a:endParaRPr>
          </a:p>
          <a:p>
            <a:pPr indent="0" lvl="0" marL="0" rtl="0" algn="l">
              <a:spcBef>
                <a:spcPts val="1600"/>
              </a:spcBef>
              <a:spcAft>
                <a:spcPts val="0"/>
              </a:spcAft>
              <a:buNone/>
            </a:pPr>
            <a:r>
              <a:t/>
            </a:r>
            <a:endParaRPr sz="2000">
              <a:solidFill>
                <a:srgbClr val="000000"/>
              </a:solidFill>
            </a:endParaRPr>
          </a:p>
          <a:p>
            <a:pPr indent="0" lvl="0" marL="0" rtl="0" algn="l">
              <a:spcBef>
                <a:spcPts val="1600"/>
              </a:spcBef>
              <a:spcAft>
                <a:spcPts val="0"/>
              </a:spcAft>
              <a:buNone/>
            </a:pPr>
            <a:r>
              <a:rPr lang="zh-TW" sz="2000">
                <a:solidFill>
                  <a:srgbClr val="000000"/>
                </a:solidFill>
              </a:rPr>
              <a:t>(N: time slot, V: video quality, B:bitrate, D:delay gradient)</a:t>
            </a:r>
            <a:endParaRPr sz="2000">
              <a:solidFill>
                <a:srgbClr val="000000"/>
              </a:solidFill>
            </a:endParaRPr>
          </a:p>
          <a:p>
            <a:pPr indent="0" lvl="0" marL="0" rtl="0" algn="l">
              <a:spcBef>
                <a:spcPts val="1600"/>
              </a:spcBef>
              <a:spcAft>
                <a:spcPts val="1600"/>
              </a:spcAft>
              <a:buNone/>
            </a:pPr>
            <a:r>
              <a:t/>
            </a:r>
            <a:endParaRPr sz="2000">
              <a:solidFill>
                <a:srgbClr val="000000"/>
              </a:solidFill>
            </a:endParaRPr>
          </a:p>
        </p:txBody>
      </p:sp>
      <p:pic>
        <p:nvPicPr>
          <p:cNvPr id="125" name="Google Shape;125;p18"/>
          <p:cNvPicPr preferRelativeResize="0"/>
          <p:nvPr/>
        </p:nvPicPr>
        <p:blipFill rotWithShape="1">
          <a:blip r:embed="rId3">
            <a:alphaModFix/>
          </a:blip>
          <a:srcRect b="9416" l="16336" r="13428" t="985"/>
          <a:stretch/>
        </p:blipFill>
        <p:spPr>
          <a:xfrm>
            <a:off x="4897475" y="789225"/>
            <a:ext cx="4164925" cy="5055900"/>
          </a:xfrm>
          <a:prstGeom prst="rect">
            <a:avLst/>
          </a:prstGeom>
          <a:noFill/>
          <a:ln>
            <a:noFill/>
          </a:ln>
        </p:spPr>
      </p:pic>
      <p:sp>
        <p:nvSpPr>
          <p:cNvPr id="126" name="Google Shape;126;p18"/>
          <p:cNvSpPr txBox="1"/>
          <p:nvPr/>
        </p:nvSpPr>
        <p:spPr>
          <a:xfrm>
            <a:off x="460375" y="5780550"/>
            <a:ext cx="87231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000"/>
              <a:t>[20]Hongzi Mao, Ravi Netravali, and Mohammad Alizadeh. 2017. Neural adaptive video streaming with pensieve. In Proceedings of the Conference of the ACM Special Interest Group on Data Communication. ACM, 197–210.</a:t>
            </a:r>
            <a:endParaRPr sz="1000"/>
          </a:p>
          <a:p>
            <a:pPr indent="0" lvl="0" marL="0" rtl="0" algn="l">
              <a:spcBef>
                <a:spcPts val="0"/>
              </a:spcBef>
              <a:spcAft>
                <a:spcPts val="0"/>
              </a:spcAft>
              <a:buClr>
                <a:schemeClr val="dk1"/>
              </a:buClr>
              <a:buSzPts val="1100"/>
              <a:buFont typeface="Arial"/>
              <a:buNone/>
            </a:pPr>
            <a:r>
              <a:rPr lang="zh-TW" sz="1000"/>
              <a:t>[21] Volodymyr Mnih, Adria Puigdomenech Badia, Mehdi Mirza, Alex Graves, Timothy Lillicrap, Tim Harley, David Silver, and Koray Kavukcuoglu. 2016. Asynchronous methods for deep reinforcement learning. In International Conference on Machine Learning. 1928–1937.</a:t>
            </a:r>
            <a:endParaRPr sz="1000"/>
          </a:p>
          <a:p>
            <a:pPr indent="0" lvl="0" marL="0" rtl="0" algn="l">
              <a:spcBef>
                <a:spcPts val="0"/>
              </a:spcBef>
              <a:spcAft>
                <a:spcPts val="0"/>
              </a:spcAft>
              <a:buNone/>
            </a:pPr>
            <a:r>
              <a:t/>
            </a:r>
            <a:endParaRPr sz="1000"/>
          </a:p>
        </p:txBody>
      </p:sp>
      <p:pic>
        <p:nvPicPr>
          <p:cNvPr id="127" name="Google Shape;127;p18"/>
          <p:cNvPicPr preferRelativeResize="0"/>
          <p:nvPr/>
        </p:nvPicPr>
        <p:blipFill>
          <a:blip r:embed="rId4">
            <a:alphaModFix/>
          </a:blip>
          <a:stretch>
            <a:fillRect/>
          </a:stretch>
        </p:blipFill>
        <p:spPr>
          <a:xfrm>
            <a:off x="1582052" y="2555700"/>
            <a:ext cx="2263750" cy="438150"/>
          </a:xfrm>
          <a:prstGeom prst="rect">
            <a:avLst/>
          </a:prstGeom>
          <a:noFill/>
          <a:ln>
            <a:noFill/>
          </a:ln>
        </p:spPr>
      </p:pic>
      <p:pic>
        <p:nvPicPr>
          <p:cNvPr id="128" name="Google Shape;128;p18"/>
          <p:cNvPicPr preferRelativeResize="0"/>
          <p:nvPr/>
        </p:nvPicPr>
        <p:blipFill>
          <a:blip r:embed="rId5">
            <a:alphaModFix/>
          </a:blip>
          <a:stretch>
            <a:fillRect/>
          </a:stretch>
        </p:blipFill>
        <p:spPr>
          <a:xfrm>
            <a:off x="982688" y="3553300"/>
            <a:ext cx="3914775" cy="68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670250" y="870125"/>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Evaluation - setup</a:t>
            </a:r>
            <a:endParaRPr/>
          </a:p>
        </p:txBody>
      </p:sp>
      <p:sp>
        <p:nvSpPr>
          <p:cNvPr id="134" name="Google Shape;134;p19"/>
          <p:cNvSpPr txBox="1"/>
          <p:nvPr>
            <p:ph idx="1" type="body"/>
          </p:nvPr>
        </p:nvSpPr>
        <p:spPr>
          <a:xfrm>
            <a:off x="670250" y="1665108"/>
            <a:ext cx="7688700" cy="3014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b="1" lang="zh-TW" sz="1600">
                <a:solidFill>
                  <a:srgbClr val="000000"/>
                </a:solidFill>
              </a:rPr>
              <a:t>Video dataset:</a:t>
            </a:r>
            <a:endParaRPr b="1"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VideoSet: a large-scale compressed video quality dataset based on JND measurement</a:t>
            </a:r>
            <a:endParaRPr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self-collected: involves live-casts, music-videos, and some short movies.</a:t>
            </a:r>
            <a:endParaRPr sz="1600">
              <a:solidFill>
                <a:srgbClr val="000000"/>
              </a:solidFill>
            </a:endParaRPr>
          </a:p>
          <a:p>
            <a:pPr indent="-330200" lvl="0" marL="457200" rtl="0" algn="l">
              <a:spcBef>
                <a:spcPts val="0"/>
              </a:spcBef>
              <a:spcAft>
                <a:spcPts val="0"/>
              </a:spcAft>
              <a:buClr>
                <a:srgbClr val="000000"/>
              </a:buClr>
              <a:buSzPts val="1600"/>
              <a:buChar char="-"/>
            </a:pPr>
            <a:r>
              <a:rPr b="1" lang="zh-TW" sz="1600">
                <a:solidFill>
                  <a:srgbClr val="000000"/>
                </a:solidFill>
              </a:rPr>
              <a:t>Network traces:</a:t>
            </a:r>
            <a:endParaRPr b="1"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Packet-level network traces</a:t>
            </a:r>
            <a:endParaRPr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Chunk-level network traces</a:t>
            </a:r>
            <a:endParaRPr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Synthetic network traces: using a Markovian model where each state represented an</a:t>
            </a:r>
            <a:endParaRPr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average throughput in the aforementioned range[20]</a:t>
            </a:r>
            <a:endParaRPr sz="1600">
              <a:solidFill>
                <a:srgbClr val="000000"/>
              </a:solidFill>
            </a:endParaRPr>
          </a:p>
          <a:p>
            <a:pPr indent="-330200" lvl="0" marL="457200" rtl="0" algn="l">
              <a:spcBef>
                <a:spcPts val="0"/>
              </a:spcBef>
              <a:spcAft>
                <a:spcPts val="0"/>
              </a:spcAft>
              <a:buClr>
                <a:srgbClr val="000000"/>
              </a:buClr>
              <a:buSzPts val="1600"/>
              <a:buChar char="-"/>
            </a:pPr>
            <a:r>
              <a:rPr b="1" lang="zh-TW" sz="1600">
                <a:solidFill>
                  <a:srgbClr val="000000"/>
                </a:solidFill>
              </a:rPr>
              <a:t>Metric:</a:t>
            </a:r>
            <a:endParaRPr b="1"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QoE</a:t>
            </a:r>
            <a:endParaRPr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Video quality (VMAF, and normalize in [0,1])</a:t>
            </a:r>
            <a:endParaRPr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Sending bitrate (Mbps)</a:t>
            </a:r>
            <a:endParaRPr sz="1600">
              <a:solidFill>
                <a:srgbClr val="000000"/>
              </a:solidFill>
            </a:endParaRPr>
          </a:p>
          <a:p>
            <a:pPr indent="-330200" lvl="1" marL="914400" rtl="0" algn="l">
              <a:spcBef>
                <a:spcPts val="0"/>
              </a:spcBef>
              <a:spcAft>
                <a:spcPts val="0"/>
              </a:spcAft>
              <a:buClr>
                <a:srgbClr val="000000"/>
              </a:buClr>
              <a:buSzPts val="1600"/>
              <a:buChar char="-"/>
            </a:pPr>
            <a:r>
              <a:rPr lang="zh-TW" sz="1600">
                <a:solidFill>
                  <a:srgbClr val="000000"/>
                </a:solidFill>
              </a:rPr>
              <a:t>Queuing delay (s)</a:t>
            </a:r>
            <a:endParaRPr sz="1600">
              <a:solidFill>
                <a:srgbClr val="000000"/>
              </a:solidFill>
            </a:endParaRPr>
          </a:p>
        </p:txBody>
      </p:sp>
      <p:sp>
        <p:nvSpPr>
          <p:cNvPr id="135" name="Google Shape;135;p19"/>
          <p:cNvSpPr txBox="1"/>
          <p:nvPr/>
        </p:nvSpPr>
        <p:spPr>
          <a:xfrm>
            <a:off x="420900" y="5978200"/>
            <a:ext cx="87231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1000"/>
              <a:t>[20]Hongzi Mao, Ravi Netravali, and Mohammad Alizadeh. 2017. Neural adaptive video streaming with pensieve. In Proceedings of the Conference of the ACM Special Interest Group on Data Communication. ACM, 197–210.</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512050" y="730475"/>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Evaluation - implementation</a:t>
            </a:r>
            <a:endParaRPr/>
          </a:p>
        </p:txBody>
      </p:sp>
      <p:sp>
        <p:nvSpPr>
          <p:cNvPr id="141" name="Google Shape;141;p20"/>
          <p:cNvSpPr txBox="1"/>
          <p:nvPr>
            <p:ph idx="1" type="body"/>
          </p:nvPr>
        </p:nvSpPr>
        <p:spPr>
          <a:xfrm>
            <a:off x="729450" y="2771833"/>
            <a:ext cx="7688700" cy="301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2" name="Google Shape;142;p20"/>
          <p:cNvPicPr preferRelativeResize="0"/>
          <p:nvPr/>
        </p:nvPicPr>
        <p:blipFill>
          <a:blip r:embed="rId3">
            <a:alphaModFix/>
          </a:blip>
          <a:stretch>
            <a:fillRect/>
          </a:stretch>
        </p:blipFill>
        <p:spPr>
          <a:xfrm>
            <a:off x="296475" y="1576153"/>
            <a:ext cx="9144001" cy="2850395"/>
          </a:xfrm>
          <a:prstGeom prst="rect">
            <a:avLst/>
          </a:prstGeom>
          <a:noFill/>
          <a:ln>
            <a:noFill/>
          </a:ln>
        </p:spPr>
      </p:pic>
      <p:pic>
        <p:nvPicPr>
          <p:cNvPr id="143" name="Google Shape;143;p20"/>
          <p:cNvPicPr preferRelativeResize="0"/>
          <p:nvPr/>
        </p:nvPicPr>
        <p:blipFill>
          <a:blip r:embed="rId4">
            <a:alphaModFix/>
          </a:blip>
          <a:stretch>
            <a:fillRect/>
          </a:stretch>
        </p:blipFill>
        <p:spPr>
          <a:xfrm>
            <a:off x="1875725" y="4307500"/>
            <a:ext cx="5657850" cy="2362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727650" y="801025"/>
            <a:ext cx="7688700" cy="7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a:t>Evaluation - baseline</a:t>
            </a:r>
            <a:endParaRPr/>
          </a:p>
        </p:txBody>
      </p:sp>
      <p:sp>
        <p:nvSpPr>
          <p:cNvPr id="149" name="Google Shape;149;p21"/>
          <p:cNvSpPr txBox="1"/>
          <p:nvPr>
            <p:ph idx="1" type="body"/>
          </p:nvPr>
        </p:nvSpPr>
        <p:spPr>
          <a:xfrm>
            <a:off x="390625" y="1783300"/>
            <a:ext cx="4898400" cy="4555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zh-TW" sz="2000">
                <a:solidFill>
                  <a:srgbClr val="000000"/>
                </a:solidFill>
              </a:rPr>
              <a:t>QARC can achieve </a:t>
            </a:r>
            <a:r>
              <a:rPr lang="zh-TW" sz="2000" u="sng">
                <a:solidFill>
                  <a:srgbClr val="000000"/>
                </a:solidFill>
              </a:rPr>
              <a:t>good video quality, high bitrate and low delay</a:t>
            </a:r>
            <a:r>
              <a:rPr lang="zh-TW" sz="2000">
                <a:solidFill>
                  <a:srgbClr val="000000"/>
                </a:solidFill>
              </a:rPr>
              <a:t> in the same time.</a:t>
            </a:r>
            <a:endParaRPr sz="2000">
              <a:solidFill>
                <a:srgbClr val="000000"/>
              </a:solidFill>
            </a:endParaRPr>
          </a:p>
          <a:p>
            <a:pPr indent="-355600" lvl="0" marL="457200" rtl="0" algn="l">
              <a:spcBef>
                <a:spcPts val="0"/>
              </a:spcBef>
              <a:spcAft>
                <a:spcPts val="0"/>
              </a:spcAft>
              <a:buClr>
                <a:srgbClr val="000000"/>
              </a:buClr>
              <a:buSzPts val="2000"/>
              <a:buChar char="-"/>
            </a:pPr>
            <a:r>
              <a:rPr lang="zh-TW" sz="2000">
                <a:solidFill>
                  <a:srgbClr val="000000"/>
                </a:solidFill>
              </a:rPr>
              <a:t>with improvements in average video quality of 18% - 25% and decreases in average queuing delay of 23% - 45%.</a:t>
            </a:r>
            <a:endParaRPr sz="2000">
              <a:solidFill>
                <a:srgbClr val="000000"/>
              </a:solidFill>
            </a:endParaRPr>
          </a:p>
          <a:p>
            <a:pPr indent="-355600" lvl="0" marL="457200" rtl="0" algn="l">
              <a:spcBef>
                <a:spcPts val="0"/>
              </a:spcBef>
              <a:spcAft>
                <a:spcPts val="0"/>
              </a:spcAft>
              <a:buClr>
                <a:srgbClr val="000000"/>
              </a:buClr>
              <a:buSzPts val="2000"/>
              <a:buChar char="-"/>
            </a:pPr>
            <a:r>
              <a:rPr lang="zh-TW" sz="2000" u="sng">
                <a:solidFill>
                  <a:srgbClr val="000000"/>
                </a:solidFill>
              </a:rPr>
              <a:t>QARC v.s. Compund TCP</a:t>
            </a:r>
            <a:endParaRPr sz="2000" u="sng">
              <a:solidFill>
                <a:srgbClr val="000000"/>
              </a:solidFill>
            </a:endParaRPr>
          </a:p>
        </p:txBody>
      </p:sp>
      <p:pic>
        <p:nvPicPr>
          <p:cNvPr id="150" name="Google Shape;150;p21"/>
          <p:cNvPicPr preferRelativeResize="0"/>
          <p:nvPr/>
        </p:nvPicPr>
        <p:blipFill rotWithShape="1">
          <a:blip r:embed="rId3">
            <a:alphaModFix/>
          </a:blip>
          <a:srcRect b="0" l="3562" r="67684" t="0"/>
          <a:stretch/>
        </p:blipFill>
        <p:spPr>
          <a:xfrm>
            <a:off x="5338400" y="217578"/>
            <a:ext cx="3600000" cy="2052000"/>
          </a:xfrm>
          <a:prstGeom prst="rect">
            <a:avLst/>
          </a:prstGeom>
          <a:noFill/>
          <a:ln>
            <a:noFill/>
          </a:ln>
        </p:spPr>
      </p:pic>
      <p:pic>
        <p:nvPicPr>
          <p:cNvPr id="151" name="Google Shape;151;p21"/>
          <p:cNvPicPr preferRelativeResize="0"/>
          <p:nvPr/>
        </p:nvPicPr>
        <p:blipFill rotWithShape="1">
          <a:blip r:embed="rId3">
            <a:alphaModFix/>
          </a:blip>
          <a:srcRect b="0" l="37294" r="34648" t="0"/>
          <a:stretch/>
        </p:blipFill>
        <p:spPr>
          <a:xfrm>
            <a:off x="5476562" y="2354325"/>
            <a:ext cx="3600000" cy="2124000"/>
          </a:xfrm>
          <a:prstGeom prst="rect">
            <a:avLst/>
          </a:prstGeom>
          <a:noFill/>
          <a:ln>
            <a:noFill/>
          </a:ln>
        </p:spPr>
      </p:pic>
      <p:pic>
        <p:nvPicPr>
          <p:cNvPr id="152" name="Google Shape;152;p21"/>
          <p:cNvPicPr preferRelativeResize="0"/>
          <p:nvPr/>
        </p:nvPicPr>
        <p:blipFill rotWithShape="1">
          <a:blip r:embed="rId3">
            <a:alphaModFix/>
          </a:blip>
          <a:srcRect b="0" l="68803" r="2444" t="0"/>
          <a:stretch/>
        </p:blipFill>
        <p:spPr>
          <a:xfrm>
            <a:off x="5386112" y="4478325"/>
            <a:ext cx="3600000" cy="205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