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125cb0cc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125cb0cc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125cb0cc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125cb0cc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125cb0cc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125cb0cc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125cb0cc5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125cb0cc5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125cb0cc5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125cb0cc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125cb0cc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125cb0cc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125cb0cc5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125cb0cc5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125cb0cc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125cb0cc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125cb0cc5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125cb0cc5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125cb0cc5_4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125cb0cc5_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125cb0cc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125cb0cc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25cb0cc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125cb0cc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125cb0cc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125cb0cc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125cb0cc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125cb0cc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125cb0cc5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125cb0cc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125cb0cc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125cb0cc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125cb0cc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125cb0cc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25cb0cc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125cb0cc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An overview of ongoing point cloud compression standardization activities: video-based (V-PCC) and geometry-based (G-PCC)</a:t>
            </a:r>
            <a:endParaRPr sz="29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9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. Graziosi</a:t>
            </a:r>
            <a:r>
              <a:rPr baseline="30000" lang="en"/>
              <a:t>1</a:t>
            </a:r>
            <a:r>
              <a:rPr lang="en"/>
              <a:t>, O. Nakagami</a:t>
            </a:r>
            <a:r>
              <a:rPr baseline="30000" lang="en"/>
              <a:t>2</a:t>
            </a:r>
            <a:r>
              <a:rPr lang="en"/>
              <a:t>, S. Kuma</a:t>
            </a:r>
            <a:r>
              <a:rPr baseline="30000" lang="en"/>
              <a:t>2</a:t>
            </a:r>
            <a:r>
              <a:rPr lang="en"/>
              <a:t>, A. Zaghetto</a:t>
            </a:r>
            <a:r>
              <a:rPr baseline="30000" lang="en"/>
              <a:t>1</a:t>
            </a:r>
            <a:r>
              <a:rPr lang="en"/>
              <a:t>, T. Suzuki</a:t>
            </a:r>
            <a:r>
              <a:rPr baseline="30000" lang="en"/>
              <a:t>2</a:t>
            </a:r>
            <a:r>
              <a:rPr lang="en"/>
              <a:t> and A. Tabatabai</a:t>
            </a:r>
            <a:r>
              <a:rPr baseline="30000" lang="en"/>
              <a:t>1</a:t>
            </a:r>
            <a:endParaRPr baseline="30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400"/>
              <a:t>1</a:t>
            </a:r>
            <a:r>
              <a:rPr lang="en" sz="1400"/>
              <a:t>R &amp; D Center US San Jose Laboratory, Sony Corporation of America, San Jose, USA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400"/>
              <a:t>2</a:t>
            </a:r>
            <a:r>
              <a:rPr lang="en" sz="1400"/>
              <a:t>R &amp; D Center, Sony Corporation, Shinagawa-ku, Japan </a:t>
            </a:r>
            <a:endParaRPr sz="1400"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Padding and Group Dilation</a:t>
            </a:r>
            <a:endParaRPr/>
          </a:p>
        </p:txBody>
      </p:sp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525" y="2306000"/>
            <a:ext cx="4913726" cy="283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Re-Coloring and Video Compression</a:t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Nearest point from the original point cloud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Color converted from RGB444 to YUV420</a:t>
            </a:r>
            <a:endParaRPr sz="1700"/>
          </a:p>
        </p:txBody>
      </p:sp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Duplicates Pruning and Smoothing</a:t>
            </a:r>
            <a:endParaRPr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Geometry Smoothing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Trilinear filter (pixel-wise + Mipmap-wise)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Attribute Smoothing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Perform in 3D space (find correct neighborhood)</a:t>
            </a:r>
            <a:endParaRPr sz="1800"/>
          </a:p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650" y="3827775"/>
            <a:ext cx="555307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0" y="3605025"/>
            <a:ext cx="1039409" cy="10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9950" y="1146525"/>
            <a:ext cx="2684051" cy="17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r>
              <a:rPr lang="en"/>
              <a:t>-PCC</a:t>
            </a:r>
            <a:endParaRPr/>
          </a:p>
        </p:txBody>
      </p:sp>
      <p:sp>
        <p:nvSpPr>
          <p:cNvPr id="186" name="Google Shape;186;p25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5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0245"/>
            <a:ext cx="9144002" cy="475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Octree Coding</a:t>
            </a:r>
            <a:endParaRPr/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729450" y="4351100"/>
            <a:ext cx="7688700" cy="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 isolated points, </a:t>
            </a:r>
            <a:r>
              <a:rPr lang="en">
                <a:solidFill>
                  <a:srgbClr val="FF0000"/>
                </a:solidFill>
              </a:rPr>
              <a:t>Direct Coding Mode (DCM)</a:t>
            </a:r>
            <a:r>
              <a:rPr lang="en"/>
              <a:t> is adopted</a:t>
            </a:r>
            <a:endParaRPr/>
          </a:p>
        </p:txBody>
      </p:sp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075" y="1964773"/>
            <a:ext cx="7163000" cy="20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Attribute Encoding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RAHT (Region-Adaptive Hierarchical/Haar Transform)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Predicting Transform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Lifting Transform</a:t>
            </a:r>
            <a:endParaRPr sz="2100"/>
          </a:p>
        </p:txBody>
      </p:sp>
      <p:sp>
        <p:nvSpPr>
          <p:cNvPr id="211" name="Google Shape;211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RAHT (Region-Adaptive Hierarchical/Haar Transform)</a:t>
            </a:r>
            <a:endParaRPr sz="2200"/>
          </a:p>
        </p:txBody>
      </p:sp>
      <p:sp>
        <p:nvSpPr>
          <p:cNvPr id="217" name="Google Shape;217;p29"/>
          <p:cNvSpPr txBox="1"/>
          <p:nvPr>
            <p:ph idx="1" type="body"/>
          </p:nvPr>
        </p:nvSpPr>
        <p:spPr>
          <a:xfrm>
            <a:off x="4506750" y="1808350"/>
            <a:ext cx="43287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Transform Domain Prediction</a:t>
            </a:r>
            <a:endParaRPr sz="1900"/>
          </a:p>
        </p:txBody>
      </p:sp>
      <p:sp>
        <p:nvSpPr>
          <p:cNvPr id="218" name="Google Shape;218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23043"/>
            <a:ext cx="4328700" cy="18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978" y="2305000"/>
            <a:ext cx="4068481" cy="272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Predicting Transform</a:t>
            </a:r>
            <a:endParaRPr/>
          </a:p>
        </p:txBody>
      </p:sp>
      <p:sp>
        <p:nvSpPr>
          <p:cNvPr id="226" name="Google Shape;226;p30"/>
          <p:cNvSpPr txBox="1"/>
          <p:nvPr>
            <p:ph idx="1" type="body"/>
          </p:nvPr>
        </p:nvSpPr>
        <p:spPr>
          <a:xfrm>
            <a:off x="729450" y="2078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Level of Order (LoD)</a:t>
            </a:r>
            <a:endParaRPr sz="1600"/>
          </a:p>
        </p:txBody>
      </p:sp>
      <p:sp>
        <p:nvSpPr>
          <p:cNvPr id="227" name="Google Shape;227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8" name="Google Shape;2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363" y="2918825"/>
            <a:ext cx="7078877" cy="22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Lifting Transform</a:t>
            </a:r>
            <a:endParaRPr/>
          </a:p>
        </p:txBody>
      </p:sp>
      <p:sp>
        <p:nvSpPr>
          <p:cNvPr id="234" name="Google Shape;234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Predicting Transform + </a:t>
            </a:r>
            <a:r>
              <a:rPr lang="en" sz="1600">
                <a:solidFill>
                  <a:srgbClr val="FF0000"/>
                </a:solidFill>
              </a:rPr>
              <a:t>update operator (adaptive quantization strategy)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235" name="Google Shape;235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6" name="Google Shape;2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875" y="2536649"/>
            <a:ext cx="6803853" cy="2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Cases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182250" y="4129675"/>
            <a:ext cx="8575800" cy="6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/>
              <a:t>VR/AR			Telepresence			Autonomous car			World heritage</a:t>
            </a:r>
            <a:endParaRPr sz="17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26322"/>
            <a:ext cx="9144000" cy="210335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1204875" y="4636450"/>
            <a:ext cx="60648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/>
              <a:t>V-PCC										G-PCC</a:t>
            </a:r>
            <a:endParaRPr sz="1700"/>
          </a:p>
        </p:txBody>
      </p:sp>
      <p:sp>
        <p:nvSpPr>
          <p:cNvPr id="97" name="Google Shape;97;p14"/>
          <p:cNvSpPr/>
          <p:nvPr/>
        </p:nvSpPr>
        <p:spPr>
          <a:xfrm>
            <a:off x="0" y="1832625"/>
            <a:ext cx="3867900" cy="3260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3867900" y="1832625"/>
            <a:ext cx="5276100" cy="3260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PCC Standardization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LIDAR point cloud compression (L-PCC) for dynamically acquired data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point cloud compression for (S-PCC) for static point cloud data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Video-based point cloud compression (V-PCC) for dynamic content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Video-based (V-PCC)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Geometry-based (G-PCC)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280500" y="3169125"/>
            <a:ext cx="445500" cy="535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V-PCC</a:t>
            </a:r>
            <a:endParaRPr/>
          </a:p>
        </p:txBody>
      </p:sp>
      <p:sp>
        <p:nvSpPr>
          <p:cNvPr id="113" name="Google Shape;113;p1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" y="653288"/>
            <a:ext cx="842010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405000" y="4647375"/>
            <a:ext cx="8632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(a) 3D patch, (b) 3D Patch Occupancy Map, (c) 3D Patch Geometry Image, (d) 3D Patch Texture Image.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27"/>
            <a:ext cx="9143999" cy="4292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Patch Generation</a:t>
            </a:r>
            <a:endParaRPr/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413" y="1853850"/>
            <a:ext cx="7129175" cy="328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Patch Packing</a:t>
            </a:r>
            <a:endParaRPr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62" y="1853850"/>
            <a:ext cx="8890876" cy="32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Geometry and Occupancy Maps</a:t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05" y="1934850"/>
            <a:ext cx="3391645" cy="32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6499" y="1853850"/>
            <a:ext cx="3474775" cy="3291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