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6.xml"/><Relationship Id="rId22" Type="http://schemas.openxmlformats.org/officeDocument/2006/relationships/font" Target="fonts/Lato-italic.fntdata"/><Relationship Id="rId10" Type="http://schemas.openxmlformats.org/officeDocument/2006/relationships/slide" Target="slides/slide5.xml"/><Relationship Id="rId21" Type="http://schemas.openxmlformats.org/officeDocument/2006/relationships/font" Target="fonts/La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La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-boldItalic.fntdata"/><Relationship Id="rId6" Type="http://schemas.openxmlformats.org/officeDocument/2006/relationships/slide" Target="slides/slide1.xml"/><Relationship Id="rId18" Type="http://schemas.openxmlformats.org/officeDocument/2006/relationships/font" Target="fonts/Raleway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b2a546c366_0_13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b2a546c366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b2a546c366_0_7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b2a546c366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2a546c366_0_8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2a546c366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b2a546c366_0_8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b2a546c366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b2a546c366_0_9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b2a546c366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b2a546c366_0_9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b2a546c366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b2a546c366_0_11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b2a546c366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b2a546c366_0_12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b2a546c366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b2a546c366_0_13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b2a546c366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763267"/>
            <a:ext cx="7688100" cy="22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4230533"/>
            <a:ext cx="7688100" cy="72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5558926"/>
            <a:ext cx="745763" cy="61102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978600"/>
            <a:ext cx="7688400" cy="165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3030517"/>
            <a:ext cx="7688400" cy="21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763267"/>
            <a:ext cx="7688400" cy="20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758200"/>
            <a:ext cx="76887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771833"/>
            <a:ext cx="76887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758200"/>
            <a:ext cx="76884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771833"/>
            <a:ext cx="37743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771833"/>
            <a:ext cx="37743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758200"/>
            <a:ext cx="76884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758200"/>
            <a:ext cx="3300900" cy="18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3708967"/>
            <a:ext cx="3300900" cy="21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5558926"/>
            <a:ext cx="745763" cy="61102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1152400"/>
            <a:ext cx="7021200" cy="398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758200"/>
            <a:ext cx="3300900" cy="224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4215367"/>
            <a:ext cx="3300900" cy="10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803500"/>
            <a:ext cx="3374400" cy="403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5830068"/>
            <a:ext cx="7697400" cy="61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763267"/>
            <a:ext cx="7688100" cy="22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color-based objective quality metric for point cloud contents (QoMEX’20)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5" y="4230523"/>
            <a:ext cx="7688100" cy="92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Irene Viola</a:t>
            </a:r>
            <a:r>
              <a:rPr baseline="30000" lang="en"/>
              <a:t>1</a:t>
            </a:r>
            <a:r>
              <a:rPr lang="en"/>
              <a:t>, Shishir Subramanyam</a:t>
            </a:r>
            <a:r>
              <a:rPr baseline="30000" lang="en"/>
              <a:t>12</a:t>
            </a:r>
            <a:r>
              <a:rPr lang="en"/>
              <a:t>, and Pablo Cesar</a:t>
            </a:r>
            <a:r>
              <a:rPr baseline="30000" lang="en"/>
              <a:t>12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"/>
              <a:t>1</a:t>
            </a:r>
            <a:r>
              <a:rPr lang="en"/>
              <a:t>Centrum Wiskunde &amp; Informatica, Amsterdam, The Netherlands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"/>
              <a:t>2</a:t>
            </a:r>
            <a:r>
              <a:rPr lang="en"/>
              <a:t>TU Delft, Delft, The Netherlands</a:t>
            </a:r>
            <a:endParaRPr/>
          </a:p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/>
          <p:nvPr>
            <p:ph type="title"/>
          </p:nvPr>
        </p:nvSpPr>
        <p:spPr>
          <a:xfrm>
            <a:off x="729450" y="1758200"/>
            <a:ext cx="76887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Contribution</a:t>
            </a:r>
            <a:endParaRPr/>
          </a:p>
        </p:txBody>
      </p:sp>
      <p:sp>
        <p:nvSpPr>
          <p:cNvPr id="156" name="Google Shape;156;p22"/>
          <p:cNvSpPr txBox="1"/>
          <p:nvPr>
            <p:ph idx="1" type="body"/>
          </p:nvPr>
        </p:nvSpPr>
        <p:spPr>
          <a:xfrm>
            <a:off x="729450" y="2771833"/>
            <a:ext cx="76887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An better objective quality metric for point cloud which considers both geometry and color aspects.</a:t>
            </a:r>
            <a:endParaRPr/>
          </a:p>
        </p:txBody>
      </p:sp>
      <p:sp>
        <p:nvSpPr>
          <p:cNvPr id="157" name="Google Shape;157;p22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729450" y="1758200"/>
            <a:ext cx="76887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Motivation</a:t>
            </a:r>
            <a:endParaRPr sz="3000"/>
          </a:p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729450" y="2771833"/>
            <a:ext cx="76887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Existed objective quality metrics for point clouds are either evaluate geometry or color only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Need a more reliable color-based objective metrics for point cloud contents</a:t>
            </a:r>
            <a:endParaRPr sz="2000"/>
          </a:p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729450" y="1758200"/>
            <a:ext cx="76887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Related Work</a:t>
            </a:r>
            <a:endParaRPr/>
          </a:p>
        </p:txBody>
      </p:sp>
      <p:sp>
        <p:nvSpPr>
          <p:cNvPr id="101" name="Google Shape;101;p15"/>
          <p:cNvSpPr txBox="1"/>
          <p:nvPr>
            <p:ph idx="1" type="body"/>
          </p:nvPr>
        </p:nvSpPr>
        <p:spPr>
          <a:xfrm>
            <a:off x="729450" y="2771833"/>
            <a:ext cx="76887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Point based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Mesh based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Point to plane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Angular distortions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Projection based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SSIM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VIF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PSNR</a:t>
            </a:r>
            <a:endParaRPr/>
          </a:p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729450" y="1758200"/>
            <a:ext cx="76887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Proposed Metrics</a:t>
            </a:r>
            <a:endParaRPr/>
          </a:p>
        </p:txBody>
      </p:sp>
      <p:sp>
        <p:nvSpPr>
          <p:cNvPr id="108" name="Google Shape;108;p16"/>
          <p:cNvSpPr txBox="1"/>
          <p:nvPr>
            <p:ph idx="1" type="body"/>
          </p:nvPr>
        </p:nvSpPr>
        <p:spPr>
          <a:xfrm>
            <a:off x="729450" y="2771823"/>
            <a:ext cx="7688700" cy="3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Histogram-based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Global perspective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Distribution difference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2000"/>
              <a:t>Consider Y channel only and weighted YUV combination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Correlogram-based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Probability of the same color among k-NN points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Both two metrics consider </a:t>
            </a:r>
            <a:r>
              <a:rPr b="1" lang="en"/>
              <a:t>L1</a:t>
            </a:r>
            <a:r>
              <a:rPr lang="en"/>
              <a:t>, </a:t>
            </a:r>
            <a:r>
              <a:rPr b="1" lang="en"/>
              <a:t>L2</a:t>
            </a:r>
            <a:r>
              <a:rPr lang="en"/>
              <a:t>, </a:t>
            </a:r>
            <a:r>
              <a:rPr b="1" lang="en"/>
              <a:t>L∞</a:t>
            </a:r>
            <a:r>
              <a:rPr lang="en"/>
              <a:t>, </a:t>
            </a:r>
            <a:r>
              <a:rPr b="1" lang="en"/>
              <a:t>χ2</a:t>
            </a:r>
            <a:r>
              <a:rPr lang="en"/>
              <a:t> (Chi-square), </a:t>
            </a:r>
            <a:r>
              <a:rPr b="1" lang="en"/>
              <a:t>EMD</a:t>
            </a:r>
            <a:r>
              <a:rPr lang="en"/>
              <a:t>, and a feature vector </a:t>
            </a:r>
            <a:r>
              <a:rPr b="1" lang="en"/>
              <a:t>f</a:t>
            </a:r>
            <a:r>
              <a:rPr b="1" baseline="-25000" lang="en"/>
              <a:t>k</a:t>
            </a:r>
            <a:r>
              <a:rPr lang="en"/>
              <a:t> (contains diagonal energy, entropy, contrast, homogeneity and energy ratio)</a:t>
            </a:r>
            <a:endParaRPr/>
          </a:p>
        </p:txBody>
      </p:sp>
      <p:sp>
        <p:nvSpPr>
          <p:cNvPr id="109" name="Google Shape;109;p16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/>
          <p:nvPr>
            <p:ph type="title"/>
          </p:nvPr>
        </p:nvSpPr>
        <p:spPr>
          <a:xfrm>
            <a:off x="729450" y="1758200"/>
            <a:ext cx="76887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7"/>
          <p:cNvSpPr txBox="1"/>
          <p:nvPr>
            <p:ph idx="1" type="body"/>
          </p:nvPr>
        </p:nvSpPr>
        <p:spPr>
          <a:xfrm>
            <a:off x="729450" y="3084500"/>
            <a:ext cx="7688700" cy="370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Pearson Linear Correlation Coefficient (PLCC) → linearity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Spearman Rank Correlation Coefficient (SRCC)</a:t>
            </a:r>
            <a:r>
              <a:rPr lang="en"/>
              <a:t> → monotonicity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Root Mean Square Error (RMSE)</a:t>
            </a:r>
            <a:r>
              <a:rPr lang="en"/>
              <a:t> → accuracy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Outlier Ratio (OR)</a:t>
            </a:r>
            <a:r>
              <a:rPr lang="en"/>
              <a:t> → consistency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L2 performs best in most cases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UV channels do not correlate with visual quality distortion</a:t>
            </a:r>
            <a:endParaRPr/>
          </a:p>
        </p:txBody>
      </p:sp>
      <p:pic>
        <p:nvPicPr>
          <p:cNvPr id="116" name="Google Shape;11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0"/>
            <a:ext cx="9144000" cy="308452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title"/>
          </p:nvPr>
        </p:nvSpPr>
        <p:spPr>
          <a:xfrm>
            <a:off x="729450" y="1758200"/>
            <a:ext cx="76887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729450" y="3429008"/>
            <a:ext cx="76887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Fig. 1, 2 → Correlation with close neighbors leads to poor results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Fig. 3 → </a:t>
            </a:r>
            <a:r>
              <a:rPr b="1" lang="en"/>
              <a:t>f</a:t>
            </a:r>
            <a:r>
              <a:rPr b="1" baseline="-25000" lang="en"/>
              <a:t>k</a:t>
            </a:r>
            <a:r>
              <a:rPr lang="en"/>
              <a:t> contains the features which have high correlation in 2D images. The result shows that the same features cannot not extend to point clouds.</a:t>
            </a:r>
            <a:endParaRPr/>
          </a:p>
        </p:txBody>
      </p:sp>
      <p:sp>
        <p:nvSpPr>
          <p:cNvPr id="124" name="Google Shape;124;p18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5" name="Google Shape;12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1" cy="3264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>
            <p:ph type="title"/>
          </p:nvPr>
        </p:nvSpPr>
        <p:spPr>
          <a:xfrm>
            <a:off x="729450" y="1758200"/>
            <a:ext cx="76887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Observation</a:t>
            </a:r>
            <a:endParaRPr/>
          </a:p>
        </p:txBody>
      </p:sp>
      <p:sp>
        <p:nvSpPr>
          <p:cNvPr id="131" name="Google Shape;131;p19"/>
          <p:cNvSpPr txBox="1"/>
          <p:nvPr>
            <p:ph idx="1" type="body"/>
          </p:nvPr>
        </p:nvSpPr>
        <p:spPr>
          <a:xfrm>
            <a:off x="729450" y="2771833"/>
            <a:ext cx="76887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k-NN, higher k → better performance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Except for EMD, all the histogram-based metrics perform better than correlogram-based.</a:t>
            </a:r>
            <a:endParaRPr/>
          </a:p>
        </p:txBody>
      </p:sp>
      <p:sp>
        <p:nvSpPr>
          <p:cNvPr id="132" name="Google Shape;132;p19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type="title"/>
          </p:nvPr>
        </p:nvSpPr>
        <p:spPr>
          <a:xfrm>
            <a:off x="729450" y="661750"/>
            <a:ext cx="76887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Combine geometry and color</a:t>
            </a:r>
            <a:endParaRPr/>
          </a:p>
        </p:txBody>
      </p:sp>
      <p:sp>
        <p:nvSpPr>
          <p:cNvPr id="138" name="Google Shape;138;p20"/>
          <p:cNvSpPr txBox="1"/>
          <p:nvPr>
            <p:ph idx="1" type="body"/>
          </p:nvPr>
        </p:nvSpPr>
        <p:spPr>
          <a:xfrm>
            <a:off x="729450" y="4918601"/>
            <a:ext cx="7688700" cy="158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Linear combination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Fig. 6 → proof the result α is not overfitting</a:t>
            </a:r>
            <a:endParaRPr/>
          </a:p>
        </p:txBody>
      </p:sp>
      <p:sp>
        <p:nvSpPr>
          <p:cNvPr id="139" name="Google Shape;139;p20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0" name="Google Shape;14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0" y="1442926"/>
            <a:ext cx="9144002" cy="3233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70425" y="4918600"/>
            <a:ext cx="3657600" cy="38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>
            <p:ph type="title"/>
          </p:nvPr>
        </p:nvSpPr>
        <p:spPr>
          <a:xfrm>
            <a:off x="729450" y="1758200"/>
            <a:ext cx="76887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Comparison</a:t>
            </a:r>
            <a:endParaRPr/>
          </a:p>
        </p:txBody>
      </p:sp>
      <p:sp>
        <p:nvSpPr>
          <p:cNvPr id="147" name="Google Shape;147;p21"/>
          <p:cNvSpPr txBox="1"/>
          <p:nvPr>
            <p:ph idx="1" type="body"/>
          </p:nvPr>
        </p:nvSpPr>
        <p:spPr>
          <a:xfrm>
            <a:off x="729450" y="5681375"/>
            <a:ext cx="7688700" cy="10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Histogram-based outperform point-to-point approach (red boxes)</a:t>
            </a:r>
            <a:endParaRPr/>
          </a:p>
        </p:txBody>
      </p:sp>
      <p:sp>
        <p:nvSpPr>
          <p:cNvPr id="148" name="Google Shape;148;p21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9" name="Google Shape;14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566286"/>
            <a:ext cx="9143999" cy="3115077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1"/>
          <p:cNvSpPr/>
          <p:nvPr/>
        </p:nvSpPr>
        <p:spPr>
          <a:xfrm>
            <a:off x="81775" y="4077425"/>
            <a:ext cx="1063200" cy="4323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