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6858000" cx="9144000"/>
  <p:notesSz cx="6858000" cy="9144000"/>
  <p:embeddedFontLst>
    <p:embeddedFont>
      <p:font typeface="Raleway"/>
      <p:regular r:id="rId16"/>
      <p:bold r:id="rId17"/>
      <p:italic r:id="rId18"/>
      <p:boldItalic r:id="rId19"/>
    </p:embeddedFont>
    <p:embeddedFont>
      <p:font typeface="Lato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ato-regular.fntdata"/><Relationship Id="rId11" Type="http://schemas.openxmlformats.org/officeDocument/2006/relationships/slide" Target="slides/slide6.xml"/><Relationship Id="rId22" Type="http://schemas.openxmlformats.org/officeDocument/2006/relationships/font" Target="fonts/Lato-italic.fntdata"/><Relationship Id="rId10" Type="http://schemas.openxmlformats.org/officeDocument/2006/relationships/slide" Target="slides/slide5.xml"/><Relationship Id="rId21" Type="http://schemas.openxmlformats.org/officeDocument/2006/relationships/font" Target="fonts/Lato-bold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23" Type="http://schemas.openxmlformats.org/officeDocument/2006/relationships/font" Target="fonts/Lato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Raleway-bold.fntdata"/><Relationship Id="rId16" Type="http://schemas.openxmlformats.org/officeDocument/2006/relationships/font" Target="fonts/Raleway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Raleway-boldItalic.fntdata"/><Relationship Id="rId6" Type="http://schemas.openxmlformats.org/officeDocument/2006/relationships/slide" Target="slides/slide1.xml"/><Relationship Id="rId18" Type="http://schemas.openxmlformats.org/officeDocument/2006/relationships/font" Target="fonts/Raleway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b2a546c366_0_139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b2a546c366_0_1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b2a546c366_0_78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b2a546c366_0_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b2a546c366_0_83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b2a546c366_0_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b2a546c366_0_88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b2a546c366_0_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b2a546c366_0_93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b2a546c366_0_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b2a546c366_0_98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b2a546c366_0_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b2a546c366_0_119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b2a546c366_0_1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b2a546c366_0_125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b2a546c366_0_1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b2a546c366_0_133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b2a546c366_0_1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650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588427"/>
            <a:ext cx="745763" cy="61102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729450" y="1763267"/>
            <a:ext cx="7688100" cy="2219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729627" y="4230533"/>
            <a:ext cx="7688100" cy="72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536302" y="6333134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5558926"/>
            <a:ext cx="745763" cy="61102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7" name="Google Shape;77;p11"/>
          <p:cNvSpPr txBox="1"/>
          <p:nvPr>
            <p:ph hasCustomPrompt="1" type="title"/>
          </p:nvPr>
        </p:nvSpPr>
        <p:spPr>
          <a:xfrm>
            <a:off x="729450" y="978600"/>
            <a:ext cx="7688400" cy="165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/>
          <p:nvPr>
            <p:ph idx="1" type="body"/>
          </p:nvPr>
        </p:nvSpPr>
        <p:spPr>
          <a:xfrm>
            <a:off x="729450" y="3030517"/>
            <a:ext cx="7688400" cy="210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9" name="Google Shape;79;p11"/>
          <p:cNvSpPr txBox="1"/>
          <p:nvPr>
            <p:ph idx="12" type="sldNum"/>
          </p:nvPr>
        </p:nvSpPr>
        <p:spPr>
          <a:xfrm>
            <a:off x="8536302" y="6333134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/>
          <p:nvPr>
            <p:ph idx="12" type="sldNum"/>
          </p:nvPr>
        </p:nvSpPr>
        <p:spPr>
          <a:xfrm>
            <a:off x="8536302" y="6333134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588427"/>
            <a:ext cx="745763" cy="61102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1" name="Google Shape;21;p3"/>
          <p:cNvSpPr txBox="1"/>
          <p:nvPr>
            <p:ph type="title"/>
          </p:nvPr>
        </p:nvSpPr>
        <p:spPr>
          <a:xfrm>
            <a:off x="729450" y="1763267"/>
            <a:ext cx="7688400" cy="202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536302" y="6333134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650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588427"/>
            <a:ext cx="745763" cy="61102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8" name="Google Shape;28;p4"/>
          <p:cNvSpPr txBox="1"/>
          <p:nvPr>
            <p:ph type="title"/>
          </p:nvPr>
        </p:nvSpPr>
        <p:spPr>
          <a:xfrm>
            <a:off x="729450" y="1758200"/>
            <a:ext cx="7688700" cy="71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729450" y="2771833"/>
            <a:ext cx="7688700" cy="301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55600" lvl="0" marL="4572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1pPr>
            <a:lvl2pPr indent="-342900" lvl="1" marL="914400">
              <a:spcBef>
                <a:spcPts val="1600"/>
              </a:spcBef>
              <a:spcAft>
                <a:spcPts val="0"/>
              </a:spcAft>
              <a:buSzPts val="1800"/>
              <a:buChar char="○"/>
              <a:defRPr sz="1800"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8536302" y="6333134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650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588427"/>
            <a:ext cx="745763" cy="61102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6" name="Google Shape;36;p5"/>
          <p:cNvSpPr txBox="1"/>
          <p:nvPr>
            <p:ph type="title"/>
          </p:nvPr>
        </p:nvSpPr>
        <p:spPr>
          <a:xfrm>
            <a:off x="729450" y="1758200"/>
            <a:ext cx="7688400" cy="71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37" name="Google Shape;37;p5"/>
          <p:cNvSpPr txBox="1"/>
          <p:nvPr>
            <p:ph idx="1" type="body"/>
          </p:nvPr>
        </p:nvSpPr>
        <p:spPr>
          <a:xfrm>
            <a:off x="729325" y="2771833"/>
            <a:ext cx="3774300" cy="301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2" type="body"/>
          </p:nvPr>
        </p:nvSpPr>
        <p:spPr>
          <a:xfrm>
            <a:off x="4643604" y="2771833"/>
            <a:ext cx="3774300" cy="301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8536302" y="6333134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650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588427"/>
            <a:ext cx="745763" cy="61102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6"/>
          <p:cNvSpPr txBox="1"/>
          <p:nvPr>
            <p:ph type="title"/>
          </p:nvPr>
        </p:nvSpPr>
        <p:spPr>
          <a:xfrm>
            <a:off x="729450" y="1758200"/>
            <a:ext cx="7688400" cy="71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6" name="Google Shape;46;p6"/>
          <p:cNvSpPr txBox="1"/>
          <p:nvPr>
            <p:ph idx="12" type="sldNum"/>
          </p:nvPr>
        </p:nvSpPr>
        <p:spPr>
          <a:xfrm>
            <a:off x="8536302" y="6333134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650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588427"/>
            <a:ext cx="745763" cy="61102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7"/>
          <p:cNvSpPr txBox="1"/>
          <p:nvPr>
            <p:ph type="title"/>
          </p:nvPr>
        </p:nvSpPr>
        <p:spPr>
          <a:xfrm>
            <a:off x="730000" y="1758200"/>
            <a:ext cx="3300900" cy="184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3" name="Google Shape;53;p7"/>
          <p:cNvSpPr txBox="1"/>
          <p:nvPr>
            <p:ph idx="1" type="body"/>
          </p:nvPr>
        </p:nvSpPr>
        <p:spPr>
          <a:xfrm>
            <a:off x="721225" y="3708967"/>
            <a:ext cx="3300900" cy="213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12" type="sldNum"/>
          </p:nvPr>
        </p:nvSpPr>
        <p:spPr>
          <a:xfrm>
            <a:off x="8536302" y="6333134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5558926"/>
            <a:ext cx="745763" cy="61102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9" name="Google Shape;59;p8"/>
          <p:cNvSpPr txBox="1"/>
          <p:nvPr>
            <p:ph type="title"/>
          </p:nvPr>
        </p:nvSpPr>
        <p:spPr>
          <a:xfrm>
            <a:off x="729450" y="1152400"/>
            <a:ext cx="7021200" cy="3980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0" name="Google Shape;60;p8"/>
          <p:cNvSpPr txBox="1"/>
          <p:nvPr>
            <p:ph idx="12" type="sldNum"/>
          </p:nvPr>
        </p:nvSpPr>
        <p:spPr>
          <a:xfrm>
            <a:off x="8536302" y="6333134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588427"/>
            <a:ext cx="745763" cy="61102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9"/>
          <p:cNvSpPr txBox="1"/>
          <p:nvPr>
            <p:ph type="title"/>
          </p:nvPr>
        </p:nvSpPr>
        <p:spPr>
          <a:xfrm>
            <a:off x="730000" y="1758200"/>
            <a:ext cx="3300900" cy="2249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7" name="Google Shape;67;p9"/>
          <p:cNvSpPr txBox="1"/>
          <p:nvPr>
            <p:ph idx="1" type="subTitle"/>
          </p:nvPr>
        </p:nvSpPr>
        <p:spPr>
          <a:xfrm>
            <a:off x="724950" y="4215367"/>
            <a:ext cx="3300900" cy="101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68" name="Google Shape;68;p9"/>
          <p:cNvSpPr txBox="1"/>
          <p:nvPr>
            <p:ph idx="2" type="body"/>
          </p:nvPr>
        </p:nvSpPr>
        <p:spPr>
          <a:xfrm>
            <a:off x="5174225" y="1803500"/>
            <a:ext cx="3374400" cy="403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9" name="Google Shape;69;p9"/>
          <p:cNvSpPr txBox="1"/>
          <p:nvPr>
            <p:ph idx="12" type="sldNum"/>
          </p:nvPr>
        </p:nvSpPr>
        <p:spPr>
          <a:xfrm>
            <a:off x="8536302" y="6333134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/>
          <p:nvPr>
            <p:ph idx="1" type="body"/>
          </p:nvPr>
        </p:nvSpPr>
        <p:spPr>
          <a:xfrm>
            <a:off x="724950" y="5830068"/>
            <a:ext cx="7697400" cy="614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72" name="Google Shape;72;p10"/>
          <p:cNvSpPr txBox="1"/>
          <p:nvPr>
            <p:ph idx="12" type="sldNum"/>
          </p:nvPr>
        </p:nvSpPr>
        <p:spPr>
          <a:xfrm>
            <a:off x="8536302" y="6333134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treamlin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36302" y="6333134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/>
          <p:nvPr>
            <p:ph type="ctrTitle"/>
          </p:nvPr>
        </p:nvSpPr>
        <p:spPr>
          <a:xfrm>
            <a:off x="729450" y="1763267"/>
            <a:ext cx="7688100" cy="2219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color-based objective quality metric for point cloud contents (QoMEX’20)</a:t>
            </a:r>
            <a:endParaRPr/>
          </a:p>
        </p:txBody>
      </p:sp>
      <p:sp>
        <p:nvSpPr>
          <p:cNvPr id="87" name="Google Shape;87;p13"/>
          <p:cNvSpPr txBox="1"/>
          <p:nvPr>
            <p:ph idx="1" type="subTitle"/>
          </p:nvPr>
        </p:nvSpPr>
        <p:spPr>
          <a:xfrm>
            <a:off x="729625" y="4230523"/>
            <a:ext cx="7688100" cy="92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Irene Viola</a:t>
            </a:r>
            <a:r>
              <a:rPr baseline="30000" lang="en"/>
              <a:t>1</a:t>
            </a:r>
            <a:r>
              <a:rPr lang="en"/>
              <a:t>, Shishir Subramanyam</a:t>
            </a:r>
            <a:r>
              <a:rPr baseline="30000" lang="en"/>
              <a:t>12</a:t>
            </a:r>
            <a:r>
              <a:rPr lang="en"/>
              <a:t>, and Pablo Cesar</a:t>
            </a:r>
            <a:r>
              <a:rPr baseline="30000" lang="en"/>
              <a:t>12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aseline="30000" lang="en"/>
              <a:t>1</a:t>
            </a:r>
            <a:r>
              <a:rPr lang="en"/>
              <a:t>Centrum Wiskunde &amp; Informatica, Amsterdam, The Netherlands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aseline="30000" lang="en"/>
              <a:t>2</a:t>
            </a:r>
            <a:r>
              <a:rPr lang="en"/>
              <a:t>TU Delft, Delft, The Netherlands</a:t>
            </a:r>
            <a:endParaRPr/>
          </a:p>
        </p:txBody>
      </p:sp>
      <p:sp>
        <p:nvSpPr>
          <p:cNvPr id="88" name="Google Shape;88;p13"/>
          <p:cNvSpPr txBox="1"/>
          <p:nvPr>
            <p:ph idx="12" type="sldNum"/>
          </p:nvPr>
        </p:nvSpPr>
        <p:spPr>
          <a:xfrm>
            <a:off x="8536302" y="6333134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2"/>
          <p:cNvSpPr txBox="1"/>
          <p:nvPr>
            <p:ph type="title"/>
          </p:nvPr>
        </p:nvSpPr>
        <p:spPr>
          <a:xfrm>
            <a:off x="729450" y="1758200"/>
            <a:ext cx="7688700" cy="71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Contribution</a:t>
            </a:r>
            <a:endParaRPr/>
          </a:p>
        </p:txBody>
      </p:sp>
      <p:sp>
        <p:nvSpPr>
          <p:cNvPr id="156" name="Google Shape;156;p22"/>
          <p:cNvSpPr txBox="1"/>
          <p:nvPr>
            <p:ph idx="1" type="body"/>
          </p:nvPr>
        </p:nvSpPr>
        <p:spPr>
          <a:xfrm>
            <a:off x="729450" y="2771833"/>
            <a:ext cx="7688700" cy="301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/>
              <a:t>An better objective quality metric for point cloud which considers both geometry and color aspects.</a:t>
            </a:r>
            <a:endParaRPr/>
          </a:p>
        </p:txBody>
      </p:sp>
      <p:sp>
        <p:nvSpPr>
          <p:cNvPr id="157" name="Google Shape;157;p22"/>
          <p:cNvSpPr txBox="1"/>
          <p:nvPr>
            <p:ph idx="12" type="sldNum"/>
          </p:nvPr>
        </p:nvSpPr>
        <p:spPr>
          <a:xfrm>
            <a:off x="8536302" y="6333134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4"/>
          <p:cNvSpPr txBox="1"/>
          <p:nvPr>
            <p:ph type="title"/>
          </p:nvPr>
        </p:nvSpPr>
        <p:spPr>
          <a:xfrm>
            <a:off x="729450" y="1758200"/>
            <a:ext cx="7688700" cy="71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Motivation</a:t>
            </a:r>
            <a:endParaRPr sz="3000"/>
          </a:p>
        </p:txBody>
      </p:sp>
      <p:sp>
        <p:nvSpPr>
          <p:cNvPr id="94" name="Google Shape;94;p14"/>
          <p:cNvSpPr txBox="1"/>
          <p:nvPr>
            <p:ph idx="1" type="body"/>
          </p:nvPr>
        </p:nvSpPr>
        <p:spPr>
          <a:xfrm>
            <a:off x="729450" y="2771833"/>
            <a:ext cx="7688700" cy="301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Existed objective quality metrics for point clouds are either evaluate geometry or color only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Need a more reliable color-based objective metrics for point cloud contents</a:t>
            </a:r>
            <a:endParaRPr sz="2000"/>
          </a:p>
        </p:txBody>
      </p:sp>
      <p:sp>
        <p:nvSpPr>
          <p:cNvPr id="95" name="Google Shape;95;p14"/>
          <p:cNvSpPr txBox="1"/>
          <p:nvPr>
            <p:ph idx="12" type="sldNum"/>
          </p:nvPr>
        </p:nvSpPr>
        <p:spPr>
          <a:xfrm>
            <a:off x="8536302" y="6333134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5"/>
          <p:cNvSpPr txBox="1"/>
          <p:nvPr>
            <p:ph type="title"/>
          </p:nvPr>
        </p:nvSpPr>
        <p:spPr>
          <a:xfrm>
            <a:off x="729450" y="1758200"/>
            <a:ext cx="7688700" cy="71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Related Work</a:t>
            </a:r>
            <a:endParaRPr/>
          </a:p>
        </p:txBody>
      </p:sp>
      <p:sp>
        <p:nvSpPr>
          <p:cNvPr id="101" name="Google Shape;101;p15"/>
          <p:cNvSpPr txBox="1"/>
          <p:nvPr>
            <p:ph idx="1" type="body"/>
          </p:nvPr>
        </p:nvSpPr>
        <p:spPr>
          <a:xfrm>
            <a:off x="729450" y="2771833"/>
            <a:ext cx="7688700" cy="301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/>
              <a:t>Point based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/>
              <a:t>Mesh based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/>
              <a:t>Point to plane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/>
              <a:t>Angular distortions</a:t>
            </a:r>
            <a:endParaRPr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/>
              <a:t>Projection based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/>
              <a:t>SSIM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/>
              <a:t>VIF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/>
              <a:t>PSNR</a:t>
            </a:r>
            <a:endParaRPr/>
          </a:p>
        </p:txBody>
      </p:sp>
      <p:sp>
        <p:nvSpPr>
          <p:cNvPr id="102" name="Google Shape;102;p15"/>
          <p:cNvSpPr txBox="1"/>
          <p:nvPr>
            <p:ph idx="12" type="sldNum"/>
          </p:nvPr>
        </p:nvSpPr>
        <p:spPr>
          <a:xfrm>
            <a:off x="8536302" y="6333134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6"/>
          <p:cNvSpPr txBox="1"/>
          <p:nvPr>
            <p:ph type="title"/>
          </p:nvPr>
        </p:nvSpPr>
        <p:spPr>
          <a:xfrm>
            <a:off x="729450" y="1758200"/>
            <a:ext cx="7688700" cy="71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Proposed Metrics</a:t>
            </a:r>
            <a:endParaRPr/>
          </a:p>
        </p:txBody>
      </p:sp>
      <p:sp>
        <p:nvSpPr>
          <p:cNvPr id="108" name="Google Shape;108;p16"/>
          <p:cNvSpPr txBox="1"/>
          <p:nvPr>
            <p:ph idx="1" type="body"/>
          </p:nvPr>
        </p:nvSpPr>
        <p:spPr>
          <a:xfrm>
            <a:off x="729450" y="2771823"/>
            <a:ext cx="7688700" cy="375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/>
              <a:t>Histogram-based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/>
              <a:t>Global perspective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/>
              <a:t>Distribution difference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2000"/>
              <a:t>Consider Y channel only and weighted YUV combination</a:t>
            </a:r>
            <a:endParaRPr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/>
              <a:t>Correlogram-based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/>
              <a:t>Probability of the same color among k-NN points</a:t>
            </a:r>
            <a:endParaRPr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/>
              <a:t>Both two metrics consider </a:t>
            </a:r>
            <a:r>
              <a:rPr b="1" lang="en"/>
              <a:t>L1</a:t>
            </a:r>
            <a:r>
              <a:rPr lang="en"/>
              <a:t>, </a:t>
            </a:r>
            <a:r>
              <a:rPr b="1" lang="en"/>
              <a:t>L2</a:t>
            </a:r>
            <a:r>
              <a:rPr lang="en"/>
              <a:t>, </a:t>
            </a:r>
            <a:r>
              <a:rPr b="1" lang="en"/>
              <a:t>L∞</a:t>
            </a:r>
            <a:r>
              <a:rPr lang="en"/>
              <a:t>, </a:t>
            </a:r>
            <a:r>
              <a:rPr b="1" lang="en"/>
              <a:t>χ2</a:t>
            </a:r>
            <a:r>
              <a:rPr lang="en"/>
              <a:t> (Chi-square), </a:t>
            </a:r>
            <a:r>
              <a:rPr b="1" lang="en"/>
              <a:t>EMD</a:t>
            </a:r>
            <a:r>
              <a:rPr lang="en"/>
              <a:t>, and a feature vector </a:t>
            </a:r>
            <a:r>
              <a:rPr b="1" lang="en"/>
              <a:t>f</a:t>
            </a:r>
            <a:r>
              <a:rPr b="1" baseline="-25000" lang="en"/>
              <a:t>k</a:t>
            </a:r>
            <a:r>
              <a:rPr lang="en"/>
              <a:t> (contains diagonal energy, entropy, contrast, homogeneity and energy ratio)</a:t>
            </a:r>
            <a:endParaRPr/>
          </a:p>
        </p:txBody>
      </p:sp>
      <p:sp>
        <p:nvSpPr>
          <p:cNvPr id="109" name="Google Shape;109;p16"/>
          <p:cNvSpPr txBox="1"/>
          <p:nvPr>
            <p:ph idx="12" type="sldNum"/>
          </p:nvPr>
        </p:nvSpPr>
        <p:spPr>
          <a:xfrm>
            <a:off x="8536302" y="6333134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7"/>
          <p:cNvSpPr txBox="1"/>
          <p:nvPr>
            <p:ph type="title"/>
          </p:nvPr>
        </p:nvSpPr>
        <p:spPr>
          <a:xfrm>
            <a:off x="729450" y="1758200"/>
            <a:ext cx="7688700" cy="71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17"/>
          <p:cNvSpPr txBox="1"/>
          <p:nvPr>
            <p:ph idx="1" type="body"/>
          </p:nvPr>
        </p:nvSpPr>
        <p:spPr>
          <a:xfrm>
            <a:off x="729450" y="3084500"/>
            <a:ext cx="7688700" cy="370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/>
              <a:t>Pearson Linear Correlation Coefficient (PLCC) → linearity</a:t>
            </a:r>
            <a:endParaRPr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/>
              <a:t>Spearman Rank Correlation Coefficient (SRCC)</a:t>
            </a:r>
            <a:r>
              <a:rPr lang="en"/>
              <a:t> → monotonicity</a:t>
            </a:r>
            <a:endParaRPr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/>
              <a:t>Root Mean Square Error (RMSE)</a:t>
            </a:r>
            <a:r>
              <a:rPr lang="en"/>
              <a:t> → accuracy</a:t>
            </a:r>
            <a:endParaRPr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/>
              <a:t>Outlier Ratio (OR)</a:t>
            </a:r>
            <a:r>
              <a:rPr lang="en"/>
              <a:t> → consistency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55600" lvl="0" marL="457200" rtl="0" algn="l">
              <a:spcBef>
                <a:spcPts val="1600"/>
              </a:spcBef>
              <a:spcAft>
                <a:spcPts val="0"/>
              </a:spcAft>
              <a:buSzPts val="2000"/>
              <a:buChar char="●"/>
            </a:pPr>
            <a:r>
              <a:rPr lang="en"/>
              <a:t>L2 performs best in most cases</a:t>
            </a:r>
            <a:endParaRPr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/>
              <a:t>UV channels do not correlate with visual quality distortion</a:t>
            </a:r>
            <a:endParaRPr/>
          </a:p>
        </p:txBody>
      </p:sp>
      <p:pic>
        <p:nvPicPr>
          <p:cNvPr id="116" name="Google Shape;116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10"/>
            <a:ext cx="9144000" cy="3084520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17"/>
          <p:cNvSpPr txBox="1"/>
          <p:nvPr>
            <p:ph idx="12" type="sldNum"/>
          </p:nvPr>
        </p:nvSpPr>
        <p:spPr>
          <a:xfrm>
            <a:off x="8536302" y="6333134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8"/>
          <p:cNvSpPr txBox="1"/>
          <p:nvPr>
            <p:ph type="title"/>
          </p:nvPr>
        </p:nvSpPr>
        <p:spPr>
          <a:xfrm>
            <a:off x="729450" y="1758200"/>
            <a:ext cx="7688700" cy="71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18"/>
          <p:cNvSpPr txBox="1"/>
          <p:nvPr>
            <p:ph idx="1" type="body"/>
          </p:nvPr>
        </p:nvSpPr>
        <p:spPr>
          <a:xfrm>
            <a:off x="729450" y="3429008"/>
            <a:ext cx="7688700" cy="301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/>
              <a:t>Fig. 1, 2 → Correlation with close neighbors leads to poor results</a:t>
            </a:r>
            <a:endParaRPr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/>
              <a:t>Fig. 3 → </a:t>
            </a:r>
            <a:r>
              <a:rPr b="1" lang="en"/>
              <a:t>f</a:t>
            </a:r>
            <a:r>
              <a:rPr b="1" baseline="-25000" lang="en"/>
              <a:t>k</a:t>
            </a:r>
            <a:r>
              <a:rPr lang="en"/>
              <a:t> contains the features which have high correlation in 2D images. The result shows that the same features cannot not extend to point clouds.</a:t>
            </a:r>
            <a:endParaRPr/>
          </a:p>
        </p:txBody>
      </p:sp>
      <p:sp>
        <p:nvSpPr>
          <p:cNvPr id="124" name="Google Shape;124;p18"/>
          <p:cNvSpPr txBox="1"/>
          <p:nvPr>
            <p:ph idx="12" type="sldNum"/>
          </p:nvPr>
        </p:nvSpPr>
        <p:spPr>
          <a:xfrm>
            <a:off x="8536302" y="6333134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25" name="Google Shape;125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1" cy="32643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9"/>
          <p:cNvSpPr txBox="1"/>
          <p:nvPr>
            <p:ph type="title"/>
          </p:nvPr>
        </p:nvSpPr>
        <p:spPr>
          <a:xfrm>
            <a:off x="729450" y="1758200"/>
            <a:ext cx="7688700" cy="71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Observation</a:t>
            </a:r>
            <a:endParaRPr/>
          </a:p>
        </p:txBody>
      </p:sp>
      <p:sp>
        <p:nvSpPr>
          <p:cNvPr id="131" name="Google Shape;131;p19"/>
          <p:cNvSpPr txBox="1"/>
          <p:nvPr>
            <p:ph idx="1" type="body"/>
          </p:nvPr>
        </p:nvSpPr>
        <p:spPr>
          <a:xfrm>
            <a:off x="729450" y="2771833"/>
            <a:ext cx="7688700" cy="301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/>
              <a:t>k-NN, higher k → better performance</a:t>
            </a:r>
            <a:endParaRPr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/>
              <a:t>Except for EMD, all the histogram-based metrics perform better than correlogram-based.</a:t>
            </a:r>
            <a:endParaRPr/>
          </a:p>
        </p:txBody>
      </p:sp>
      <p:sp>
        <p:nvSpPr>
          <p:cNvPr id="132" name="Google Shape;132;p19"/>
          <p:cNvSpPr txBox="1"/>
          <p:nvPr>
            <p:ph idx="12" type="sldNum"/>
          </p:nvPr>
        </p:nvSpPr>
        <p:spPr>
          <a:xfrm>
            <a:off x="8536302" y="6333134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0"/>
          <p:cNvSpPr txBox="1"/>
          <p:nvPr>
            <p:ph type="title"/>
          </p:nvPr>
        </p:nvSpPr>
        <p:spPr>
          <a:xfrm>
            <a:off x="729450" y="661750"/>
            <a:ext cx="7688700" cy="71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Combine geometry and color</a:t>
            </a:r>
            <a:endParaRPr/>
          </a:p>
        </p:txBody>
      </p:sp>
      <p:sp>
        <p:nvSpPr>
          <p:cNvPr id="138" name="Google Shape;138;p20"/>
          <p:cNvSpPr txBox="1"/>
          <p:nvPr>
            <p:ph idx="1" type="body"/>
          </p:nvPr>
        </p:nvSpPr>
        <p:spPr>
          <a:xfrm>
            <a:off x="729450" y="4918601"/>
            <a:ext cx="7688700" cy="1588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/>
              <a:t>Linear combination</a:t>
            </a:r>
            <a:endParaRPr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/>
              <a:t>Fig. 6 → proof the result α is not overfitting</a:t>
            </a:r>
            <a:endParaRPr/>
          </a:p>
        </p:txBody>
      </p:sp>
      <p:sp>
        <p:nvSpPr>
          <p:cNvPr id="139" name="Google Shape;139;p20"/>
          <p:cNvSpPr txBox="1"/>
          <p:nvPr>
            <p:ph idx="12" type="sldNum"/>
          </p:nvPr>
        </p:nvSpPr>
        <p:spPr>
          <a:xfrm>
            <a:off x="8536302" y="6333134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40" name="Google Shape;140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00" y="1442926"/>
            <a:ext cx="9144002" cy="32336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470425" y="4918600"/>
            <a:ext cx="3657600" cy="381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1"/>
          <p:cNvSpPr txBox="1"/>
          <p:nvPr>
            <p:ph type="title"/>
          </p:nvPr>
        </p:nvSpPr>
        <p:spPr>
          <a:xfrm>
            <a:off x="729450" y="1758200"/>
            <a:ext cx="7688700" cy="71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Comparison</a:t>
            </a:r>
            <a:endParaRPr/>
          </a:p>
        </p:txBody>
      </p:sp>
      <p:sp>
        <p:nvSpPr>
          <p:cNvPr id="147" name="Google Shape;147;p21"/>
          <p:cNvSpPr txBox="1"/>
          <p:nvPr>
            <p:ph idx="1" type="body"/>
          </p:nvPr>
        </p:nvSpPr>
        <p:spPr>
          <a:xfrm>
            <a:off x="729450" y="5681375"/>
            <a:ext cx="7688700" cy="100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Histogram-based outperform point-to-point approach (red boxes)</a:t>
            </a:r>
            <a:endParaRPr/>
          </a:p>
        </p:txBody>
      </p:sp>
      <p:sp>
        <p:nvSpPr>
          <p:cNvPr id="148" name="Google Shape;148;p21"/>
          <p:cNvSpPr txBox="1"/>
          <p:nvPr>
            <p:ph idx="12" type="sldNum"/>
          </p:nvPr>
        </p:nvSpPr>
        <p:spPr>
          <a:xfrm>
            <a:off x="8536302" y="6333134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49" name="Google Shape;149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2566286"/>
            <a:ext cx="9143999" cy="3115077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Google Shape;150;p21"/>
          <p:cNvSpPr/>
          <p:nvPr/>
        </p:nvSpPr>
        <p:spPr>
          <a:xfrm>
            <a:off x="81775" y="4077425"/>
            <a:ext cx="1063200" cy="432300"/>
          </a:xfrm>
          <a:prstGeom prst="rect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