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64a0cb9f0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64a0cb9f0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64a0cb9f0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64a0cb9f0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64a0cb9f0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64a0cb9f0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64a0cb9f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64a0cb9f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64a0cb9f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64a0cb9f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64a0cb9f0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64a0cb9f0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64a0cb9f0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64a0cb9f0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64a0cb9f0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64a0cb9f0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64a0cb9f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64a0cb9f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64a0cb9f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64a0cb9f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64a0cb9f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64a0cb9f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64a0cb9f0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64a0cb9f0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64a0cb9f0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64a0cb9f0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900">
                <a:solidFill>
                  <a:schemeClr val="dk1"/>
                </a:solidFill>
              </a:rPr>
              <a:t>monthly contact time of the device, and represents the probability of meeting the device given the average amount of time the offloader meets that device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4a0cb9f0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64a0cb9f0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64a0cb9f0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64a0cb9f0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1887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/>
              <a:t>EdgeStore: Leveraging Edge Devices for Mobile Storage Offloading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6832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/>
              <a:t>Elgazar, Ali, Mohammad Aazam, and Khaled Harras. "Edgestore: Leveraging edge devices for mobile storage offloading." In 2018 IEEE International Conference on Cloud Computing Technology and Science (CloudCom), pp. 56-61. IEEE, 2018.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FO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1152475"/>
            <a:ext cx="8520600" cy="385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zh-TW" sz="2000"/>
              <a:t>D</a:t>
            </a:r>
            <a:r>
              <a:rPr lang="zh-TW" sz="2000"/>
              <a:t>ivide the list of offload files into equal chunks (to ensure fairness)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zh-TW" sz="2000"/>
              <a:t>Sort chunks from least to most popular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zh-TW" sz="2000"/>
              <a:t>The most popular chunk is offloaded to the most favorable device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zh-TW" sz="2000"/>
              <a:t>Recalculates the ranks of devices using data fed to it by CDM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zh-TW" sz="2000"/>
              <a:t>Process of offloading the newly ranked most popular chunk to the most favorable device</a:t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 sz="2000"/>
              <a:t>If the most favorable device begins to be overloaded</a:t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2000"/>
              <a:t>-&gt;its rank will decrease and it will no longer receive any more chunks until its rank rises again</a:t>
            </a:r>
            <a:endParaRPr sz="2000"/>
          </a:p>
        </p:txBody>
      </p:sp>
      <p:sp>
        <p:nvSpPr>
          <p:cNvPr id="121" name="Google Shape;12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FA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</a:t>
            </a:r>
            <a:r>
              <a:rPr lang="zh-TW"/>
              <a:t>ache device’s storage is filled and files are incoming for offloading: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-&gt;Compares the new files’ OFM ranking with the files already stored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-&gt;If the new files have a higher OFM ranking: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return the files with the lower OFM ranking to their owners and accept the new files.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-&gt;Otherwise: 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rejected</a:t>
            </a:r>
            <a:endParaRPr/>
          </a:p>
        </p:txBody>
      </p:sp>
      <p:sp>
        <p:nvSpPr>
          <p:cNvPr id="128" name="Google Shape;12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MS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152475"/>
            <a:ext cx="8520600" cy="48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Rural Mode: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When a stable (low interruption) WiFi network is not available in the past day, Rural Mode is selected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Suburban Mode: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When a stable WiFi network is available but a stable cellular network is not, Suburban Mode is selected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Metropolitan Mode: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When a stable WiFi and cellular network are available, Metropolitan Mode is selected</a:t>
            </a:r>
            <a:endParaRPr/>
          </a:p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Results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152475"/>
            <a:ext cx="7904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Metropolitan: WiFi + 4G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Urban: WiFi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Rural: Bluetooth</a:t>
            </a:r>
            <a:endParaRPr/>
          </a:p>
        </p:txBody>
      </p:sp>
      <p:pic>
        <p:nvPicPr>
          <p:cNvPr id="142" name="Google Shape;142;p25"/>
          <p:cNvPicPr preferRelativeResize="0"/>
          <p:nvPr/>
        </p:nvPicPr>
        <p:blipFill rotWithShape="1">
          <a:blip r:embed="rId3">
            <a:alphaModFix/>
          </a:blip>
          <a:srcRect b="0" l="710" r="-709" t="0"/>
          <a:stretch/>
        </p:blipFill>
        <p:spPr>
          <a:xfrm>
            <a:off x="78375" y="2571748"/>
            <a:ext cx="9144001" cy="2436254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zh-TW"/>
              <a:t>O</a:t>
            </a:r>
            <a:r>
              <a:rPr lang="zh-TW"/>
              <a:t>ver time the storage oscillates, this is due to repeated cycles of files being created or retrieved from cache devices</a:t>
            </a:r>
            <a:endParaRPr/>
          </a:p>
        </p:txBody>
      </p:sp>
      <p:pic>
        <p:nvPicPr>
          <p:cNvPr id="150" name="Google Shape;150;p26"/>
          <p:cNvPicPr preferRelativeResize="0"/>
          <p:nvPr/>
        </p:nvPicPr>
        <p:blipFill rotWithShape="1">
          <a:blip r:embed="rId3">
            <a:alphaModFix/>
          </a:blip>
          <a:srcRect b="0" l="0" r="0" t="4370"/>
          <a:stretch/>
        </p:blipFill>
        <p:spPr>
          <a:xfrm>
            <a:off x="0" y="2285975"/>
            <a:ext cx="9143999" cy="228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idx="1" type="body"/>
          </p:nvPr>
        </p:nvSpPr>
        <p:spPr>
          <a:xfrm>
            <a:off x="311700" y="264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Metropolitan: energy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Urban: energy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Rural: contact</a:t>
            </a:r>
            <a:endParaRPr/>
          </a:p>
        </p:txBody>
      </p:sp>
      <p:pic>
        <p:nvPicPr>
          <p:cNvPr id="157" name="Google Shape;15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93652"/>
            <a:ext cx="9144001" cy="2392196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Metropolitan: probability of not access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Urban: probability of not access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Rural: contact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2850" y="2620517"/>
            <a:ext cx="9143998" cy="2372316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Contribution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P</a:t>
            </a:r>
            <a:r>
              <a:rPr lang="zh-TW" sz="2000"/>
              <a:t>ropose EdgeStore, which utilizes user-owned devices at the edge, to automatically offload and retrieve files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It accounts for different networking infrastructures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Implement and evaluate EdgeStore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Users can offload up to 90% of storage and still have a high percentage of low latency access to offloaded files within 10 seconds</a:t>
            </a:r>
            <a:endParaRPr sz="2000"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Motivation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U</a:t>
            </a:r>
            <a:r>
              <a:rPr lang="zh-TW" sz="2000"/>
              <a:t>ser generated content (UGC) has exponentially grown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Centralized storage clouds (CSCs) are a major target for organized hackers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Distributed edge clouds (DECs) DECs provide increased privacy and security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Both CSCs and DECs require more stable network connections</a:t>
            </a:r>
            <a:endParaRPr sz="2000"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EdgeStore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O</a:t>
            </a:r>
            <a:r>
              <a:rPr lang="zh-TW" sz="2000"/>
              <a:t>ffers an intelligent and automated data offloading solution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Addresses the security and privacy concerns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A</a:t>
            </a:r>
            <a:r>
              <a:rPr lang="zh-TW" sz="2000"/>
              <a:t>ccounts for different networking infrastructures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Requires little to no user intervention in offloading or retrieving files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It examines user access patterns, determines file popularity, and </a:t>
            </a:r>
            <a:r>
              <a:rPr b="1" lang="zh-TW" sz="2000"/>
              <a:t>automatically offloads unpopular files to the user’s own underutilized private devices</a:t>
            </a:r>
            <a:r>
              <a:rPr lang="zh-TW" sz="2000"/>
              <a:t> (PCs, un- used mobile phones, IoT devices, etc.)</a:t>
            </a:r>
            <a:endParaRPr sz="2000"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290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System overview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863550"/>
            <a:ext cx="3071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Decision Entities</a:t>
            </a:r>
            <a:r>
              <a:rPr lang="zh-TW"/>
              <a:t>:</a:t>
            </a:r>
            <a:r>
              <a:rPr lang="zh-TW"/>
              <a:t> </a:t>
            </a:r>
            <a:r>
              <a:rPr lang="zh-TW"/>
              <a:t>Determine how files are offloaded, and where they are offloaded to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Monitoring Entities</a:t>
            </a:r>
            <a:r>
              <a:rPr lang="zh-TW"/>
              <a:t>: keep track of different information in the system and deliver it to the decision entities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zh-TW"/>
              <a:t>Exchange Entities</a:t>
            </a:r>
            <a:r>
              <a:rPr lang="zh-TW"/>
              <a:t>: connect and authenticate devices,  exchanging information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425" y="1559600"/>
            <a:ext cx="5989576" cy="2720343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118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Monitoring Entities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509250"/>
            <a:ext cx="8520600" cy="41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Storage Status Monitor (SSM):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If storage space exceeds the amount of storage requested by the user, SSM triggers the offload process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Access Pattern Monitor (APM):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APM tracks the user’s access pattern in order to determine which files can be offloaded with minimum user intervention.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Cache Device Monitor (CDM):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Ranks cache devices for offloading purpose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Offloader File Monitor (OFM):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Ranks files rather than ranking devices.</a:t>
            </a:r>
            <a:endParaRPr/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CDM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4315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MCT: monthly contact time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B: battery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S: storage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F</a:t>
            </a:r>
            <a:r>
              <a:rPr lang="zh-TW" sz="2000"/>
              <a:t>avorable Device:</a:t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2000"/>
              <a:t>More space, more battery, available for connection for longer periods of time</a:t>
            </a:r>
            <a:endParaRPr sz="2000"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204750"/>
            <a:ext cx="4315825" cy="21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OFM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4965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cs: consumed storage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R</a:t>
            </a:r>
            <a:r>
              <a:rPr lang="zh-TW"/>
              <a:t>ank the file by its owner’s contact time and storage availability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Files which have</a:t>
            </a:r>
            <a:r>
              <a:rPr b="1" lang="zh-TW"/>
              <a:t> low probability</a:t>
            </a:r>
            <a:r>
              <a:rPr lang="zh-TW"/>
              <a:t> of being accessed are </a:t>
            </a:r>
            <a:r>
              <a:rPr b="1" lang="zh-TW"/>
              <a:t>ranked higher</a:t>
            </a:r>
            <a:r>
              <a:rPr lang="zh-TW"/>
              <a:t> as the cache device prefers to have the least amount of file exchanges.</a:t>
            </a:r>
            <a:endParaRPr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6625" y="1152475"/>
            <a:ext cx="3561900" cy="203016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53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Decision Entities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538525"/>
            <a:ext cx="8520600" cy="47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Record Keeper (RK):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Decides how connections are formed, and which devices are allowed in the service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File Offloader (FO):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Decides which cache device receives which files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File Acceptor (FA):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Accepts, rejects, and returns files to offloaders based on the amount of storage the cache device has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zh-TW"/>
              <a:t>Mode Selector (MS):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MS determines a networking mode for the devices</a:t>
            </a:r>
            <a:endParaRPr/>
          </a:p>
        </p:txBody>
      </p:sp>
      <p:sp>
        <p:nvSpPr>
          <p:cNvPr id="114" name="Google Shape;11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