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 showSpecialPlsOnTitleSld="0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5.xml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21" Type="http://schemas.openxmlformats.org/officeDocument/2006/relationships/slide" Target="slides/slide16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5" Type="http://schemas.openxmlformats.org/officeDocument/2006/relationships/notesMaster" Target="notesMasters/notesMaster1.xml"/><Relationship Id="rId19" Type="http://schemas.openxmlformats.org/officeDocument/2006/relationships/slide" Target="slides/slide14.xml"/><Relationship Id="rId6" Type="http://schemas.openxmlformats.org/officeDocument/2006/relationships/slide" Target="slides/slide1.xml"/><Relationship Id="rId18" Type="http://schemas.openxmlformats.org/officeDocument/2006/relationships/slide" Target="slides/slide13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g864a0cb9f0_0_11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7" name="Google Shape;117;g864a0cb9f0_0_11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g864a0cb9f0_0_12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4" name="Google Shape;124;g864a0cb9f0_0_12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9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g864a0cb9f0_0_12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1" name="Google Shape;131;g864a0cb9f0_0_12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6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g864a0cb9f0_0_2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8" name="Google Shape;138;g864a0cb9f0_0_2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4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g864a0cb9f0_0_3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6" name="Google Shape;146;g864a0cb9f0_0_3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2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g864a0cb9f0_0_4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4" name="Google Shape;154;g864a0cb9f0_0_4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9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g864a0cb9f0_0_14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1" name="Google Shape;161;g864a0cb9f0_0_14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864a0cb9f0_0_1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864a0cb9f0_0_1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g864a0cb9f0_0_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5" name="Google Shape;65;g864a0cb9f0_0_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g864a0cb9f0_0_1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2" name="Google Shape;72;g864a0cb9f0_0_1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g864a0cb9f0_0_2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9" name="Google Shape;79;g864a0cb9f0_0_2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g864a0cb9f0_0_6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7" name="Google Shape;87;g864a0cb9f0_0_6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g864a0cb9f0_0_7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4" name="Google Shape;94;g864a0cb9f0_0_7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zh-TW" sz="900">
                <a:solidFill>
                  <a:schemeClr val="dk1"/>
                </a:solidFill>
              </a:rPr>
              <a:t>monthly contact time of the device, and represents the probability of meeting the device given the average amount of time the offloader meets that device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g864a0cb9f0_0_9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2" name="Google Shape;102;g864a0cb9f0_0_9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g864a0cb9f0_0_10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0" name="Google Shape;110;g864a0cb9f0_0_10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3.xml"/><Relationship Id="rId3" Type="http://schemas.openxmlformats.org/officeDocument/2006/relationships/image" Target="../media/image7.png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4.xml"/><Relationship Id="rId3" Type="http://schemas.openxmlformats.org/officeDocument/2006/relationships/image" Target="../media/image4.png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5.xml"/><Relationship Id="rId3" Type="http://schemas.openxmlformats.org/officeDocument/2006/relationships/image" Target="../media/image3.png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6.xml"/><Relationship Id="rId3" Type="http://schemas.openxmlformats.org/officeDocument/2006/relationships/image" Target="../media/image6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5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1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2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ctrTitle"/>
          </p:nvPr>
        </p:nvSpPr>
        <p:spPr>
          <a:xfrm>
            <a:off x="311708" y="118872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4800"/>
              <a:t>EdgeStore: Leveraging Edge Devices for Mobile Storage Offloading</a:t>
            </a:r>
            <a:endParaRPr sz="4800"/>
          </a:p>
        </p:txBody>
      </p:sp>
      <p:sp>
        <p:nvSpPr>
          <p:cNvPr id="55" name="Google Shape;55;p13"/>
          <p:cNvSpPr txBox="1"/>
          <p:nvPr>
            <p:ph idx="1" type="subTitle"/>
          </p:nvPr>
        </p:nvSpPr>
        <p:spPr>
          <a:xfrm>
            <a:off x="311700" y="3683200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1800"/>
              <a:t>Elgazar, Ali, Mohammad Aazam, and Khaled Harras. "Edgestore: Leveraging edge devices for mobile storage offloading." In 2018 IEEE International Conference on Cloud Computing Technology and Science (CloudCom), pp. 56-61. IEEE, 2018.</a:t>
            </a:r>
            <a:endParaRPr sz="180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22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zh-TW"/>
              <a:t>FO</a:t>
            </a:r>
            <a:endParaRPr/>
          </a:p>
        </p:txBody>
      </p:sp>
      <p:sp>
        <p:nvSpPr>
          <p:cNvPr id="120" name="Google Shape;120;p22"/>
          <p:cNvSpPr txBox="1"/>
          <p:nvPr>
            <p:ph idx="1" type="body"/>
          </p:nvPr>
        </p:nvSpPr>
        <p:spPr>
          <a:xfrm>
            <a:off x="311700" y="1152475"/>
            <a:ext cx="8520600" cy="3850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SzPts val="2000"/>
              <a:buAutoNum type="arabicPeriod"/>
            </a:pPr>
            <a:r>
              <a:rPr lang="zh-TW" sz="2000"/>
              <a:t>D</a:t>
            </a:r>
            <a:r>
              <a:rPr lang="zh-TW" sz="2000"/>
              <a:t>ivide the list of offload files into equal chunks (to ensure fairness) </a:t>
            </a:r>
            <a:endParaRPr sz="2000"/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SzPts val="2000"/>
              <a:buAutoNum type="arabicPeriod"/>
            </a:pPr>
            <a:r>
              <a:rPr lang="zh-TW" sz="2000"/>
              <a:t>Sort chunks from least to most popular</a:t>
            </a:r>
            <a:endParaRPr sz="2000"/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SzPts val="2000"/>
              <a:buAutoNum type="arabicPeriod"/>
            </a:pPr>
            <a:r>
              <a:rPr lang="zh-TW" sz="2000"/>
              <a:t>The most popular chunk is offloaded to the most favorable device</a:t>
            </a:r>
            <a:endParaRPr sz="2000"/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SzPts val="2000"/>
              <a:buAutoNum type="arabicPeriod"/>
            </a:pPr>
            <a:r>
              <a:rPr lang="zh-TW" sz="2000"/>
              <a:t>Recalculates the ranks of devices using data fed to it by CDM</a:t>
            </a:r>
            <a:endParaRPr sz="2000"/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SzPts val="2000"/>
              <a:buAutoNum type="arabicPeriod"/>
            </a:pPr>
            <a:r>
              <a:rPr lang="zh-TW" sz="2000"/>
              <a:t>Process of offloading the newly ranked most popular chunk to the most favorable device</a:t>
            </a:r>
            <a:endParaRPr sz="2000"/>
          </a:p>
          <a:p>
            <a:pPr indent="0" lvl="0" marL="45720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zh-TW" sz="2000"/>
              <a:t>If the most favorable device begins to be overloaded</a:t>
            </a:r>
            <a:endParaRPr sz="2000"/>
          </a:p>
          <a:p>
            <a:pPr indent="0" lvl="0" marL="45720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rPr lang="zh-TW" sz="2000"/>
              <a:t>-&gt;its rank will decrease and it will no longer receive any more chunks until its rank rises again</a:t>
            </a:r>
            <a:endParaRPr sz="2000"/>
          </a:p>
        </p:txBody>
      </p:sp>
      <p:sp>
        <p:nvSpPr>
          <p:cNvPr id="121" name="Google Shape;121;p2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23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zh-TW"/>
              <a:t>FA</a:t>
            </a:r>
            <a:endParaRPr/>
          </a:p>
        </p:txBody>
      </p:sp>
      <p:sp>
        <p:nvSpPr>
          <p:cNvPr id="127" name="Google Shape;127;p23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zh-TW"/>
              <a:t>C</a:t>
            </a:r>
            <a:r>
              <a:rPr lang="zh-TW"/>
              <a:t>ache device’s storage is filled and files are incoming for offloading: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zh-TW"/>
              <a:t>-&gt;Compares the new files’ OFM ranking with the files already stored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zh-TW"/>
              <a:t>-&gt;If the new files have a higher OFM ranking:</a:t>
            </a:r>
            <a:endParaRPr/>
          </a:p>
          <a:p>
            <a:pPr indent="45720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zh-TW"/>
              <a:t>return the files with the lower OFM ranking to their owners and accept the new files.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zh-TW"/>
              <a:t>-&gt;Otherwise: </a:t>
            </a:r>
            <a:endParaRPr/>
          </a:p>
          <a:p>
            <a:pPr indent="45720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rPr lang="zh-TW"/>
              <a:t>rejected</a:t>
            </a:r>
            <a:endParaRPr/>
          </a:p>
        </p:txBody>
      </p:sp>
      <p:sp>
        <p:nvSpPr>
          <p:cNvPr id="128" name="Google Shape;128;p2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2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p2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zh-TW"/>
              <a:t>MS</a:t>
            </a:r>
            <a:endParaRPr/>
          </a:p>
        </p:txBody>
      </p:sp>
      <p:sp>
        <p:nvSpPr>
          <p:cNvPr id="134" name="Google Shape;134;p24"/>
          <p:cNvSpPr txBox="1"/>
          <p:nvPr>
            <p:ph idx="1" type="body"/>
          </p:nvPr>
        </p:nvSpPr>
        <p:spPr>
          <a:xfrm>
            <a:off x="311700" y="1152475"/>
            <a:ext cx="8520600" cy="4895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zh-TW"/>
              <a:t>Rural Mode: </a:t>
            </a:r>
            <a:endParaRPr b="1"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zh-TW"/>
              <a:t>When a stable (low interruption) WiFi network is not available in the past day, Rural Mode is selected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b="1" lang="zh-TW"/>
              <a:t>Suburban Mode: </a:t>
            </a:r>
            <a:endParaRPr b="1"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zh-TW"/>
              <a:t>When a stable WiFi network is available but a stable cellular network is not, Suburban Mode is selected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b="1" lang="zh-TW"/>
              <a:t>Metropolitan Mode: </a:t>
            </a:r>
            <a:endParaRPr b="1"/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rPr lang="zh-TW"/>
              <a:t>When a stable WiFi and cellular network are available, Metropolitan Mode is selected</a:t>
            </a:r>
            <a:endParaRPr/>
          </a:p>
        </p:txBody>
      </p:sp>
      <p:sp>
        <p:nvSpPr>
          <p:cNvPr id="135" name="Google Shape;135;p2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9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2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zh-TW"/>
              <a:t>Results</a:t>
            </a:r>
            <a:endParaRPr/>
          </a:p>
        </p:txBody>
      </p:sp>
      <p:sp>
        <p:nvSpPr>
          <p:cNvPr id="141" name="Google Shape;141;p25"/>
          <p:cNvSpPr txBox="1"/>
          <p:nvPr>
            <p:ph idx="1" type="body"/>
          </p:nvPr>
        </p:nvSpPr>
        <p:spPr>
          <a:xfrm>
            <a:off x="311700" y="1152475"/>
            <a:ext cx="79047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zh-TW"/>
              <a:t>Metropolitan: WiFi + 4G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zh-TW"/>
              <a:t>Urban: WiFi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rPr lang="zh-TW"/>
              <a:t>Rural: Bluetooth</a:t>
            </a:r>
            <a:endParaRPr/>
          </a:p>
        </p:txBody>
      </p:sp>
      <p:pic>
        <p:nvPicPr>
          <p:cNvPr id="142" name="Google Shape;142;p25"/>
          <p:cNvPicPr preferRelativeResize="0"/>
          <p:nvPr/>
        </p:nvPicPr>
        <p:blipFill rotWithShape="1">
          <a:blip r:embed="rId3">
            <a:alphaModFix/>
          </a:blip>
          <a:srcRect b="0" l="710" r="-709" t="0"/>
          <a:stretch/>
        </p:blipFill>
        <p:spPr>
          <a:xfrm>
            <a:off x="78375" y="2571748"/>
            <a:ext cx="9144001" cy="2436254"/>
          </a:xfrm>
          <a:prstGeom prst="rect">
            <a:avLst/>
          </a:prstGeom>
          <a:noFill/>
          <a:ln>
            <a:noFill/>
          </a:ln>
        </p:spPr>
      </p:pic>
      <p:sp>
        <p:nvSpPr>
          <p:cNvPr id="143" name="Google Shape;143;p2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7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p2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9" name="Google Shape;149;p26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600"/>
              </a:spcAft>
              <a:buNone/>
            </a:pPr>
            <a:r>
              <a:rPr lang="zh-TW"/>
              <a:t>O</a:t>
            </a:r>
            <a:r>
              <a:rPr lang="zh-TW"/>
              <a:t>ver time the storage oscillates, this is due to repeated cycles of files being created or retrieved from cache devices</a:t>
            </a:r>
            <a:endParaRPr/>
          </a:p>
        </p:txBody>
      </p:sp>
      <p:pic>
        <p:nvPicPr>
          <p:cNvPr id="150" name="Google Shape;150;p26"/>
          <p:cNvPicPr preferRelativeResize="0"/>
          <p:nvPr/>
        </p:nvPicPr>
        <p:blipFill rotWithShape="1">
          <a:blip r:embed="rId3">
            <a:alphaModFix/>
          </a:blip>
          <a:srcRect b="0" l="0" r="0" t="4370"/>
          <a:stretch/>
        </p:blipFill>
        <p:spPr>
          <a:xfrm>
            <a:off x="0" y="2285975"/>
            <a:ext cx="9143999" cy="2282900"/>
          </a:xfrm>
          <a:prstGeom prst="rect">
            <a:avLst/>
          </a:prstGeom>
          <a:noFill/>
          <a:ln>
            <a:noFill/>
          </a:ln>
        </p:spPr>
      </p:pic>
      <p:sp>
        <p:nvSpPr>
          <p:cNvPr id="151" name="Google Shape;151;p2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5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p27"/>
          <p:cNvSpPr txBox="1"/>
          <p:nvPr>
            <p:ph idx="1" type="body"/>
          </p:nvPr>
        </p:nvSpPr>
        <p:spPr>
          <a:xfrm>
            <a:off x="311700" y="264200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zh-TW"/>
              <a:t>Metropolitan: energy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zh-TW"/>
              <a:t>Urban: energy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rPr lang="zh-TW"/>
              <a:t>Rural: contact</a:t>
            </a:r>
            <a:endParaRPr/>
          </a:p>
        </p:txBody>
      </p:sp>
      <p:pic>
        <p:nvPicPr>
          <p:cNvPr id="157" name="Google Shape;157;p2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1793652"/>
            <a:ext cx="9144001" cy="2392196"/>
          </a:xfrm>
          <a:prstGeom prst="rect">
            <a:avLst/>
          </a:prstGeom>
          <a:noFill/>
          <a:ln>
            <a:noFill/>
          </a:ln>
        </p:spPr>
      </p:pic>
      <p:sp>
        <p:nvSpPr>
          <p:cNvPr id="158" name="Google Shape;158;p2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2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Google Shape;163;p2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4" name="Google Shape;164;p28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zh-TW"/>
              <a:t>Metropolitan: probability of not access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zh-TW"/>
              <a:t>Urban: probability of not access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zh-TW"/>
              <a:t>Rural: contact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  <p:pic>
        <p:nvPicPr>
          <p:cNvPr id="165" name="Google Shape;165;p2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-122850" y="2620517"/>
            <a:ext cx="9143998" cy="2372316"/>
          </a:xfrm>
          <a:prstGeom prst="rect">
            <a:avLst/>
          </a:prstGeom>
          <a:noFill/>
          <a:ln>
            <a:noFill/>
          </a:ln>
        </p:spPr>
      </p:pic>
      <p:sp>
        <p:nvSpPr>
          <p:cNvPr id="166" name="Google Shape;166;p2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zh-TW"/>
              <a:t>Contribution</a:t>
            </a:r>
            <a:endParaRPr/>
          </a:p>
        </p:txBody>
      </p:sp>
      <p:sp>
        <p:nvSpPr>
          <p:cNvPr id="61" name="Google Shape;61;p1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SzPts val="2000"/>
              <a:buChar char="●"/>
            </a:pPr>
            <a:r>
              <a:rPr lang="zh-TW" sz="2000"/>
              <a:t>P</a:t>
            </a:r>
            <a:r>
              <a:rPr lang="zh-TW" sz="2000"/>
              <a:t>ropose EdgeStore, which utilizes user-owned devices at the edge, to automatically offload and retrieve files</a:t>
            </a:r>
            <a:endParaRPr sz="2000"/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SzPts val="2000"/>
              <a:buChar char="●"/>
            </a:pPr>
            <a:r>
              <a:rPr lang="zh-TW" sz="2000"/>
              <a:t>It accounts for different networking infrastructures</a:t>
            </a:r>
            <a:endParaRPr sz="2000"/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SzPts val="2000"/>
              <a:buChar char="●"/>
            </a:pPr>
            <a:r>
              <a:rPr lang="zh-TW" sz="2000"/>
              <a:t>Implement and evaluate EdgeStore</a:t>
            </a:r>
            <a:endParaRPr sz="2000"/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SzPts val="2000"/>
              <a:buChar char="●"/>
            </a:pPr>
            <a:r>
              <a:rPr lang="zh-TW" sz="2000"/>
              <a:t>Users can offload up to 90% of storage and still have a high percentage of low latency access to offloaded files within 10 seconds</a:t>
            </a:r>
            <a:endParaRPr sz="2000"/>
          </a:p>
        </p:txBody>
      </p:sp>
      <p:sp>
        <p:nvSpPr>
          <p:cNvPr id="62" name="Google Shape;62;p1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zh-TW"/>
              <a:t>Motivation</a:t>
            </a:r>
            <a:endParaRPr/>
          </a:p>
        </p:txBody>
      </p:sp>
      <p:sp>
        <p:nvSpPr>
          <p:cNvPr id="68" name="Google Shape;68;p15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SzPts val="2000"/>
              <a:buChar char="●"/>
            </a:pPr>
            <a:r>
              <a:rPr lang="zh-TW" sz="2000"/>
              <a:t>U</a:t>
            </a:r>
            <a:r>
              <a:rPr lang="zh-TW" sz="2000"/>
              <a:t>ser generated content (UGC) has exponentially grown</a:t>
            </a:r>
            <a:endParaRPr sz="2000"/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SzPts val="2000"/>
              <a:buChar char="●"/>
            </a:pPr>
            <a:r>
              <a:rPr lang="zh-TW" sz="2000"/>
              <a:t>Centralized storage clouds (CSCs) are a major target for organized hackers</a:t>
            </a:r>
            <a:endParaRPr sz="2000"/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SzPts val="2000"/>
              <a:buChar char="●"/>
            </a:pPr>
            <a:r>
              <a:rPr lang="zh-TW" sz="2000"/>
              <a:t>Distributed edge clouds (DECs) DECs provide increased privacy and security </a:t>
            </a:r>
            <a:endParaRPr sz="2000"/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SzPts val="2000"/>
              <a:buChar char="●"/>
            </a:pPr>
            <a:r>
              <a:rPr lang="zh-TW" sz="2000"/>
              <a:t>Both CSCs and DECs require more stable network connections</a:t>
            </a:r>
            <a:endParaRPr sz="2000"/>
          </a:p>
        </p:txBody>
      </p:sp>
      <p:sp>
        <p:nvSpPr>
          <p:cNvPr id="69" name="Google Shape;69;p1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1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zh-TW"/>
              <a:t>EdgeStore</a:t>
            </a:r>
            <a:endParaRPr/>
          </a:p>
        </p:txBody>
      </p:sp>
      <p:sp>
        <p:nvSpPr>
          <p:cNvPr id="75" name="Google Shape;75;p16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SzPts val="2000"/>
              <a:buChar char="●"/>
            </a:pPr>
            <a:r>
              <a:rPr lang="zh-TW" sz="2000"/>
              <a:t>O</a:t>
            </a:r>
            <a:r>
              <a:rPr lang="zh-TW" sz="2000"/>
              <a:t>ffers an intelligent and automated data offloading solution</a:t>
            </a:r>
            <a:endParaRPr sz="2000"/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SzPts val="2000"/>
              <a:buChar char="●"/>
            </a:pPr>
            <a:r>
              <a:rPr lang="zh-TW" sz="2000"/>
              <a:t>Addresses the security and privacy concerns</a:t>
            </a:r>
            <a:endParaRPr sz="2000"/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SzPts val="2000"/>
              <a:buChar char="●"/>
            </a:pPr>
            <a:r>
              <a:rPr lang="zh-TW" sz="2000"/>
              <a:t>A</a:t>
            </a:r>
            <a:r>
              <a:rPr lang="zh-TW" sz="2000"/>
              <a:t>ccounts for different networking infrastructures</a:t>
            </a:r>
            <a:endParaRPr sz="2000"/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SzPts val="2000"/>
              <a:buChar char="●"/>
            </a:pPr>
            <a:r>
              <a:rPr lang="zh-TW" sz="2000"/>
              <a:t>Requires little to no user intervention in offloading or retrieving files</a:t>
            </a:r>
            <a:endParaRPr sz="2000"/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SzPts val="2000"/>
              <a:buChar char="●"/>
            </a:pPr>
            <a:r>
              <a:rPr lang="zh-TW" sz="2000"/>
              <a:t>It examines user access patterns, determines file popularity, and </a:t>
            </a:r>
            <a:r>
              <a:rPr b="1" lang="zh-TW" sz="2000"/>
              <a:t>automatically offloads unpopular files to the user’s own underutilized private devices</a:t>
            </a:r>
            <a:r>
              <a:rPr lang="zh-TW" sz="2000"/>
              <a:t> (PCs, un- used mobile phones, IoT devices, etc.)</a:t>
            </a:r>
            <a:endParaRPr sz="2000"/>
          </a:p>
        </p:txBody>
      </p:sp>
      <p:sp>
        <p:nvSpPr>
          <p:cNvPr id="76" name="Google Shape;76;p1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7"/>
          <p:cNvSpPr txBox="1"/>
          <p:nvPr>
            <p:ph type="title"/>
          </p:nvPr>
        </p:nvSpPr>
        <p:spPr>
          <a:xfrm>
            <a:off x="311700" y="290850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zh-TW"/>
              <a:t>System overview</a:t>
            </a:r>
            <a:endParaRPr/>
          </a:p>
        </p:txBody>
      </p:sp>
      <p:sp>
        <p:nvSpPr>
          <p:cNvPr id="82" name="Google Shape;82;p17"/>
          <p:cNvSpPr txBox="1"/>
          <p:nvPr>
            <p:ph idx="1" type="body"/>
          </p:nvPr>
        </p:nvSpPr>
        <p:spPr>
          <a:xfrm>
            <a:off x="311700" y="863550"/>
            <a:ext cx="30717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zh-TW"/>
              <a:t>Decision Entities</a:t>
            </a:r>
            <a:r>
              <a:rPr lang="zh-TW"/>
              <a:t>:</a:t>
            </a:r>
            <a:r>
              <a:rPr lang="zh-TW"/>
              <a:t> </a:t>
            </a:r>
            <a:r>
              <a:rPr lang="zh-TW"/>
              <a:t>Determine how files are offloaded, and where they are offloaded to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b="1" lang="zh-TW"/>
              <a:t>Monitoring Entities</a:t>
            </a:r>
            <a:r>
              <a:rPr lang="zh-TW"/>
              <a:t>: keep track of different information in the system and deliver it to the decision entities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rPr b="1" lang="zh-TW"/>
              <a:t>Exchange Entities</a:t>
            </a:r>
            <a:r>
              <a:rPr lang="zh-TW"/>
              <a:t>: connect and authenticate devices,  exchanging information</a:t>
            </a:r>
            <a:endParaRPr/>
          </a:p>
        </p:txBody>
      </p:sp>
      <p:pic>
        <p:nvPicPr>
          <p:cNvPr id="83" name="Google Shape;83;p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154425" y="1559600"/>
            <a:ext cx="5989576" cy="2720343"/>
          </a:xfrm>
          <a:prstGeom prst="rect">
            <a:avLst/>
          </a:prstGeom>
          <a:noFill/>
          <a:ln>
            <a:noFill/>
          </a:ln>
        </p:spPr>
      </p:pic>
      <p:sp>
        <p:nvSpPr>
          <p:cNvPr id="84" name="Google Shape;84;p1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8"/>
          <p:cNvSpPr txBox="1"/>
          <p:nvPr>
            <p:ph type="title"/>
          </p:nvPr>
        </p:nvSpPr>
        <p:spPr>
          <a:xfrm>
            <a:off x="311700" y="11847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zh-TW"/>
              <a:t>Monitoring Entities</a:t>
            </a:r>
            <a:endParaRPr/>
          </a:p>
        </p:txBody>
      </p:sp>
      <p:sp>
        <p:nvSpPr>
          <p:cNvPr id="90" name="Google Shape;90;p18"/>
          <p:cNvSpPr txBox="1"/>
          <p:nvPr>
            <p:ph idx="1" type="body"/>
          </p:nvPr>
        </p:nvSpPr>
        <p:spPr>
          <a:xfrm>
            <a:off x="311700" y="509250"/>
            <a:ext cx="8520600" cy="4125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zh-TW"/>
              <a:t>Storage Status Monitor (SSM):</a:t>
            </a:r>
            <a:endParaRPr b="1"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zh-TW"/>
              <a:t>If storage space exceeds the amount of storage requested by the user, SSM triggers the offload process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b="1" lang="zh-TW"/>
              <a:t>Access Pattern Monitor (APM):</a:t>
            </a:r>
            <a:endParaRPr b="1"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zh-TW"/>
              <a:t>APM tracks the user’s access pattern in order to determine which files can be offloaded with minimum user intervention.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b="1" lang="zh-TW"/>
              <a:t>Cache Device Monitor (CDM):</a:t>
            </a:r>
            <a:endParaRPr b="1"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zh-TW"/>
              <a:t>Ranks cache devices for offloading purpose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b="1" lang="zh-TW"/>
              <a:t>Offloader File Monitor (OFM):</a:t>
            </a:r>
            <a:endParaRPr b="1"/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rPr lang="zh-TW"/>
              <a:t>Ranks files rather than ranking devices.</a:t>
            </a:r>
            <a:endParaRPr/>
          </a:p>
        </p:txBody>
      </p:sp>
      <p:sp>
        <p:nvSpPr>
          <p:cNvPr id="91" name="Google Shape;91;p1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19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zh-TW"/>
              <a:t>CDM</a:t>
            </a:r>
            <a:endParaRPr/>
          </a:p>
        </p:txBody>
      </p:sp>
      <p:sp>
        <p:nvSpPr>
          <p:cNvPr id="97" name="Google Shape;97;p19"/>
          <p:cNvSpPr txBox="1"/>
          <p:nvPr>
            <p:ph idx="1" type="body"/>
          </p:nvPr>
        </p:nvSpPr>
        <p:spPr>
          <a:xfrm>
            <a:off x="311700" y="1152475"/>
            <a:ext cx="43158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SzPts val="2000"/>
              <a:buChar char="●"/>
            </a:pPr>
            <a:r>
              <a:rPr lang="zh-TW" sz="2000"/>
              <a:t>MCT: monthly contact time</a:t>
            </a:r>
            <a:endParaRPr sz="2000"/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SzPts val="2000"/>
              <a:buChar char="●"/>
            </a:pPr>
            <a:r>
              <a:rPr lang="zh-TW" sz="2000"/>
              <a:t>B: battery</a:t>
            </a:r>
            <a:endParaRPr sz="2000"/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SzPts val="2000"/>
              <a:buChar char="●"/>
            </a:pPr>
            <a:r>
              <a:rPr lang="zh-TW" sz="2000"/>
              <a:t>S: storage</a:t>
            </a:r>
            <a:endParaRPr sz="2000"/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SzPts val="2000"/>
              <a:buChar char="●"/>
            </a:pPr>
            <a:r>
              <a:rPr lang="zh-TW" sz="2000"/>
              <a:t>F</a:t>
            </a:r>
            <a:r>
              <a:rPr lang="zh-TW" sz="2000"/>
              <a:t>avorable Device:</a:t>
            </a:r>
            <a:endParaRPr sz="2000"/>
          </a:p>
          <a:p>
            <a:pPr indent="0" lvl="0" marL="45720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rPr lang="zh-TW" sz="2000"/>
              <a:t>More space, more battery, available for connection for longer periods of time</a:t>
            </a:r>
            <a:endParaRPr sz="2000"/>
          </a:p>
        </p:txBody>
      </p:sp>
      <p:pic>
        <p:nvPicPr>
          <p:cNvPr id="98" name="Google Shape;98;p1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572000" y="1204750"/>
            <a:ext cx="4315825" cy="2171925"/>
          </a:xfrm>
          <a:prstGeom prst="rect">
            <a:avLst/>
          </a:prstGeom>
          <a:noFill/>
          <a:ln>
            <a:noFill/>
          </a:ln>
        </p:spPr>
      </p:pic>
      <p:sp>
        <p:nvSpPr>
          <p:cNvPr id="99" name="Google Shape;99;p1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20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zh-TW"/>
              <a:t>OFM</a:t>
            </a:r>
            <a:endParaRPr/>
          </a:p>
        </p:txBody>
      </p:sp>
      <p:sp>
        <p:nvSpPr>
          <p:cNvPr id="105" name="Google Shape;105;p20"/>
          <p:cNvSpPr txBox="1"/>
          <p:nvPr>
            <p:ph idx="1" type="body"/>
          </p:nvPr>
        </p:nvSpPr>
        <p:spPr>
          <a:xfrm>
            <a:off x="311700" y="1152475"/>
            <a:ext cx="4965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zh-TW"/>
              <a:t>cs: consumed storage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zh-TW"/>
              <a:t>R</a:t>
            </a:r>
            <a:r>
              <a:rPr lang="zh-TW"/>
              <a:t>ank the file by its owner’s contact time and storage availability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zh-TW"/>
              <a:t>Files which have</a:t>
            </a:r>
            <a:r>
              <a:rPr b="1" lang="zh-TW"/>
              <a:t> low probability</a:t>
            </a:r>
            <a:r>
              <a:rPr lang="zh-TW"/>
              <a:t> of being accessed are </a:t>
            </a:r>
            <a:r>
              <a:rPr b="1" lang="zh-TW"/>
              <a:t>ranked higher</a:t>
            </a:r>
            <a:r>
              <a:rPr lang="zh-TW"/>
              <a:t> as the cache device prefers to have the least amount of file exchanges.</a:t>
            </a:r>
            <a:endParaRPr/>
          </a:p>
        </p:txBody>
      </p:sp>
      <p:pic>
        <p:nvPicPr>
          <p:cNvPr id="106" name="Google Shape;106;p2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416625" y="1152475"/>
            <a:ext cx="3561900" cy="2030161"/>
          </a:xfrm>
          <a:prstGeom prst="rect">
            <a:avLst/>
          </a:prstGeom>
          <a:noFill/>
          <a:ln>
            <a:noFill/>
          </a:ln>
        </p:spPr>
      </p:pic>
      <p:sp>
        <p:nvSpPr>
          <p:cNvPr id="107" name="Google Shape;107;p2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21"/>
          <p:cNvSpPr txBox="1"/>
          <p:nvPr>
            <p:ph type="title"/>
          </p:nvPr>
        </p:nvSpPr>
        <p:spPr>
          <a:xfrm>
            <a:off x="311700" y="53150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zh-TW"/>
              <a:t>Decision Entities</a:t>
            </a:r>
            <a:endParaRPr/>
          </a:p>
        </p:txBody>
      </p:sp>
      <p:sp>
        <p:nvSpPr>
          <p:cNvPr id="113" name="Google Shape;113;p21"/>
          <p:cNvSpPr txBox="1"/>
          <p:nvPr>
            <p:ph idx="1" type="body"/>
          </p:nvPr>
        </p:nvSpPr>
        <p:spPr>
          <a:xfrm>
            <a:off x="311700" y="538525"/>
            <a:ext cx="8520600" cy="4764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zh-TW"/>
              <a:t>Record Keeper (RK):</a:t>
            </a:r>
            <a:endParaRPr b="1"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zh-TW"/>
              <a:t>Decides how connections are formed, and which devices are allowed in the service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b="1" lang="zh-TW"/>
              <a:t>File Offloader (FO):</a:t>
            </a:r>
            <a:endParaRPr b="1"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zh-TW"/>
              <a:t>Decides which cache device receives which files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b="1" lang="zh-TW"/>
              <a:t>File Acceptor (FA):</a:t>
            </a:r>
            <a:endParaRPr b="1"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zh-TW"/>
              <a:t>Accepts, rejects, and returns files to offloaders based on the amount of storage the cache device has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b="1" lang="zh-TW"/>
              <a:t>Mode Selector (MS): </a:t>
            </a:r>
            <a:endParaRPr b="1"/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rPr lang="zh-TW"/>
              <a:t>MS determines a networking mode for the devices</a:t>
            </a:r>
            <a:endParaRPr/>
          </a:p>
        </p:txBody>
      </p:sp>
      <p:sp>
        <p:nvSpPr>
          <p:cNvPr id="114" name="Google Shape;114;p2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