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PT Sans Narrow"/>
      <p:regular r:id="rId19"/>
      <p:bold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9A92D3A-9A1F-40F0-BBC3-5B85A1A9B293}">
  <a:tblStyle styleId="{89A92D3A-9A1F-40F0-BBC3-5B85A1A9B2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Narrow-bold.fntdata"/><Relationship Id="rId11" Type="http://schemas.openxmlformats.org/officeDocument/2006/relationships/slide" Target="slides/slide5.xml"/><Relationship Id="rId22" Type="http://schemas.openxmlformats.org/officeDocument/2006/relationships/font" Target="fonts/OpenSans-bold.fntdata"/><Relationship Id="rId10" Type="http://schemas.openxmlformats.org/officeDocument/2006/relationships/slide" Target="slides/slide4.xml"/><Relationship Id="rId21" Type="http://schemas.openxmlformats.org/officeDocument/2006/relationships/font" Target="fonts/OpenSans-regular.fntdata"/><Relationship Id="rId13" Type="http://schemas.openxmlformats.org/officeDocument/2006/relationships/slide" Target="slides/slide7.xml"/><Relationship Id="rId24" Type="http://schemas.openxmlformats.org/officeDocument/2006/relationships/font" Target="fonts/OpenSans-boldItalic.fntdata"/><Relationship Id="rId12" Type="http://schemas.openxmlformats.org/officeDocument/2006/relationships/slide" Target="slides/slide6.xml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PTSansNarrow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 System that identifies people by their unique characteristics as sensed by a millimeter-wave radar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afde5ac3a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afde5ac3a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afde5ac3a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afde5ac3a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afde5ac3a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afde5ac3a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afde5ac3a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afde5ac3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afde5ac3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afde5ac3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afde5ac3a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afde5ac3a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afde5ac3a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afde5ac3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afde5ac3a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afde5ac3a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afde5ac3a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afde5ac3a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afde5ac3a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afde5ac3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afde5ac3a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afde5ac3a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/>
              <a:t>mID: Tracking and Identifying People with Millimeter Wave Radar</a:t>
            </a:r>
            <a:endParaRPr sz="1900"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1593950" y="2868450"/>
            <a:ext cx="6546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/>
              <a:t>2019 15th International Conference on Distributed 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/>
              <a:t>Computing in Sensor Systems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"/>
              <a:t>Peijun Zhao</a:t>
            </a:r>
            <a:r>
              <a:rPr baseline="30000" lang="zh-TW" sz="900"/>
              <a:t>1</a:t>
            </a:r>
            <a:r>
              <a:rPr lang="zh-TW" sz="900"/>
              <a:t>, Chris Xiaoxuan Lu</a:t>
            </a:r>
            <a:r>
              <a:rPr baseline="30000" lang="zh-TW" sz="900"/>
              <a:t>1</a:t>
            </a:r>
            <a:r>
              <a:rPr lang="zh-TW" sz="900"/>
              <a:t>, Jianan Wang</a:t>
            </a:r>
            <a:r>
              <a:rPr baseline="30000" lang="zh-TW" sz="900"/>
              <a:t>2</a:t>
            </a:r>
            <a:r>
              <a:rPr lang="zh-TW" sz="900"/>
              <a:t>, Changhao Chen</a:t>
            </a:r>
            <a:r>
              <a:rPr baseline="30000" lang="zh-TW" sz="900"/>
              <a:t>1</a:t>
            </a:r>
            <a:r>
              <a:rPr lang="zh-TW" sz="900"/>
              <a:t>, Wei Wang</a:t>
            </a:r>
            <a:r>
              <a:rPr baseline="30000" lang="zh-TW" sz="900"/>
              <a:t>1</a:t>
            </a:r>
            <a:r>
              <a:rPr lang="zh-TW" sz="900"/>
              <a:t>, Niki Trigoni</a:t>
            </a:r>
            <a:r>
              <a:rPr baseline="30000" lang="zh-TW" sz="900"/>
              <a:t>1</a:t>
            </a:r>
            <a:r>
              <a:rPr lang="zh-TW" sz="900"/>
              <a:t>, and Andrew Markham</a:t>
            </a:r>
            <a:r>
              <a:rPr baseline="30000" lang="zh-TW" sz="900"/>
              <a:t>1</a:t>
            </a:r>
            <a:endParaRPr sz="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zh-TW" sz="900"/>
              <a:t>1</a:t>
            </a:r>
            <a:r>
              <a:rPr lang="zh-TW" sz="900"/>
              <a:t>Department of Computer Science, University of Oxford, United </a:t>
            </a:r>
            <a:r>
              <a:rPr baseline="30000" lang="zh-TW" sz="900"/>
              <a:t>2</a:t>
            </a:r>
            <a:r>
              <a:rPr lang="zh-TW" sz="900"/>
              <a:t>Kingdom DeepMind, </a:t>
            </a:r>
            <a:r>
              <a:rPr lang="zh-TW" sz="900"/>
              <a:t>London</a:t>
            </a:r>
            <a:r>
              <a:rPr lang="zh-TW" sz="900"/>
              <a:t>, United Kingdom</a:t>
            </a:r>
            <a:endParaRPr baseline="30000" sz="900"/>
          </a:p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Evaluation - Identification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Identification performance reach 89 % for 12 people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Different network architecture comparison:</a:t>
            </a:r>
            <a:endParaRPr sz="17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zh-TW" sz="1300"/>
              <a:t>Bi-LSTM converges faster and outperforms than the other 2 network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zh-TW" sz="1300"/>
              <a:t>Bi-LSTM is good at model the rich temporal correlations in a long sequence of frames from both ends</a:t>
            </a:r>
            <a:endParaRPr sz="13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(256,128) is the fine-tuned hidden layer size </a:t>
            </a:r>
            <a:endParaRPr sz="1700"/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4900" y="3255750"/>
            <a:ext cx="4856399" cy="16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Limitation</a:t>
            </a:r>
            <a:endParaRPr/>
          </a:p>
        </p:txBody>
      </p:sp>
      <p:sp>
        <p:nvSpPr>
          <p:cNvPr id="158" name="Google Shape;158;p23"/>
          <p:cNvSpPr txBox="1"/>
          <p:nvPr>
            <p:ph idx="1" type="body"/>
          </p:nvPr>
        </p:nvSpPr>
        <p:spPr>
          <a:xfrm>
            <a:off x="270950" y="127310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Number of users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Sparsity of point cloud distrub the human detection and tracking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Accuracy degrades as the number of user increase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Monitor range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Larger range, larger SNR, and lower precision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Flat or planar surface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A</a:t>
            </a:r>
            <a:r>
              <a:rPr lang="zh-TW"/>
              <a:t>ffected by the d</a:t>
            </a:r>
            <a:r>
              <a:rPr lang="zh-TW"/>
              <a:t>ifferent material of the reflection profile, such as windows</a:t>
            </a:r>
            <a:endParaRPr/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2000" y="3336702"/>
            <a:ext cx="1894625" cy="15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Conclusion</a:t>
            </a:r>
            <a:endParaRPr/>
          </a:p>
        </p:txBody>
      </p:sp>
      <p:sp>
        <p:nvSpPr>
          <p:cNvPr id="166" name="Google Shape;166;p24"/>
          <p:cNvSpPr txBox="1"/>
          <p:nvPr>
            <p:ph idx="1" type="body"/>
          </p:nvPr>
        </p:nvSpPr>
        <p:spPr>
          <a:xfrm>
            <a:off x="311700" y="1266325"/>
            <a:ext cx="8832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Propose a highly accurate tracking and identification system for smart space based on mm</a:t>
            </a:r>
            <a:r>
              <a:rPr lang="zh-TW"/>
              <a:t>Wave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Point clouds and RNN based methods associate the objects to their trajectories and recognize the objects.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Overall performance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Recognition accuracy ~89% with 12 people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Position Error: ~0.16 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mID can be highly unobstrusive and gain acceptance by smart home users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Can be concealed inside furniture or walls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Less privacy concern than camera sysytems</a:t>
            </a:r>
            <a:endParaRPr/>
          </a:p>
        </p:txBody>
      </p:sp>
      <p:sp>
        <p:nvSpPr>
          <p:cNvPr id="167" name="Google Shape;16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Outline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B</a:t>
            </a:r>
            <a:r>
              <a:rPr lang="zh-TW"/>
              <a:t>ackground of </a:t>
            </a:r>
            <a:r>
              <a:rPr lang="zh-TW"/>
              <a:t>mmWave radar overview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Introduction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Motivation &amp; Challenge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System Design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Implementation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Evaluation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Limitations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Conclusion</a:t>
            </a:r>
            <a:endParaRPr/>
          </a:p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2164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mm</a:t>
            </a:r>
            <a:r>
              <a:rPr lang="zh-TW"/>
              <a:t>Wave radar overview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311700" y="9615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Radar technology with high frequency and short-wavelength</a:t>
            </a:r>
            <a:endParaRPr sz="17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zh-TW" sz="1300"/>
              <a:t>Wavelength: 1-10 mm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zh-TW" sz="1300"/>
              <a:t>Frequency: 30~300 GHz</a:t>
            </a:r>
            <a:endParaRPr sz="13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By capturing the reflected signal, the radar system can determine the distance, velocity, and angle of the objects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Existing applications:</a:t>
            </a:r>
            <a:endParaRPr sz="17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zh-TW" sz="1300"/>
              <a:t>Car radar, gesture/gait/activity recognition, tracking, face verification, 5G</a:t>
            </a:r>
            <a:endParaRPr sz="1300"/>
          </a:p>
        </p:txBody>
      </p:sp>
      <p:graphicFrame>
        <p:nvGraphicFramePr>
          <p:cNvPr id="82" name="Google Shape;82;p15"/>
          <p:cNvGraphicFramePr/>
          <p:nvPr/>
        </p:nvGraphicFramePr>
        <p:xfrm>
          <a:off x="860250" y="325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{89A92D3A-9A1F-40F0-BBC3-5B85A1A9B293}</a:tableStyleId>
              </a:tblPr>
              <a:tblGrid>
                <a:gridCol w="1430150"/>
                <a:gridCol w="1078450"/>
                <a:gridCol w="1254300"/>
                <a:gridCol w="1254300"/>
                <a:gridCol w="1254300"/>
                <a:gridCol w="1254300"/>
              </a:tblGrid>
              <a:tr h="342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/>
                        <a:t>Infrared Radar</a:t>
                      </a:r>
                      <a:endParaRPr sz="1100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/>
                        <a:t>Untrasonic Radar</a:t>
                      </a:r>
                      <a:endParaRPr sz="1100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/>
                        <a:t>mmWave Radar</a:t>
                      </a:r>
                      <a:endParaRPr sz="1100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/>
                        <a:t>LiDAR</a:t>
                      </a:r>
                      <a:endParaRPr sz="1100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/>
                        <a:t>Camera</a:t>
                      </a:r>
                      <a:endParaRPr sz="1100"/>
                    </a:p>
                  </a:txBody>
                  <a:tcPr marT="0" marB="0" marR="0" marL="0" anchor="ctr"/>
                </a:tc>
              </a:tr>
              <a:tr h="224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/>
                        <a:t>Cost</a:t>
                      </a:r>
                      <a:endParaRPr sz="1000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/>
                        <a:t>low</a:t>
                      </a:r>
                      <a:endParaRPr sz="1000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/>
                        <a:t>very low</a:t>
                      </a:r>
                      <a:endParaRPr sz="1000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/>
                        <a:t>median (US $300)</a:t>
                      </a:r>
                      <a:endParaRPr sz="800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>
                          <a:solidFill>
                            <a:srgbClr val="FF0000"/>
                          </a:solidFill>
                        </a:rPr>
                        <a:t>High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/>
                        <a:t>median</a:t>
                      </a:r>
                      <a:endParaRPr sz="1000"/>
                    </a:p>
                  </a:txBody>
                  <a:tcPr marT="0" marB="0" marR="0" marL="0" anchor="ctr"/>
                </a:tc>
              </a:tr>
              <a:tr h="195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/>
                        <a:t>FoV</a:t>
                      </a:r>
                      <a:endParaRPr sz="1000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/>
                        <a:t>~30</a:t>
                      </a:r>
                      <a:r>
                        <a:rPr baseline="30000" lang="zh-TW" sz="1000"/>
                        <a:t>。</a:t>
                      </a:r>
                      <a:endParaRPr sz="1000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/>
                        <a:t>120</a:t>
                      </a:r>
                      <a:r>
                        <a:rPr baseline="30000" lang="zh-TW" sz="1000"/>
                        <a:t>。</a:t>
                      </a:r>
                      <a:endParaRPr baseline="30000" sz="1000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/>
                        <a:t>10~70</a:t>
                      </a:r>
                      <a:r>
                        <a:rPr baseline="30000" lang="zh-TW" sz="1000"/>
                        <a:t>。</a:t>
                      </a:r>
                      <a:endParaRPr sz="1000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/>
                        <a:t>15~360</a:t>
                      </a:r>
                      <a:r>
                        <a:rPr baseline="30000" lang="zh-TW" sz="1000"/>
                        <a:t>。</a:t>
                      </a:r>
                      <a:endParaRPr sz="1000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/>
                        <a:t>30</a:t>
                      </a:r>
                      <a:r>
                        <a:rPr baseline="30000" lang="zh-TW" sz="1000"/>
                        <a:t>。</a:t>
                      </a:r>
                      <a:endParaRPr sz="1000"/>
                    </a:p>
                  </a:txBody>
                  <a:tcPr marT="0" marB="0" marR="0" marL="0" anchor="ctr"/>
                </a:tc>
              </a:tr>
              <a:tr h="205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/>
                        <a:t>Distance</a:t>
                      </a:r>
                      <a:endParaRPr sz="1000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/>
                        <a:t>median</a:t>
                      </a:r>
                      <a:endParaRPr sz="1000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/>
                        <a:t>short</a:t>
                      </a:r>
                      <a:endParaRPr sz="1000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/>
                        <a:t>long (~30m)</a:t>
                      </a:r>
                      <a:endParaRPr sz="1000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>
                          <a:solidFill>
                            <a:srgbClr val="FF0000"/>
                          </a:solidFill>
                        </a:rPr>
                        <a:t>very long (&gt; 100m)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/>
                        <a:t>long</a:t>
                      </a:r>
                      <a:endParaRPr sz="1000"/>
                    </a:p>
                  </a:txBody>
                  <a:tcPr marT="0" marB="0" marR="0" marL="0" anchor="ctr"/>
                </a:tc>
              </a:tr>
              <a:tr h="24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/>
                        <a:t>Night Vision</a:t>
                      </a:r>
                      <a:endParaRPr sz="1000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/>
                        <a:t>Strong</a:t>
                      </a:r>
                      <a:endParaRPr sz="1000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/>
                        <a:t>Strong</a:t>
                      </a:r>
                      <a:endParaRPr sz="1000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>
                          <a:solidFill>
                            <a:srgbClr val="FF0000"/>
                          </a:solidFill>
                        </a:rPr>
                        <a:t>Strong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/>
                        <a:t>Strong</a:t>
                      </a:r>
                      <a:endParaRPr sz="1000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/>
                        <a:t>Week</a:t>
                      </a:r>
                      <a:endParaRPr sz="1000"/>
                    </a:p>
                  </a:txBody>
                  <a:tcPr marT="0" marB="0" marR="0" marL="0" anchor="ctr"/>
                </a:tc>
              </a:tr>
              <a:tr h="215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/>
                        <a:t>Environment limitation</a:t>
                      </a:r>
                      <a:endParaRPr sz="1000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/>
                        <a:t>temperature</a:t>
                      </a:r>
                      <a:endParaRPr sz="1000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/>
                        <a:t>Wind, Dust</a:t>
                      </a:r>
                      <a:endParaRPr sz="1000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>
                          <a:solidFill>
                            <a:srgbClr val="FF0000"/>
                          </a:solidFill>
                        </a:rPr>
                        <a:t>little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/>
                        <a:t>Fog, rain, snow</a:t>
                      </a:r>
                      <a:endParaRPr sz="1000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/>
                        <a:t>Light</a:t>
                      </a:r>
                      <a:endParaRPr sz="1000"/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Introduction</a:t>
            </a:r>
            <a:endParaRPr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Knowing "who is where" is a key requirement for many applications in smart places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Personalized heating, security, light adjustment, background music selection…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Inseparable device-based identification methods are inconvinent.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Device-free based is more general and increasingly being adopted.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Vision based (e.g., RGB-D camera) method has privacy concern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Radio frequency based is less intrusive, e.g., Wifi, RFID, mmWave</a:t>
            </a:r>
            <a:endParaRPr sz="1800"/>
          </a:p>
        </p:txBody>
      </p:sp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Motivation &amp; Contribution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mmWave is a transceiver that requires only a single device for tracking and identification</a:t>
            </a:r>
            <a:endParaRPr sz="1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zh-TW" sz="1200"/>
              <a:t>Wifi or RFID require separated transmiters and a receivers</a:t>
            </a:r>
            <a:endParaRPr sz="12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mmWave provides high precision by analyzing the reflection from obstacles in environment</a:t>
            </a:r>
            <a:endParaRPr sz="1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zh-TW" sz="1200"/>
              <a:t>Allow to be concealed behind different kinds of material</a:t>
            </a:r>
            <a:endParaRPr sz="12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Contribution</a:t>
            </a:r>
            <a:endParaRPr sz="1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zh-TW" sz="1200"/>
              <a:t>Implement a human tracking and identification system using mmWave radar (the first one)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zh-TW" sz="1200"/>
              <a:t>median tracking accuracy of 0.16 m and identification accuracy of 89% for 12 people</a:t>
            </a:r>
            <a:endParaRPr/>
          </a:p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System Design</a:t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767975" y="3670725"/>
            <a:ext cx="2433600" cy="8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100" lvl="0" marL="1260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zh-TW" sz="1000"/>
              <a:t>Transmitting an RF signal and recording its reflection</a:t>
            </a:r>
            <a:endParaRPr sz="1000"/>
          </a:p>
          <a:p>
            <a:pPr indent="-139100" lvl="0" marL="1260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zh-TW" sz="1000"/>
              <a:t>Generated point cloud and remove the static objects (i.e., appears in the previous frame)</a:t>
            </a:r>
            <a:endParaRPr sz="1000"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150" y="1435024"/>
            <a:ext cx="7439324" cy="19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4147403" y="3746925"/>
            <a:ext cx="2991000" cy="8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100" lvl="0" marL="1260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zh-TW" sz="1000"/>
              <a:t>Merging individual points of potential human object into clusters</a:t>
            </a:r>
            <a:endParaRPr sz="1000"/>
          </a:p>
          <a:p>
            <a:pPr indent="-139100" lvl="0" marL="1260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zh-TW" sz="1000"/>
              <a:t>DBScan: density-aware clustering that spearates cloud points based on 3D distance </a:t>
            </a:r>
            <a:endParaRPr sz="1000"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3328600" y="352025"/>
            <a:ext cx="3201300" cy="8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100" lvl="0" marL="1260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zh-TW" sz="1000"/>
              <a:t>Create a new track if it cannot be associated with an existing track</a:t>
            </a:r>
            <a:endParaRPr sz="1000"/>
          </a:p>
          <a:p>
            <a:pPr indent="-139100" lvl="0" marL="1260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zh-TW" sz="1000"/>
              <a:t>If a track object undetected for some continuous frames, mark it inactive</a:t>
            </a:r>
            <a:endParaRPr sz="1000"/>
          </a:p>
          <a:p>
            <a:pPr indent="-139100" lvl="0" marL="1260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zh-TW" sz="1000"/>
              <a:t>Use location and velocity to estimate the new position, avoid missing tracking objects</a:t>
            </a:r>
            <a:endParaRPr sz="1000"/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6710400" y="445025"/>
            <a:ext cx="2433600" cy="8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100" lvl="0" marL="1260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zh-TW" sz="1000"/>
              <a:t>Voxelize the points </a:t>
            </a:r>
            <a:endParaRPr sz="1000"/>
          </a:p>
          <a:p>
            <a:pPr indent="-139100" lvl="0" marL="1260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zh-TW" sz="1000"/>
              <a:t>LSTM-based network for sequential data classification</a:t>
            </a:r>
            <a:endParaRPr sz="1000"/>
          </a:p>
          <a:p>
            <a:pPr indent="-139100" lvl="0" marL="1260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zh-TW" sz="1000"/>
              <a:t>Identifiy the tracking object as the  specified person</a:t>
            </a:r>
            <a:endParaRPr sz="1000"/>
          </a:p>
        </p:txBody>
      </p:sp>
      <p:sp>
        <p:nvSpPr>
          <p:cNvPr id="108" name="Google Shape;108;p18"/>
          <p:cNvSpPr/>
          <p:nvPr/>
        </p:nvSpPr>
        <p:spPr>
          <a:xfrm>
            <a:off x="2052175" y="3323150"/>
            <a:ext cx="210600" cy="292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/>
          <p:nvPr/>
        </p:nvSpPr>
        <p:spPr>
          <a:xfrm>
            <a:off x="4466700" y="3366850"/>
            <a:ext cx="210600" cy="292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/>
          <p:nvPr/>
        </p:nvSpPr>
        <p:spPr>
          <a:xfrm rot="10800000">
            <a:off x="5278650" y="1501250"/>
            <a:ext cx="210600" cy="292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/>
          <p:nvPr/>
        </p:nvSpPr>
        <p:spPr>
          <a:xfrm rot="10800000">
            <a:off x="7442250" y="1425050"/>
            <a:ext cx="210600" cy="292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Implementation</a:t>
            </a:r>
            <a:endParaRPr/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Commercial, off-the-shelf millimeter wave radar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Vicon optical tracking system provides ground-truth position and marker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IWR1443Boost boost sensor: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LSTM: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hidden layer size: (256,128)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Optimizer: Adam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Data augmentation: shifting voxel and rotating frame by </a:t>
            </a:r>
            <a:br>
              <a:rPr lang="zh-TW"/>
            </a:br>
            <a:r>
              <a:rPr lang="zh-TW"/>
              <a:t>different degrees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9000" y="3450950"/>
            <a:ext cx="2905001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/>
        </p:nvSpPr>
        <p:spPr>
          <a:xfrm>
            <a:off x="748800" y="2392275"/>
            <a:ext cx="2567100" cy="9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zh-TW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baseline="-25000" i="1" lang="zh-TW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  </a:t>
            </a:r>
            <a:r>
              <a:rPr lang="zh-TW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: 77-81 GHz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Bandwidth </a:t>
            </a:r>
            <a:r>
              <a:rPr i="1" lang="zh-TW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</a:t>
            </a:r>
            <a:r>
              <a:rPr lang="zh-TW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4 GHz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Chirp cycle time </a:t>
            </a:r>
            <a:r>
              <a:rPr i="1" lang="zh-TW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baseline="-25000" i="1" lang="zh-TW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zh-TW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162.14 𝞵</a:t>
            </a:r>
            <a:r>
              <a:rPr b="1" lang="zh-TW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4169400" y="2392275"/>
            <a:ext cx="3508800" cy="9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range resolution: 4.4 cm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max unambiguous range: 5 m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zh-TW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max object radial velocity: 2 m/s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3383925" y="2650475"/>
            <a:ext cx="400800" cy="264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0875" y="100950"/>
            <a:ext cx="3902831" cy="12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Evaluation - Sensitivity Analysis</a:t>
            </a:r>
            <a:endParaRPr/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311700" y="14187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Non-Line-of-Sight Conditions</a:t>
            </a:r>
            <a:endParaRPr sz="1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zh-TW" sz="1200"/>
              <a:t>Compare the percentage of change in point cloud density for mID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zh-TW" sz="1200"/>
              <a:t>Testing the robustness of mmWave under occluded conditions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zh-TW" sz="1200"/>
              <a:t>Foam, plastic, wood, and aluminium (each 3 mm of 10</a:t>
            </a:r>
            <a:r>
              <a:rPr baseline="30000" lang="zh-TW" sz="1200"/>
              <a:t>5 </a:t>
            </a:r>
            <a:r>
              <a:rPr lang="zh-TW" sz="1200"/>
              <a:t>mm</a:t>
            </a:r>
            <a:r>
              <a:rPr baseline="30000" lang="zh-TW" sz="1200"/>
              <a:t>2</a:t>
            </a:r>
            <a:r>
              <a:rPr lang="zh-TW" sz="1200"/>
              <a:t>, 1 cm away)</a:t>
            </a:r>
            <a:endParaRPr sz="12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Robustness to thin obstructions</a:t>
            </a:r>
            <a:endParaRPr sz="1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zh-TW" sz="1200"/>
              <a:t>Capable of working under the furnitures</a:t>
            </a:r>
            <a:br>
              <a:rPr lang="zh-TW" sz="1200"/>
            </a:br>
            <a:endParaRPr sz="12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Self-defined distance function in DBScan:</a:t>
            </a:r>
            <a:endParaRPr sz="17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br>
              <a:rPr lang="zh-TW" sz="1300"/>
            </a:br>
            <a:endParaRPr sz="13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500"/>
              <a:t>𝛂 = 0.25 results in the best clustering </a:t>
            </a:r>
            <a:br>
              <a:rPr lang="zh-TW" sz="1500"/>
            </a:br>
            <a:r>
              <a:rPr lang="zh-TW" sz="1500"/>
              <a:t>per</a:t>
            </a:r>
            <a:r>
              <a:rPr lang="zh-TW" sz="1600"/>
              <a:t>formance</a:t>
            </a:r>
            <a:endParaRPr sz="1600"/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9200" y="1692977"/>
            <a:ext cx="2261950" cy="1907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5925" y="3339200"/>
            <a:ext cx="3346075" cy="328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6225" y="3644001"/>
            <a:ext cx="3667775" cy="13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Evaluation - User tracking</a:t>
            </a:r>
            <a:endParaRPr/>
          </a:p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Compare the distance error with the Kinect v2</a:t>
            </a:r>
            <a:endParaRPr sz="1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zh-TW" sz="1200"/>
              <a:t>Kinect v2 uses the start-of-the-art tracking algorithm [1]</a:t>
            </a:r>
            <a:endParaRPr sz="12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The median of tracking error:</a:t>
            </a:r>
            <a:endParaRPr sz="1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zh-TW" sz="1200"/>
              <a:t>mmWave: 0.16 m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zh-TW" sz="1200"/>
              <a:t>Kinect: 0.9 m</a:t>
            </a:r>
            <a:endParaRPr sz="12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Tracking range:</a:t>
            </a:r>
            <a:endParaRPr sz="1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zh-TW" sz="1200"/>
              <a:t>mmWave: 5.5 m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zh-TW" sz="1200"/>
              <a:t>Kinect: 4.5 m</a:t>
            </a:r>
            <a:endParaRPr sz="12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More accurate along the whole</a:t>
            </a:r>
            <a:br>
              <a:rPr lang="zh-TW" sz="1600"/>
            </a:br>
            <a:r>
              <a:rPr lang="zh-TW" sz="1600"/>
              <a:t>trace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41" name="Google Shape;141;p21"/>
          <p:cNvSpPr txBox="1"/>
          <p:nvPr/>
        </p:nvSpPr>
        <p:spPr>
          <a:xfrm>
            <a:off x="595225" y="4674300"/>
            <a:ext cx="39138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Open Sans"/>
                <a:ea typeface="Open Sans"/>
                <a:cs typeface="Open Sans"/>
                <a:sym typeface="Open Sans"/>
              </a:rPr>
              <a:t>[1] </a:t>
            </a:r>
            <a:r>
              <a:rPr lang="zh-TW" sz="1200"/>
              <a:t>https://github.com/mcgi5sr2/kinect2_tracker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0900" y="2562550"/>
            <a:ext cx="4870000" cy="186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/>
          <p:nvPr/>
        </p:nvSpPr>
        <p:spPr>
          <a:xfrm>
            <a:off x="2279325" y="1953550"/>
            <a:ext cx="39138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