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62" r:id="rId3"/>
    <p:sldId id="263" r:id="rId4"/>
    <p:sldId id="265" r:id="rId5"/>
    <p:sldId id="267" r:id="rId6"/>
    <p:sldId id="269" r:id="rId7"/>
    <p:sldId id="270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4660"/>
  </p:normalViewPr>
  <p:slideViewPr>
    <p:cSldViewPr snapToGrid="0">
      <p:cViewPr varScale="1">
        <p:scale>
          <a:sx n="83" d="100"/>
          <a:sy n="83" d="100"/>
        </p:scale>
        <p:origin x="9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F4A2-3F2E-40F0-989C-CEDAC11B99C2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6830-BB40-42FA-A743-5491CD055FE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94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F4A2-3F2E-40F0-989C-CEDAC11B99C2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6830-BB40-42FA-A743-5491CD055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68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F4A2-3F2E-40F0-989C-CEDAC11B99C2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6830-BB40-42FA-A743-5491CD055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26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F4A2-3F2E-40F0-989C-CEDAC11B99C2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6830-BB40-42FA-A743-5491CD055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33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F4A2-3F2E-40F0-989C-CEDAC11B99C2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6830-BB40-42FA-A743-5491CD055FE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8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F4A2-3F2E-40F0-989C-CEDAC11B99C2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6830-BB40-42FA-A743-5491CD055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84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F4A2-3F2E-40F0-989C-CEDAC11B99C2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6830-BB40-42FA-A743-5491CD055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269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F4A2-3F2E-40F0-989C-CEDAC11B99C2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6830-BB40-42FA-A743-5491CD055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018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F4A2-3F2E-40F0-989C-CEDAC11B99C2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6830-BB40-42FA-A743-5491CD055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679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1BDF4A2-3F2E-40F0-989C-CEDAC11B99C2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336830-BB40-42FA-A743-5491CD055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612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F4A2-3F2E-40F0-989C-CEDAC11B99C2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6830-BB40-42FA-A743-5491CD055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21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1BDF4A2-3F2E-40F0-989C-CEDAC11B99C2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5336830-BB40-42FA-A743-5491CD055FE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1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50379B5-6945-4672-B5AF-3C80AD5FF824}"/>
              </a:ext>
            </a:extLst>
          </p:cNvPr>
          <p:cNvSpPr/>
          <p:nvPr/>
        </p:nvSpPr>
        <p:spPr>
          <a:xfrm>
            <a:off x="-1" y="3059780"/>
            <a:ext cx="1219199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altLang="zh-TW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zh-TW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Franziska </a:t>
            </a:r>
            <a:r>
              <a:rPr lang="en-US" altLang="zh-TW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Lippoldt</a:t>
            </a:r>
            <a:endParaRPr lang="en-US" altLang="zh-TW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zh-TW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TW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IEEE Conference on Computer Vision and Pattern Recognition (CVPR) Workshops, 2019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77072ED-D950-4A31-AADB-C994D8B27D63}"/>
              </a:ext>
            </a:extLst>
          </p:cNvPr>
          <p:cNvSpPr/>
          <p:nvPr/>
        </p:nvSpPr>
        <p:spPr>
          <a:xfrm>
            <a:off x="0" y="2001728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 Detection in Facades </a:t>
            </a:r>
          </a:p>
          <a:p>
            <a:pPr algn="ctr"/>
            <a:r>
              <a:rPr lang="en-US" altLang="zh-TW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Aerial Texture Files of 3D </a:t>
            </a:r>
            <a:r>
              <a:rPr lang="en-US" altLang="zh-TW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CityGML</a:t>
            </a:r>
            <a:r>
              <a:rPr lang="en-US" altLang="zh-TW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Models</a:t>
            </a:r>
          </a:p>
        </p:txBody>
      </p:sp>
    </p:spTree>
    <p:extLst>
      <p:ext uri="{BB962C8B-B14F-4D97-AF65-F5344CB8AC3E}">
        <p14:creationId xmlns:p14="http://schemas.microsoft.com/office/powerpoint/2010/main" val="3609952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A8E59B2-D862-4A8B-8582-FD3C9F141466}"/>
              </a:ext>
            </a:extLst>
          </p:cNvPr>
          <p:cNvSpPr/>
          <p:nvPr/>
        </p:nvSpPr>
        <p:spPr>
          <a:xfrm>
            <a:off x="288056" y="1090500"/>
            <a:ext cx="115376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55600">
              <a:buClr>
                <a:srgbClr val="000000"/>
              </a:buClr>
              <a:buSzPts val="2000"/>
              <a:buChar char="-"/>
            </a:pPr>
            <a:r>
              <a:rPr lang="en-US" altLang="zh-TW" sz="2400" dirty="0"/>
              <a:t>The author inspects the optimal way to extract geometric facade features of windows from aerial texture files of </a:t>
            </a:r>
            <a:r>
              <a:rPr lang="en-US" altLang="zh-TW" sz="2400" dirty="0" err="1"/>
              <a:t>CityGML</a:t>
            </a:r>
            <a:r>
              <a:rPr lang="en-US" altLang="zh-TW" sz="2400" dirty="0"/>
              <a:t> models.</a:t>
            </a:r>
          </a:p>
          <a:p>
            <a:pPr marL="457200" lvl="0" indent="-355600">
              <a:buClr>
                <a:srgbClr val="000000"/>
              </a:buClr>
              <a:buSzPts val="2000"/>
              <a:buChar char="-"/>
            </a:pPr>
            <a:endParaRPr lang="en-US" altLang="zh-TW" sz="2400" dirty="0"/>
          </a:p>
          <a:p>
            <a:pPr marL="457200" lvl="0" indent="-355600">
              <a:buClr>
                <a:srgbClr val="000000"/>
              </a:buClr>
              <a:buSzPts val="2000"/>
              <a:buChar char="-"/>
            </a:pPr>
            <a:r>
              <a:rPr lang="en-US" altLang="zh-TW" sz="2400" dirty="0"/>
              <a:t>The author uses the Mask R-CNN to segment the facade and analyze the windows.</a:t>
            </a:r>
          </a:p>
          <a:p>
            <a:pPr marL="457200" lvl="0" indent="-355600">
              <a:buClr>
                <a:srgbClr val="000000"/>
              </a:buClr>
              <a:buSzPts val="2000"/>
              <a:buChar char="-"/>
            </a:pPr>
            <a:endParaRPr lang="en-US" altLang="zh-TW" sz="2400" dirty="0"/>
          </a:p>
          <a:p>
            <a:pPr marL="457200" lvl="0" indent="-355600">
              <a:buClr>
                <a:srgbClr val="000000"/>
              </a:buClr>
              <a:buSzPts val="2000"/>
              <a:buChar char="-"/>
            </a:pPr>
            <a:r>
              <a:rPr lang="en-US" altLang="zh-TW" sz="2400" dirty="0"/>
              <a:t>To improve the scores, two traditional solutions to adjust the results are used.</a:t>
            </a:r>
          </a:p>
          <a:p>
            <a:pPr marL="101600" lvl="0">
              <a:buClr>
                <a:srgbClr val="000000"/>
              </a:buClr>
              <a:buSzPts val="2000"/>
            </a:pPr>
            <a:endParaRPr lang="en-US" altLang="zh-TW" sz="2400" dirty="0"/>
          </a:p>
          <a:p>
            <a:pPr marL="457200" lvl="0" indent="-355600">
              <a:buClr>
                <a:srgbClr val="000000"/>
              </a:buClr>
              <a:buSzPts val="2000"/>
              <a:buChar char="-"/>
            </a:pPr>
            <a:r>
              <a:rPr lang="en-US" altLang="zh-TW" sz="2400" dirty="0"/>
              <a:t>The results of this paper can also be applied to satellite or drone captures.</a:t>
            </a:r>
          </a:p>
          <a:p>
            <a:pPr marL="101600" lvl="0">
              <a:buClr>
                <a:srgbClr val="000000"/>
              </a:buClr>
              <a:buSzPts val="2000"/>
            </a:pPr>
            <a:r>
              <a:rPr lang="en-US" altLang="zh-TW" sz="2400" dirty="0">
                <a:solidFill>
                  <a:srgbClr val="000000"/>
                </a:solidFill>
              </a:rPr>
              <a:t>	Satellite -&gt; super resolution and need to be cropped into suitable parts</a:t>
            </a:r>
          </a:p>
          <a:p>
            <a:pPr marL="101600" lvl="0">
              <a:buClr>
                <a:srgbClr val="000000"/>
              </a:buClr>
              <a:buSzPts val="2000"/>
            </a:pPr>
            <a:r>
              <a:rPr lang="en-US" altLang="zh-TW" sz="2400" dirty="0">
                <a:solidFill>
                  <a:srgbClr val="000000"/>
                </a:solidFill>
              </a:rPr>
              <a:t>	Aerial Texture Files -&gt; determined in advance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F10D75B-F2C3-44A9-85E6-E48B07FE23B8}"/>
              </a:ext>
            </a:extLst>
          </p:cNvPr>
          <p:cNvSpPr/>
          <p:nvPr/>
        </p:nvSpPr>
        <p:spPr>
          <a:xfrm>
            <a:off x="288056" y="310314"/>
            <a:ext cx="2064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zh-TW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Window Detection in Facades for Aerial Texture Files of 3D CityGML ...">
            <a:extLst>
              <a:ext uri="{FF2B5EF4-FFF2-40B4-BE49-F238E27FC236}">
                <a16:creationId xmlns:a16="http://schemas.microsoft.com/office/drawing/2014/main" id="{42F404A1-D6B7-4198-941F-FFB76EDA7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5" y="4600666"/>
            <a:ext cx="5079146" cy="157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829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1CABC18-6E15-451E-8EFA-ACA29ACFE515}"/>
              </a:ext>
            </a:extLst>
          </p:cNvPr>
          <p:cNvSpPr/>
          <p:nvPr/>
        </p:nvSpPr>
        <p:spPr>
          <a:xfrm>
            <a:off x="261258" y="315045"/>
            <a:ext cx="42031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Texture image analysis</a:t>
            </a:r>
            <a:endParaRPr lang="zh-TW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408E190-C94F-4ED9-8C0F-4F4FFF086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61" t="30588" r="16050" b="20000"/>
          <a:stretch/>
        </p:blipFill>
        <p:spPr>
          <a:xfrm>
            <a:off x="8311908" y="163460"/>
            <a:ext cx="3810554" cy="304430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BCBD0FF-7C90-49D7-8DAA-C5B59EB4213D}"/>
              </a:ext>
            </a:extLst>
          </p:cNvPr>
          <p:cNvSpPr/>
          <p:nvPr/>
        </p:nvSpPr>
        <p:spPr>
          <a:xfrm>
            <a:off x="261258" y="1177608"/>
            <a:ext cx="7474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The texture image files show the following variations: </a:t>
            </a:r>
          </a:p>
          <a:p>
            <a:endParaRPr lang="en-US" altLang="zh-TW" sz="2400" dirty="0"/>
          </a:p>
          <a:p>
            <a:pPr marL="457200" indent="-457200">
              <a:buAutoNum type="arabicPeriod"/>
            </a:pPr>
            <a:r>
              <a:rPr lang="en-US" altLang="zh-TW" sz="2400" dirty="0"/>
              <a:t>Varying exposure settings</a:t>
            </a:r>
          </a:p>
          <a:p>
            <a:pPr marL="457200" indent="-457200">
              <a:buAutoNum type="arabicPeriod"/>
            </a:pPr>
            <a:endParaRPr lang="en-US" altLang="zh-TW" sz="2400" dirty="0"/>
          </a:p>
          <a:p>
            <a:pPr marL="457200" indent="-457200">
              <a:buAutoNum type="arabicPeriod"/>
            </a:pPr>
            <a:r>
              <a:rPr lang="en-US" altLang="zh-TW" sz="2400" dirty="0"/>
              <a:t>Perspective distortion -&gt; mask detection</a:t>
            </a:r>
          </a:p>
          <a:p>
            <a:pPr marL="457200" indent="-457200">
              <a:buAutoNum type="arabicPeriod"/>
            </a:pPr>
            <a:endParaRPr lang="en-US" altLang="zh-TW" sz="2400" dirty="0"/>
          </a:p>
          <a:p>
            <a:pPr marL="457200" indent="-457200">
              <a:buAutoNum type="arabicPeriod"/>
            </a:pPr>
            <a:r>
              <a:rPr lang="en-US" altLang="zh-TW" sz="2400" dirty="0"/>
              <a:t>No fixed orientation (i.e. the roof top of the building can be on any side of the aerial image)</a:t>
            </a:r>
            <a:endParaRPr lang="zh-TW" altLang="en-US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09504EA-F46D-400A-A28A-A0786D09DC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46" t="39328" r="54307" b="12381"/>
          <a:stretch/>
        </p:blipFill>
        <p:spPr>
          <a:xfrm>
            <a:off x="8385806" y="3207762"/>
            <a:ext cx="3662758" cy="304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40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94A48DB-9B53-479B-B927-BB7874035C23}"/>
              </a:ext>
            </a:extLst>
          </p:cNvPr>
          <p:cNvSpPr/>
          <p:nvPr/>
        </p:nvSpPr>
        <p:spPr>
          <a:xfrm>
            <a:off x="319362" y="378190"/>
            <a:ext cx="2012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Mask R-CNN</a:t>
            </a:r>
            <a:endParaRPr lang="zh-TW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E6D5754-A7FE-4DAF-8B46-3FC148B219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13" t="25882" r="32122" b="30420"/>
          <a:stretch/>
        </p:blipFill>
        <p:spPr>
          <a:xfrm>
            <a:off x="309255" y="2168413"/>
            <a:ext cx="5138725" cy="214572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974501D-617D-4314-B37A-4C2470AE5C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97" t="21849" r="13782" b="8235"/>
          <a:stretch/>
        </p:blipFill>
        <p:spPr>
          <a:xfrm>
            <a:off x="5593977" y="960074"/>
            <a:ext cx="6544235" cy="493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34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3A08C4D-2173-4542-B046-9F8D40922CB2}"/>
              </a:ext>
            </a:extLst>
          </p:cNvPr>
          <p:cNvSpPr/>
          <p:nvPr/>
        </p:nvSpPr>
        <p:spPr>
          <a:xfrm>
            <a:off x="-144277" y="331981"/>
            <a:ext cx="1686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sz="2800" dirty="0"/>
              <a:t>Results</a:t>
            </a:r>
            <a:endParaRPr lang="zh-TW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38A8250-E358-435B-B955-027F06EEB9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92" t="52101" r="13592" b="25714"/>
          <a:stretch/>
        </p:blipFill>
        <p:spPr>
          <a:xfrm>
            <a:off x="256135" y="1736458"/>
            <a:ext cx="5128916" cy="169254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73885A3-9A45-457C-8262-19EAD7CE9D43}"/>
              </a:ext>
            </a:extLst>
          </p:cNvPr>
          <p:cNvSpPr/>
          <p:nvPr/>
        </p:nvSpPr>
        <p:spPr>
          <a:xfrm>
            <a:off x="261258" y="1065215"/>
            <a:ext cx="11930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Detecting every existing window and reducing the number of wrongly detected windows.</a:t>
            </a:r>
            <a:endParaRPr lang="zh-TW" altLang="en-US" sz="24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E8594C3-9762-49BB-9D26-782BBDB9AF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97" t="23417" r="52353" b="58880"/>
          <a:stretch/>
        </p:blipFill>
        <p:spPr>
          <a:xfrm>
            <a:off x="6096000" y="1736458"/>
            <a:ext cx="5371716" cy="148379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CAE8878-B11F-4AB3-A645-FABE66F8B89B}"/>
              </a:ext>
            </a:extLst>
          </p:cNvPr>
          <p:cNvSpPr/>
          <p:nvPr/>
        </p:nvSpPr>
        <p:spPr>
          <a:xfrm>
            <a:off x="256135" y="3547016"/>
            <a:ext cx="11126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For any type of recall and AP improvement, the precision value has slightly decreased by at least 0.02</a:t>
            </a:r>
            <a:endParaRPr lang="zh-TW" altLang="en-US" sz="2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5D0A04B-E200-4BB3-9B07-0A6A2EF02C98}"/>
              </a:ext>
            </a:extLst>
          </p:cNvPr>
          <p:cNvSpPr/>
          <p:nvPr/>
        </p:nvSpPr>
        <p:spPr>
          <a:xfrm>
            <a:off x="256135" y="4704776"/>
            <a:ext cx="11679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The precision of the mask results depends strongly on the complete structure of the network and each layer and feature size.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8592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832E3FA-4924-4C9E-97DE-3D5584DA42D9}"/>
              </a:ext>
            </a:extLst>
          </p:cNvPr>
          <p:cNvSpPr/>
          <p:nvPr/>
        </p:nvSpPr>
        <p:spPr>
          <a:xfrm>
            <a:off x="376517" y="523812"/>
            <a:ext cx="108344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The bad recall and precision ratio arises from either the quality of the images or the mask detection model itself.</a:t>
            </a:r>
            <a:endParaRPr lang="zh-TW" altLang="en-US" sz="24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D09142F-379E-42B1-A87E-58329B824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50" t="49076" r="18193" b="38375"/>
          <a:stretch/>
        </p:blipFill>
        <p:spPr>
          <a:xfrm>
            <a:off x="3058244" y="3368548"/>
            <a:ext cx="5286616" cy="121332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308CC8C-5630-48FA-8F31-387FAD9374F2}"/>
              </a:ext>
            </a:extLst>
          </p:cNvPr>
          <p:cNvSpPr/>
          <p:nvPr/>
        </p:nvSpPr>
        <p:spPr>
          <a:xfrm>
            <a:off x="325290" y="4692824"/>
            <a:ext cx="11541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The number of possible features to be retrieved from the data set is restricted, </a:t>
            </a:r>
          </a:p>
          <a:p>
            <a:r>
              <a:rPr lang="en-US" altLang="zh-TW" sz="2400" dirty="0"/>
              <a:t>hence the depth of the neural network is not required to be very deep.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53D8D60-4F51-411A-B6F3-6F8C028DB1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92" t="52101" r="13592" b="25714"/>
          <a:stretch/>
        </p:blipFill>
        <p:spPr>
          <a:xfrm>
            <a:off x="3137094" y="1598569"/>
            <a:ext cx="5128916" cy="169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53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8F6C5F7-5D3D-48ED-8ED7-7DA5058E22B0}"/>
              </a:ext>
            </a:extLst>
          </p:cNvPr>
          <p:cNvSpPr/>
          <p:nvPr/>
        </p:nvSpPr>
        <p:spPr>
          <a:xfrm>
            <a:off x="297117" y="347266"/>
            <a:ext cx="112519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" lvl="0">
              <a:buClr>
                <a:srgbClr val="000000"/>
              </a:buClr>
              <a:buSzPts val="2000"/>
            </a:pPr>
            <a:r>
              <a:rPr lang="en-US" altLang="zh-TW" sz="2800" dirty="0"/>
              <a:t>Two traditional solutions to adjust the results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FECACDB-7B99-4704-BFA3-B3094618AA96}"/>
              </a:ext>
            </a:extLst>
          </p:cNvPr>
          <p:cNvSpPr/>
          <p:nvPr/>
        </p:nvSpPr>
        <p:spPr>
          <a:xfrm>
            <a:off x="297117" y="1300274"/>
            <a:ext cx="5278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A. Considered traditional clustering</a:t>
            </a:r>
            <a:endParaRPr lang="zh-TW" altLang="en-US" sz="2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82CA535-3135-41AA-A0F6-D0A12DAE2D56}"/>
              </a:ext>
            </a:extLst>
          </p:cNvPr>
          <p:cNvSpPr/>
          <p:nvPr/>
        </p:nvSpPr>
        <p:spPr>
          <a:xfrm>
            <a:off x="297117" y="3429000"/>
            <a:ext cx="6072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B. Texture coordinate retrieval as a facade label</a:t>
            </a:r>
            <a:endParaRPr lang="zh-TW" altLang="en-US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E08E47E-68CD-46F3-BC51-929D9E92A3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11" t="36190" r="52732" b="22017"/>
          <a:stretch/>
        </p:blipFill>
        <p:spPr>
          <a:xfrm>
            <a:off x="7330568" y="2888598"/>
            <a:ext cx="4861432" cy="323229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B52AB82-0C8B-435E-BEFF-1A0DBC229044}"/>
              </a:ext>
            </a:extLst>
          </p:cNvPr>
          <p:cNvSpPr/>
          <p:nvPr/>
        </p:nvSpPr>
        <p:spPr>
          <a:xfrm>
            <a:off x="297117" y="4012239"/>
            <a:ext cx="69642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using the texture coordinates as masks on the results did not encounter any significant change in the scores</a:t>
            </a:r>
            <a:endParaRPr lang="zh-TW" altLang="en-US" sz="2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8390314-FEC3-463F-BEE7-AC3B47FE7A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92" t="34397" r="15546" b="50925"/>
          <a:stretch/>
        </p:blipFill>
        <p:spPr>
          <a:xfrm>
            <a:off x="863176" y="4964810"/>
            <a:ext cx="4712873" cy="108503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B1B2B2B3-748B-4033-82C8-6901BA69A2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96" t="22185" r="51849" b="59560"/>
          <a:stretch/>
        </p:blipFill>
        <p:spPr>
          <a:xfrm>
            <a:off x="918241" y="1883513"/>
            <a:ext cx="3943192" cy="154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09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0E0F0CE-F80A-4EE0-B241-AFC91320778B}"/>
              </a:ext>
            </a:extLst>
          </p:cNvPr>
          <p:cNvSpPr/>
          <p:nvPr/>
        </p:nvSpPr>
        <p:spPr>
          <a:xfrm>
            <a:off x="452356" y="2599591"/>
            <a:ext cx="2009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Future Work</a:t>
            </a:r>
            <a:endParaRPr lang="zh-TW" altLang="en-US" sz="28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8EBA07F-1CAC-4AF5-9401-6760243CA8D8}"/>
              </a:ext>
            </a:extLst>
          </p:cNvPr>
          <p:cNvSpPr/>
          <p:nvPr/>
        </p:nvSpPr>
        <p:spPr>
          <a:xfrm>
            <a:off x="452356" y="3223577"/>
            <a:ext cx="560833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Neural Network adjustments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Application for privacy preserving 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Detailed 3D modeling from aerial images</a:t>
            </a:r>
            <a:endParaRPr lang="zh-TW" altLang="en-US" sz="2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1532789-458A-4274-9AC6-379FA7E8CB17}"/>
              </a:ext>
            </a:extLst>
          </p:cNvPr>
          <p:cNvSpPr/>
          <p:nvPr/>
        </p:nvSpPr>
        <p:spPr>
          <a:xfrm>
            <a:off x="452356" y="293665"/>
            <a:ext cx="1778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Conclusion</a:t>
            </a:r>
            <a:endParaRPr lang="zh-TW" altLang="en-US" sz="28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45AD576-2CB6-412D-A105-387B67B498B7}"/>
              </a:ext>
            </a:extLst>
          </p:cNvPr>
          <p:cNvSpPr/>
          <p:nvPr/>
        </p:nvSpPr>
        <p:spPr>
          <a:xfrm>
            <a:off x="452356" y="1102741"/>
            <a:ext cx="11511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This application can detect windows and facades from the Berlin </a:t>
            </a:r>
            <a:r>
              <a:rPr lang="en-US" altLang="zh-TW" sz="2400" dirty="0" err="1"/>
              <a:t>CityGML</a:t>
            </a:r>
            <a:r>
              <a:rPr lang="en-US" altLang="zh-TW" sz="2400" dirty="0"/>
              <a:t> model by using the original texture image from the </a:t>
            </a:r>
            <a:r>
              <a:rPr lang="en-US" altLang="zh-TW" sz="2400" dirty="0" err="1"/>
              <a:t>CityGML</a:t>
            </a:r>
            <a:r>
              <a:rPr lang="en-US" altLang="zh-TW" sz="2400" dirty="0"/>
              <a:t> file and the semantic neural network.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8686635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TM02900769[[fn=回顧]]</Template>
  <TotalTime>564</TotalTime>
  <Words>354</Words>
  <Application>Microsoft Office PowerPoint</Application>
  <PresentationFormat>寬螢幕</PresentationFormat>
  <Paragraphs>43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新細明體</vt:lpstr>
      <vt:lpstr>Arial</vt:lpstr>
      <vt:lpstr>Calibri</vt:lpstr>
      <vt:lpstr>Calibri Light</vt:lpstr>
      <vt:lpstr>Times new roman</vt:lpstr>
      <vt:lpstr>回顧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22</cp:revision>
  <dcterms:created xsi:type="dcterms:W3CDTF">2020-06-10T15:35:53Z</dcterms:created>
  <dcterms:modified xsi:type="dcterms:W3CDTF">2020-06-11T01:00:12Z</dcterms:modified>
</cp:coreProperties>
</file>