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58000" cy="9144000"/>
  <p:embeddedFontLst>
    <p:embeddedFont>
      <p:font typeface="Raleway"/>
      <p:regular r:id="rId32"/>
      <p:bold r:id="rId33"/>
      <p:italic r:id="rId34"/>
      <p:boldItalic r:id="rId35"/>
    </p:embeddedFont>
    <p:embeddedFont>
      <p:font typeface="La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bold.fntdata"/><Relationship Id="rId10" Type="http://schemas.openxmlformats.org/officeDocument/2006/relationships/slide" Target="slides/slide5.xml"/><Relationship Id="rId32" Type="http://schemas.openxmlformats.org/officeDocument/2006/relationships/font" Target="fonts/Raleway-regular.fntdata"/><Relationship Id="rId13" Type="http://schemas.openxmlformats.org/officeDocument/2006/relationships/slide" Target="slides/slide8.xml"/><Relationship Id="rId35" Type="http://schemas.openxmlformats.org/officeDocument/2006/relationships/font" Target="fonts/Raleway-boldItalic.fntdata"/><Relationship Id="rId12" Type="http://schemas.openxmlformats.org/officeDocument/2006/relationships/slide" Target="slides/slide7.xml"/><Relationship Id="rId34" Type="http://schemas.openxmlformats.org/officeDocument/2006/relationships/font" Target="fonts/Raleway-italic.fntdata"/><Relationship Id="rId15" Type="http://schemas.openxmlformats.org/officeDocument/2006/relationships/slide" Target="slides/slide10.xml"/><Relationship Id="rId37" Type="http://schemas.openxmlformats.org/officeDocument/2006/relationships/font" Target="fonts/Lato-bold.fntdata"/><Relationship Id="rId14" Type="http://schemas.openxmlformats.org/officeDocument/2006/relationships/slide" Target="slides/slide9.xml"/><Relationship Id="rId36" Type="http://schemas.openxmlformats.org/officeDocument/2006/relationships/font" Target="fonts/Lato-regular.fntdata"/><Relationship Id="rId17" Type="http://schemas.openxmlformats.org/officeDocument/2006/relationships/slide" Target="slides/slide12.xml"/><Relationship Id="rId39" Type="http://schemas.openxmlformats.org/officeDocument/2006/relationships/font" Target="fonts/Lato-boldItalic.fntdata"/><Relationship Id="rId16" Type="http://schemas.openxmlformats.org/officeDocument/2006/relationships/slide" Target="slides/slide11.xml"/><Relationship Id="rId38" Type="http://schemas.openxmlformats.org/officeDocument/2006/relationships/font" Target="fonts/La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4c9f9ca2a_0_1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4c9f9ca2a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4c9f9ca2a_1_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4c9f9ca2a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4c9f9ca2a_1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4c9f9ca2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4c9f9ca2a_1_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4c9f9ca2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4c9f9ca2a_1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4c9f9ca2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For example, when region A has a non-zero quality ranking value less than that of region B, region A has a higher quality than region B.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4c9f9ca2a_1_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4c9f9ca2a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4c9f9ca2a_1_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4c9f9ca2a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4c9f9ca2a_2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4c9f9ca2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4c9f9ca2a_2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4c9f9ca2a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4c9f9ca2a_2_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4c9f9ca2a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4c9f9ca2a_0_7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4c9f9ca2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4c9f9ca2a_2_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4c9f9ca2a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4c9f9ca2a_1_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4c9f9ca2a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4c9f9ca2a_1_6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4c9f9ca2a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4c9f9ca2a_1_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4c9f9ca2a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Support two codec, one is HEVC codec and the other is JPEG codec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4c9f9ca2a_1_7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4c9f9ca2a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4c9f9ca2a_1_7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4c9f9ca2a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4c9f9ca2a_1_8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4c9f9ca2a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4c9f9ca2a_0_9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4c9f9ca2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4c9f9ca2a_0_8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4c9f9ca2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There are three part in OMAF. Frist is content authoring …..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4c9f9ca2a_0_9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4c9f9ca2a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4c9f9ca2a_0_10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4c9f9ca2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4c9f9ca2a_0_10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4c9f9ca2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4c9f9ca2a_0_1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4c9f9ca2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4c9f9ca2a_0_13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4c9f9ca2a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4230533"/>
            <a:ext cx="76881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978600"/>
            <a:ext cx="7688400" cy="16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3030517"/>
            <a:ext cx="7688400" cy="21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763267"/>
            <a:ext cx="7688400" cy="20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771833"/>
            <a:ext cx="37743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771833"/>
            <a:ext cx="37743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758200"/>
            <a:ext cx="3300900" cy="18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3708967"/>
            <a:ext cx="3300900" cy="21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1152400"/>
            <a:ext cx="7021200" cy="398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758200"/>
            <a:ext cx="3300900" cy="22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4215367"/>
            <a:ext cx="3300900" cy="10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803500"/>
            <a:ext cx="3374400" cy="40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5830068"/>
            <a:ext cx="7697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ieeexplore.ieee.org/abstract/document/8712670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hatis.techtarget.com/definition/3D-mesh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github.com/nokiatech/oma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A Overview of Omnidirectional MediA Format (OMAF)</a:t>
            </a:r>
            <a:endParaRPr sz="36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4230533"/>
            <a:ext cx="76881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Miska M. Hannuksela and Ye-Kui Wang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</a:t>
            </a:r>
            <a:r>
              <a:rPr lang="zh-TW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https://ieeexplore.ieee.org/abstract/document/8712670</a:t>
            </a:r>
            <a:r>
              <a:rPr lang="zh-TW"/>
              <a:t>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Fisheye Video and Images support</a:t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729450" y="2771825"/>
            <a:ext cx="34023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OMAF also specifies the support of omnidirectional media with fisheye video or image.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675" y="2771825"/>
            <a:ext cx="4749200" cy="25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727650" y="3072200"/>
            <a:ext cx="8462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File Format and Media Encapsulation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File Format for File Deliver</a:t>
            </a:r>
            <a:endParaRPr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>
                <a:solidFill>
                  <a:srgbClr val="000000"/>
                </a:solidFill>
              </a:rPr>
              <a:t>Based on ISO Base Media File Format (ISOBMFF), which is a popular meida container format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>
                <a:solidFill>
                  <a:srgbClr val="000000"/>
                </a:solidFill>
              </a:rPr>
              <a:t>A basic building block in ISOBMFF is called a box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>
                <a:solidFill>
                  <a:srgbClr val="000000"/>
                </a:solidFill>
              </a:rPr>
              <a:t>OMAF defines many types of box to stroge important information. (content coverage, projection format, RWP information...)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File Format for Streaming Deliver</a:t>
            </a:r>
            <a:endParaRPr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>
                <a:solidFill>
                  <a:srgbClr val="000000"/>
                </a:solidFill>
              </a:rPr>
              <a:t>Based on Dynamic Adaptive Streaming over HTTP (DASH)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>
                <a:solidFill>
                  <a:srgbClr val="000000"/>
                </a:solidFill>
              </a:rPr>
              <a:t>DASH specifies a MPD format for describing the content available for streaming and Segment formats for the streamed content.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>
                <a:solidFill>
                  <a:srgbClr val="000000"/>
                </a:solidFill>
              </a:rPr>
              <a:t>OMAF add some extension to stroge extended information for 360 video (RWP information, projection format, quality ranking...)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</a:t>
            </a:r>
            <a:r>
              <a:rPr lang="zh-TW"/>
              <a:t>egion-Wise Quality Ranking (RWQR)</a:t>
            </a:r>
            <a:endParaRPr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Quality ranking metadata can be provided for sphere regions and for rectangular regions on decoded 2D pictures.</a:t>
            </a:r>
            <a:endParaRPr sz="2400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Quality ranking values are given for indicated regions and describe the relative quality order of the regions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727650" y="3072200"/>
            <a:ext cx="8462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360 video streaming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360 video streaming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729450" y="27583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>
                <a:solidFill>
                  <a:srgbClr val="000000"/>
                </a:solidFill>
              </a:rPr>
              <a:t>Viewport-independent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>
                <a:solidFill>
                  <a:srgbClr val="000000"/>
                </a:solidFill>
              </a:rPr>
              <a:t>Viewport-dependent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zh-TW" sz="2400">
                <a:solidFill>
                  <a:srgbClr val="000000"/>
                </a:solidFill>
              </a:rPr>
              <a:t>Viewport-specific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zh-TW" sz="2400">
                <a:solidFill>
                  <a:srgbClr val="000000"/>
                </a:solidFill>
              </a:rPr>
              <a:t>Tile-based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397" y="4225497"/>
            <a:ext cx="4051900" cy="20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/>
          <p:nvPr/>
        </p:nvSpPr>
        <p:spPr>
          <a:xfrm>
            <a:off x="4814925" y="4275725"/>
            <a:ext cx="3852900" cy="1944000"/>
          </a:xfrm>
          <a:prstGeom prst="rect">
            <a:avLst/>
          </a:prstGeom>
          <a:solidFill>
            <a:srgbClr val="379BB4">
              <a:alpha val="556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 rotWithShape="1">
          <a:blip r:embed="rId3">
            <a:alphaModFix/>
          </a:blip>
          <a:srcRect b="36697" l="30559" r="23794" t="28392"/>
          <a:stretch/>
        </p:blipFill>
        <p:spPr>
          <a:xfrm>
            <a:off x="6034500" y="4890863"/>
            <a:ext cx="1849500" cy="7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/>
          <p:nvPr/>
        </p:nvSpPr>
        <p:spPr>
          <a:xfrm>
            <a:off x="6034500" y="4890863"/>
            <a:ext cx="1849500" cy="713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913" y="2165901"/>
            <a:ext cx="3852875" cy="19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729450" y="1758200"/>
            <a:ext cx="88560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Viewport-Specific Viewport-Dependent Streaming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727650" y="2471908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Several 360° streams of the same input video content are encoded for a pre-defined set of viewport orientations.</a:t>
            </a:r>
            <a:endParaRPr sz="2400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Each stream also covers areas other than the targeted viewport, though at lower quality.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 approaches of </a:t>
            </a:r>
            <a:r>
              <a:rPr lang="zh-TW"/>
              <a:t>Viewport-Specific</a:t>
            </a:r>
            <a:endParaRPr/>
          </a:p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VS low-pass filtering [20]</a:t>
            </a:r>
            <a:endParaRPr sz="2400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Asymmetric projection [17]</a:t>
            </a:r>
            <a:endParaRPr sz="2400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VS region-wise mixed resolution packing [17]</a:t>
            </a:r>
            <a:endParaRPr sz="2400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VS varibale-quality encoding [OMAF Annex D]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729450" y="1758200"/>
            <a:ext cx="8414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Tile-based</a:t>
            </a:r>
            <a:r>
              <a:rPr lang="zh-TW"/>
              <a:t> Viewport-Dependent Streaming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729450" y="2771825"/>
            <a:ext cx="28821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>
                <a:solidFill>
                  <a:srgbClr val="000000"/>
                </a:solidFill>
              </a:rPr>
              <a:t>Split the video into a lot of tiles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>
                <a:solidFill>
                  <a:srgbClr val="000000"/>
                </a:solidFill>
              </a:rPr>
              <a:t>For tiles in viewport, use high quality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124" y="2471899"/>
            <a:ext cx="4858050" cy="250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What’s OMAF?</a:t>
            </a:r>
            <a:endParaRPr sz="3600"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zh-TW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frist VR system standard (from MPEG)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zh-TW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basic support for 360° video, images, audio,timed text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zh-TW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OMAF v1 was finalized in 2017, OMAF v2 is ongoing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 </a:t>
            </a:r>
            <a:r>
              <a:rPr lang="zh-TW"/>
              <a:t>approaches of Tile-based</a:t>
            </a:r>
            <a:endParaRPr/>
          </a:p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Region-wise mixd quality [16]</a:t>
            </a:r>
            <a:endParaRPr sz="2400">
              <a:solidFill>
                <a:srgbClr val="000000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Viewport + 360 video [13]</a:t>
            </a:r>
            <a:endParaRPr sz="2400">
              <a:solidFill>
                <a:srgbClr val="000000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Region-wise mixed resolution (RWMR) [19] [24]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727650" y="3072200"/>
            <a:ext cx="8462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Video &amp; Image Profile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Video profile</a:t>
            </a:r>
            <a:endParaRPr/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1" y="2471901"/>
            <a:ext cx="7156774" cy="33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/>
          <p:nvPr/>
        </p:nvSpPr>
        <p:spPr>
          <a:xfrm>
            <a:off x="783000" y="3051000"/>
            <a:ext cx="7103100" cy="1647000"/>
          </a:xfrm>
          <a:prstGeom prst="rect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4"/>
          <p:cNvSpPr/>
          <p:nvPr/>
        </p:nvSpPr>
        <p:spPr>
          <a:xfrm>
            <a:off x="783000" y="4806125"/>
            <a:ext cx="7103100" cy="9804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Image Profile</a:t>
            </a:r>
            <a:endParaRPr/>
          </a:p>
        </p:txBody>
      </p:sp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847387"/>
            <a:ext cx="7367100" cy="116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50" y="4386075"/>
            <a:ext cx="7141150" cy="151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type="title"/>
          </p:nvPr>
        </p:nvSpPr>
        <p:spPr>
          <a:xfrm>
            <a:off x="727650" y="3072200"/>
            <a:ext cx="8462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OMAF v2</a:t>
            </a:r>
            <a:endParaRPr sz="3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type="title"/>
          </p:nvPr>
        </p:nvSpPr>
        <p:spPr>
          <a:xfrm>
            <a:off x="729450" y="1596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New ferture in </a:t>
            </a:r>
            <a:r>
              <a:rPr lang="zh-TW" sz="3600"/>
              <a:t>OMAF v2</a:t>
            </a:r>
            <a:endParaRPr/>
          </a:p>
        </p:txBody>
      </p:sp>
      <p:sp>
        <p:nvSpPr>
          <p:cNvPr id="241" name="Google Shape;241;p37"/>
          <p:cNvSpPr txBox="1"/>
          <p:nvPr>
            <p:ph idx="1" type="body"/>
          </p:nvPr>
        </p:nvSpPr>
        <p:spPr>
          <a:xfrm>
            <a:off x="729450" y="2447825"/>
            <a:ext cx="82482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Multi-viewpoint</a:t>
            </a:r>
            <a:endParaRPr sz="2400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Overlay</a:t>
            </a:r>
            <a:endParaRPr sz="2400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More mechanism for tile based streaming </a:t>
            </a:r>
            <a:r>
              <a:rPr lang="zh-TW" sz="1200">
                <a:solidFill>
                  <a:srgbClr val="000000"/>
                </a:solidFill>
              </a:rPr>
              <a:t>(Tile index, Tile data segment) </a:t>
            </a:r>
            <a:endParaRPr sz="1200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Support </a:t>
            </a:r>
            <a:r>
              <a:rPr lang="zh-TW" sz="2400" u="sng">
                <a:solidFill>
                  <a:schemeClr val="hlink"/>
                </a:solidFill>
                <a:hlinkClick r:id="rId3"/>
              </a:rPr>
              <a:t>3D mesh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242" name="Google Shape;24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550" y="4059925"/>
            <a:ext cx="3567588" cy="26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4150" y="4235425"/>
            <a:ext cx="2812350" cy="26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OMAF is the frist virtual reality standard.</a:t>
            </a:r>
            <a:endParaRPr sz="2400">
              <a:solidFill>
                <a:srgbClr val="000000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This overview focus on 360 video and image. It mention the OMAF architectrue, file format, representation, and OMAF video and image profiles.</a:t>
            </a:r>
            <a:endParaRPr sz="2400">
              <a:solidFill>
                <a:srgbClr val="000000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>
                <a:solidFill>
                  <a:srgbClr val="000000"/>
                </a:solidFill>
              </a:rPr>
              <a:t>The OMAF group of MPEG is working towards the second version of OMAF.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 u="sng">
                <a:solidFill>
                  <a:schemeClr val="hlink"/>
                </a:solidFill>
                <a:hlinkClick r:id="rId3"/>
              </a:rPr>
              <a:t>Implementation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49" name="Google Shape;249;p38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Conclusion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1051650" y="2990833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OMAF Architecture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525" y="699700"/>
            <a:ext cx="8721249" cy="59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621450" y="1677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Agenda</a:t>
            </a:r>
            <a:endParaRPr sz="3600"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727650" y="2471908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zh-TW" sz="2800">
                <a:solidFill>
                  <a:srgbClr val="000000"/>
                </a:solidFill>
              </a:rPr>
              <a:t>OMAF content authoring</a:t>
            </a:r>
            <a:endParaRPr sz="2800">
              <a:solidFill>
                <a:srgbClr val="000000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zh-TW" sz="2800">
                <a:solidFill>
                  <a:srgbClr val="000000"/>
                </a:solidFill>
              </a:rPr>
              <a:t>Representation</a:t>
            </a:r>
            <a:endParaRPr sz="2800">
              <a:solidFill>
                <a:srgbClr val="000000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zh-TW" sz="2800">
                <a:solidFill>
                  <a:srgbClr val="000000"/>
                </a:solidFill>
              </a:rPr>
              <a:t>File format and Media encapsulation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zh-TW" sz="2800">
                <a:solidFill>
                  <a:srgbClr val="000000"/>
                </a:solidFill>
              </a:rPr>
              <a:t>Delivery</a:t>
            </a:r>
            <a:endParaRPr sz="2800">
              <a:solidFill>
                <a:srgbClr val="000000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zh-TW" sz="2800">
                <a:solidFill>
                  <a:srgbClr val="000000"/>
                </a:solidFill>
              </a:rPr>
              <a:t>360 video streaming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zh-TW" sz="2800">
                <a:solidFill>
                  <a:srgbClr val="000000"/>
                </a:solidFill>
              </a:rPr>
              <a:t>OMAF player</a:t>
            </a:r>
            <a:endParaRPr sz="2800">
              <a:solidFill>
                <a:srgbClr val="000000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zh-TW" sz="2800">
                <a:solidFill>
                  <a:srgbClr val="000000"/>
                </a:solidFill>
              </a:rPr>
              <a:t>video &amp; image profile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727650" y="3072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Representation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2299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Coordinate system</a:t>
            </a:r>
            <a:endParaRPr sz="3600"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229950" y="2471908"/>
            <a:ext cx="36126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>
                <a:solidFill>
                  <a:srgbClr val="000000"/>
                </a:solidFill>
              </a:rPr>
              <a:t>Global &amp; local coordinate system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>
                <a:solidFill>
                  <a:srgbClr val="000000"/>
                </a:solidFill>
              </a:rPr>
              <a:t>Each video or image may have its own local coordinate system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>
                <a:solidFill>
                  <a:srgbClr val="000000"/>
                </a:solidFill>
              </a:rPr>
              <a:t>They can convert to each other by the following equation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000" y="2338692"/>
            <a:ext cx="4276725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2550" y="5486595"/>
            <a:ext cx="5095524" cy="65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Projection Format</a:t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729450" y="2771825"/>
            <a:ext cx="36369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zh-TW" sz="2000">
                <a:solidFill>
                  <a:srgbClr val="000000"/>
                </a:solidFill>
              </a:rPr>
              <a:t>OMAF support two types of projection:</a:t>
            </a:r>
            <a:endParaRPr sz="20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equirectangular projection (ERP)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cubemap projection (CMP)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16331" l="0" r="0" t="0"/>
          <a:stretch/>
        </p:blipFill>
        <p:spPr>
          <a:xfrm>
            <a:off x="4366400" y="2551575"/>
            <a:ext cx="4476101" cy="99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0687" y="4004300"/>
            <a:ext cx="4027524" cy="16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727650" y="25689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>
                <a:solidFill>
                  <a:srgbClr val="000000"/>
                </a:solidFill>
              </a:rPr>
              <a:t>It’s the optional step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>
                <a:solidFill>
                  <a:srgbClr val="000000"/>
                </a:solidFill>
              </a:rPr>
              <a:t>It enable manipulations of any rectangular region of packed picture before encoding.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zh-TW" sz="2400">
                <a:solidFill>
                  <a:srgbClr val="000000"/>
                </a:solidFill>
              </a:rPr>
              <a:t>(resize, reposition, rotation...)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36" name="Google Shape;136;p21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Region-Wise Packing (RWP)</a:t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025" y="4740225"/>
            <a:ext cx="6812250" cy="172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