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1" r:id="rId2"/>
    <p:sldId id="272" r:id="rId3"/>
    <p:sldId id="273" r:id="rId4"/>
    <p:sldId id="274" r:id="rId5"/>
    <p:sldId id="275" r:id="rId6"/>
    <p:sldId id="277" r:id="rId7"/>
    <p:sldId id="278" r:id="rId8"/>
    <p:sldId id="279" r:id="rId9"/>
    <p:sldId id="280" r:id="rId10"/>
    <p:sldId id="281" r:id="rId11"/>
    <p:sldId id="282" r:id="rId12"/>
    <p:sldId id="283" r:id="rId13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69" d="100"/>
          <a:sy n="69" d="100"/>
        </p:scale>
        <p:origin x="1184" y="48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0E8C005-3172-4E56-9156-FD7870F94231}" type="datetime2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2020年12月11日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A08FAD1D-910E-4884-9F17-0200497759DD}" type="datetime2">
              <a:rPr lang="zh-TW" altLang="en-US" smtClean="0"/>
              <a:pPr/>
              <a:t>2020年12月11日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2869989-EB00-4EE7-BCB5-25BDC5BB29F8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1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54996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10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034906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11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927473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12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756031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2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80377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3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967816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4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084946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5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420493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6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45107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7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7827145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8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865159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zh-TW" noProof="0" smtClean="0"/>
              <a:pPr/>
              <a:t>9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55427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群組 4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6" name="直線接點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​​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​​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​​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​​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​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接點​​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​​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​​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​​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群組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直線接點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線接點​​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接點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接點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接點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群組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直線接點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線接點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接點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接點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接點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直線接點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接點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線接點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接點​​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接點​​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群組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直線接點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接點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接點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接點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接點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群組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直線接點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直線接點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直線接點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直線接點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線接點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直線接點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接點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接點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接點​​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接點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0386" y="1909346"/>
            <a:ext cx="7203233" cy="3383280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70386" y="5432564"/>
            <a:ext cx="7203233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500" b="0">
                <a:solidFill>
                  <a:schemeClr val="accent1">
                    <a:lumMod val="75000"/>
                  </a:schemeClr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pPr rtl="0"/>
            <a:r>
              <a:rPr lang="zh-TW" altLang="en-US"/>
              <a:t>按一下以編輯母片子標題樣式</a:t>
            </a:r>
            <a:endParaRPr lang="zh-TW" altLang="en-US" dirty="0"/>
          </a:p>
        </p:txBody>
      </p:sp>
      <p:cxnSp>
        <p:nvCxnSpPr>
          <p:cNvPr id="58" name="直線接點​​ 57"/>
          <p:cNvCxnSpPr/>
          <p:nvPr userDrawn="1"/>
        </p:nvCxnSpPr>
        <p:spPr>
          <a:xfrm>
            <a:off x="971550" y="5294175"/>
            <a:ext cx="72009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CD0CCD3-ADFA-47C4-BC92-AD4EA389C89E}" type="datetime2">
              <a:rPr lang="zh-TW" altLang="en-US" smtClean="0"/>
              <a:t>2020年12月11日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906987" y="489861"/>
            <a:ext cx="1265465" cy="5301343"/>
          </a:xfrm>
        </p:spPr>
        <p:txBody>
          <a:bodyPr vert="eaVert"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971549" y="489861"/>
            <a:ext cx="5690508" cy="5301343"/>
          </a:xfrm>
        </p:spPr>
        <p:txBody>
          <a:bodyPr vert="eaVert"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AF888F9-C845-4E5A-859F-12D30EF68CEF}" type="datetime2">
              <a:rPr lang="zh-TW" altLang="en-US" smtClean="0"/>
              <a:t>2020年12月11日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0E36414-FE1C-46D6-A978-4E4EBD429A03}" type="datetime2">
              <a:rPr lang="zh-TW" altLang="en-US" smtClean="0"/>
              <a:t>2020年12月11日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群組 6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8" name="直線接點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​​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​​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​​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​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接點​​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​​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​​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​​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​​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群組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直線接點​​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接點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接點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接點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接點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群組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直線接點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接點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接點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接點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接點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直線接點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線接點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接點​​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接點​​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接點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群組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直線接點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接點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接點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接點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接點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群組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直線接點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直線接點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直線接點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線接點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線接點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直線接點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接點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接點​​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接點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接點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550" y="2541573"/>
            <a:ext cx="72009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45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1550" y="5431536"/>
            <a:ext cx="72009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500" b="0">
                <a:solidFill>
                  <a:schemeClr val="tx1"/>
                </a:solidFill>
              </a:defRPr>
            </a:lvl1pPr>
            <a:lvl2pPr marL="342892" indent="0">
              <a:buNone/>
              <a:defRPr sz="1500"/>
            </a:lvl2pPr>
            <a:lvl3pPr marL="685783" indent="0">
              <a:buNone/>
              <a:defRPr sz="1350"/>
            </a:lvl3pPr>
            <a:lvl4pPr marL="1028675" indent="0">
              <a:buNone/>
              <a:defRPr sz="1200"/>
            </a:lvl4pPr>
            <a:lvl5pPr marL="1371566" indent="0">
              <a:buNone/>
              <a:defRPr sz="1200"/>
            </a:lvl5pPr>
            <a:lvl6pPr marL="1714457" indent="0">
              <a:buNone/>
              <a:defRPr sz="1200"/>
            </a:lvl6pPr>
            <a:lvl7pPr marL="2057348" indent="0">
              <a:buNone/>
              <a:defRPr sz="1200"/>
            </a:lvl7pPr>
            <a:lvl8pPr marL="2400240" indent="0">
              <a:buNone/>
              <a:defRPr sz="1200"/>
            </a:lvl8pPr>
            <a:lvl9pPr marL="2743132" indent="0">
              <a:buNone/>
              <a:defRPr sz="1200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cxnSp>
        <p:nvCxnSpPr>
          <p:cNvPr id="58" name="直線接點​​ 57"/>
          <p:cNvCxnSpPr/>
          <p:nvPr userDrawn="1"/>
        </p:nvCxnSpPr>
        <p:spPr>
          <a:xfrm>
            <a:off x="971550" y="5294175"/>
            <a:ext cx="7200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971550" y="1981201"/>
            <a:ext cx="3429000" cy="3810001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43450" y="1981201"/>
            <a:ext cx="3429000" cy="3810001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0A85D0-A4F7-440A-ADCA-DE56DCBC2AAA}" type="datetime2">
              <a:rPr lang="zh-TW" altLang="en-US" smtClean="0"/>
              <a:t>2020年12月11日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1550" y="1818322"/>
            <a:ext cx="3429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>
                <a:solidFill>
                  <a:schemeClr val="accent1"/>
                </a:solidFill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971550" y="2503715"/>
            <a:ext cx="3429000" cy="3287487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43450" y="1818322"/>
            <a:ext cx="3429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>
                <a:solidFill>
                  <a:schemeClr val="accent1"/>
                </a:solidFill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43450" y="2503715"/>
            <a:ext cx="3429000" cy="3287487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1476349-FAD7-4367-B612-0D1406FEA1D4}" type="datetime2">
              <a:rPr lang="zh-TW" altLang="en-US" smtClean="0"/>
              <a:t>2020年12月11日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B335DBB-9730-4295-88CE-4B625F954417}" type="datetime2">
              <a:rPr lang="zh-TW" altLang="en-US" smtClean="0"/>
              <a:t>2020年12月11日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群組 160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162" name="直線接點​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直線接點​​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接點​​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直線接點​​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直線接點​​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直線接點​​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線接點​​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線接點​​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直線接點​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直線接點​​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線接點​​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直線接點​​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直線接點​​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線接點​​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線接點​​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接點​​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群組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直線接點​​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直線接點​​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直線接點​​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直線接點​​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直線接點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群組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直線接點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直線接點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直線接點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直線接點​​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直線接點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直線接點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直線接點​​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直線接點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直線接點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直線接點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群組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直線接點​​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直線接點​​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直線接點​​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直線接點​​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直線接點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群組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直線接點​​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直線接點​​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直線接點​​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直線接點​​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直線接點​​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直線接點​​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直線接點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直線接點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直線接點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直線接點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頁尾預留位置 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212" name="日期預留位置 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A8D4656-F935-474B-8E6B-7F9EA5CADE4B}" type="datetime2">
              <a:rPr lang="zh-TW" altLang="en-US" smtClean="0"/>
              <a:t>2020年12月11日</a:t>
            </a:fld>
            <a:endParaRPr lang="zh-TW" altLang="en-US" dirty="0"/>
          </a:p>
        </p:txBody>
      </p:sp>
      <p:sp>
        <p:nvSpPr>
          <p:cNvPr id="214" name="投影片編號預留位置 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10" name="直線接點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​​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​​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​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接點​​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​​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​​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​​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​​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接點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群組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直線接點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接點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接點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接點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接點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群組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直線接點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接點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接點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接點​​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接點​​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直線接點​​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接點​​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接點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接點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接點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群組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直線接點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接點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接點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接點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接點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群組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直線接點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線接點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線接點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線接點​​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線接點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直線接點​​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接點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接點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接點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接點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矩形 6"/>
          <p:cNvSpPr/>
          <p:nvPr userDrawn="1"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34864" y="571500"/>
            <a:ext cx="2743200" cy="2197100"/>
          </a:xfrm>
        </p:spPr>
        <p:txBody>
          <a:bodyPr rtlCol="0" anchor="b">
            <a:normAutofit/>
          </a:bodyPr>
          <a:lstStyle>
            <a:lvl1pPr>
              <a:defRPr sz="1950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7398" y="571500"/>
            <a:ext cx="4663440" cy="57150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34864" y="2995012"/>
            <a:ext cx="27432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cxnSp>
        <p:nvCxnSpPr>
          <p:cNvPr id="60" name="直線接點 59"/>
          <p:cNvCxnSpPr/>
          <p:nvPr userDrawn="1"/>
        </p:nvCxnSpPr>
        <p:spPr>
          <a:xfrm>
            <a:off x="5942319" y="2895600"/>
            <a:ext cx="2744483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5FD7940-29F0-4C0B-8941-FFA0D582B4C6}" type="datetime2">
              <a:rPr lang="zh-TW" altLang="en-US" smtClean="0"/>
              <a:t>2020年12月11日</a:t>
            </a:fld>
            <a:endParaRPr lang="zh-TW" altLang="en-US" dirty="0"/>
          </a:p>
        </p:txBody>
      </p:sp>
      <p:sp>
        <p:nvSpPr>
          <p:cNvPr id="8" name="投影片編號預留位置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9" name="直線接點​​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​​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​​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​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接點​​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​​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​​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​​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​​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群組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直線接點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接點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接點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接點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接點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群組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直線接點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接點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接點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接點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接點​​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直線接點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接點​​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接點​​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接點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接點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群組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直線接點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接點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接點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接點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接點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群組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直線接點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直線接點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線接點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線接點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線接點​​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直線接點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接點​​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接點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接點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接點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矩形 59"/>
          <p:cNvSpPr/>
          <p:nvPr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cxnSp>
        <p:nvCxnSpPr>
          <p:cNvPr id="59" name="直線接點​​ 58"/>
          <p:cNvCxnSpPr/>
          <p:nvPr/>
        </p:nvCxnSpPr>
        <p:spPr>
          <a:xfrm>
            <a:off x="5942319" y="2895600"/>
            <a:ext cx="2744483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32170" y="576072"/>
            <a:ext cx="2743200" cy="2194560"/>
          </a:xfrm>
        </p:spPr>
        <p:txBody>
          <a:bodyPr rtlCol="0" anchor="b">
            <a:normAutofit/>
          </a:bodyPr>
          <a:lstStyle>
            <a:lvl1pPr>
              <a:defRPr sz="1950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。"/>
          <p:cNvSpPr>
            <a:spLocks noGrp="1"/>
          </p:cNvSpPr>
          <p:nvPr>
            <p:ph type="pic" idx="1"/>
          </p:nvPr>
        </p:nvSpPr>
        <p:spPr>
          <a:xfrm>
            <a:off x="3309" y="-159"/>
            <a:ext cx="54864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15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32170" y="2999232"/>
            <a:ext cx="2743200" cy="2286000"/>
          </a:xfrm>
        </p:spPr>
        <p:txBody>
          <a:bodyPr rtlCol="0"/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群組 95"/>
          <p:cNvGrpSpPr/>
          <p:nvPr userDrawn="1"/>
        </p:nvGrpSpPr>
        <p:grpSpPr bwMode="hidden">
          <a:xfrm>
            <a:off x="-1" y="-195943"/>
            <a:ext cx="9144002" cy="6858000"/>
            <a:chOff x="-1" y="0"/>
            <a:chExt cx="12192002" cy="6858000"/>
          </a:xfrm>
        </p:grpSpPr>
        <p:cxnSp>
          <p:nvCxnSpPr>
            <p:cNvPr id="97" name="直線接點​​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接點​​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接點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接點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接點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接點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接點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接點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線接點​​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接點​​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接點​​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接點​​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接點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接點​​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接點​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接點​​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群組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直線接點​​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直線接點​​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直線接點​​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直線接點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直線接點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群組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直線接點​​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直線接點​​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直線接點​​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直線接點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直線接點​​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直線接點​​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直線接點​​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直線接點​​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直線接點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直線接點​​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群組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直線接點​​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接點​​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線接點​​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直線接點​​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直線接點​​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群組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直線接點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接點​​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直線接點​​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接點​​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直線接點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直線接點​​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線接點​​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直線接點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直線接點​​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線接點​​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971550" y="503858"/>
            <a:ext cx="72009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1550" y="1981202"/>
            <a:ext cx="72009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cxnSp>
        <p:nvCxnSpPr>
          <p:cNvPr id="148" name="直線接點​​ 147"/>
          <p:cNvCxnSpPr/>
          <p:nvPr userDrawn="1"/>
        </p:nvCxnSpPr>
        <p:spPr>
          <a:xfrm>
            <a:off x="457200" y="6172200"/>
            <a:ext cx="82296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57203" y="6289679"/>
            <a:ext cx="4596023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90000"/>
                    <a:lumOff val="1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744540" y="6289679"/>
            <a:ext cx="950453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lumMod val="90000"/>
                    <a:lumOff val="1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BAB5288-003C-4A4F-9E95-B6F00026E784}" type="datetime2">
              <a:rPr lang="zh-TW" altLang="en-US" smtClean="0"/>
              <a:t>2020年12月11日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998985" y="6289679"/>
            <a:ext cx="68916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lumMod val="90000"/>
                    <a:lumOff val="1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31375A4-56A4-47D6-9801-1991572033F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accent1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135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5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342892" indent="-137156" algn="l" defTabSz="685783" rtl="0" eaLnBrk="1" latinLnBrk="0" hangingPunct="1">
        <a:lnSpc>
          <a:spcPct val="90000"/>
        </a:lnSpc>
        <a:spcBef>
          <a:spcPts val="9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35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514337" indent="-134538" algn="l" defTabSz="685783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2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685783" indent="-137156" algn="l" defTabSz="685783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05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857228" indent="-134538" algn="l" defTabSz="685783" rtl="0" eaLnBrk="1" latinLnBrk="0" hangingPunct="1">
        <a:lnSpc>
          <a:spcPct val="90000"/>
        </a:lnSpc>
        <a:spcBef>
          <a:spcPts val="45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05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028675" indent="-137156" algn="l" defTabSz="685783" rtl="0" eaLnBrk="1" latinLnBrk="0" hangingPunct="1">
        <a:lnSpc>
          <a:spcPct val="90000"/>
        </a:lnSpc>
        <a:spcBef>
          <a:spcPts val="45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200120" indent="-134538" algn="l" defTabSz="685783" rtl="0" eaLnBrk="1" latinLnBrk="0" hangingPunct="1">
        <a:lnSpc>
          <a:spcPct val="90000"/>
        </a:lnSpc>
        <a:spcBef>
          <a:spcPts val="45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371566" indent="-137156" algn="l" defTabSz="685783" rtl="0" eaLnBrk="1" latinLnBrk="0" hangingPunct="1">
        <a:lnSpc>
          <a:spcPct val="90000"/>
        </a:lnSpc>
        <a:spcBef>
          <a:spcPts val="45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408474" indent="0" algn="l" defTabSz="685783" rtl="0" eaLnBrk="1" latinLnBrk="0" hangingPunct="1">
        <a:lnSpc>
          <a:spcPct val="90000"/>
        </a:lnSpc>
        <a:spcBef>
          <a:spcPts val="45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0385" y="3000639"/>
            <a:ext cx="7203233" cy="1591191"/>
          </a:xfrm>
        </p:spPr>
        <p:txBody>
          <a:bodyPr rtlCol="0">
            <a:noAutofit/>
          </a:bodyPr>
          <a:lstStyle/>
          <a:p>
            <a:r>
              <a:rPr lang="en-US" altLang="zh-TW" sz="3600" dirty="0"/>
              <a:t>Textured Mesh vs </a:t>
            </a:r>
            <a:r>
              <a:rPr lang="en-US" altLang="zh-TW" sz="3600" dirty="0" err="1"/>
              <a:t>Coloured</a:t>
            </a:r>
            <a:r>
              <a:rPr lang="en-US" altLang="zh-TW" sz="3600" dirty="0"/>
              <a:t> Point Cloud: A Subjective Study for Volumetric Video Compression</a:t>
            </a:r>
            <a:br>
              <a:rPr lang="en-US" altLang="zh-TW" sz="3600" dirty="0"/>
            </a:br>
            <a:r>
              <a:rPr lang="en-US" altLang="zh-TW" sz="3600" b="0" dirty="0"/>
              <a:t/>
            </a:r>
            <a:br>
              <a:rPr lang="en-US" altLang="zh-TW" sz="3600" b="0" dirty="0"/>
            </a:br>
            <a:r>
              <a:rPr lang="en-US" altLang="zh-TW" sz="1800" b="0" dirty="0" err="1"/>
              <a:t>Emin</a:t>
            </a:r>
            <a:r>
              <a:rPr lang="en-US" altLang="zh-TW" sz="1800" b="0" dirty="0"/>
              <a:t> </a:t>
            </a:r>
            <a:r>
              <a:rPr lang="en-US" altLang="zh-TW" sz="1800" b="0" dirty="0" err="1"/>
              <a:t>Zerman</a:t>
            </a:r>
            <a:r>
              <a:rPr lang="en-US" altLang="zh-TW" sz="1800" b="0" dirty="0"/>
              <a:t>, </a:t>
            </a:r>
            <a:r>
              <a:rPr lang="en-US" altLang="zh-TW" sz="1800" b="0" dirty="0" err="1"/>
              <a:t>Cagri</a:t>
            </a:r>
            <a:r>
              <a:rPr lang="en-US" altLang="zh-TW" sz="1800" b="0" dirty="0"/>
              <a:t> </a:t>
            </a:r>
            <a:r>
              <a:rPr lang="en-US" altLang="zh-TW" sz="1800" b="0" dirty="0" err="1"/>
              <a:t>Ozcinar</a:t>
            </a:r>
            <a:r>
              <a:rPr lang="en-US" altLang="zh-TW" sz="1800" b="0" dirty="0"/>
              <a:t>, Pan </a:t>
            </a:r>
            <a:r>
              <a:rPr lang="en-US" altLang="zh-TW" sz="1800" b="0" dirty="0" err="1"/>
              <a:t>Gaoy</a:t>
            </a:r>
            <a:r>
              <a:rPr lang="en-US" altLang="zh-TW" sz="1800" b="0" dirty="0"/>
              <a:t>, and </a:t>
            </a:r>
            <a:r>
              <a:rPr lang="en-US" altLang="zh-TW" sz="1800" b="0" dirty="0" err="1"/>
              <a:t>Aljosa</a:t>
            </a:r>
            <a:r>
              <a:rPr lang="en-US" altLang="zh-TW" sz="1800" b="0" dirty="0"/>
              <a:t> </a:t>
            </a:r>
            <a:r>
              <a:rPr lang="en-US" altLang="zh-TW" sz="1800" b="0" dirty="0" err="1"/>
              <a:t>Smolic</a:t>
            </a: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lnSpcReduction="10000"/>
          </a:bodyPr>
          <a:lstStyle/>
          <a:p>
            <a:r>
              <a:rPr lang="en-US" altLang="zh-TW" dirty="0"/>
              <a:t>2020 Twelfth International Conference on Quality of Multimedia Experience (</a:t>
            </a:r>
            <a:r>
              <a:rPr lang="en-US" altLang="zh-TW" dirty="0" err="1"/>
              <a:t>QoMEX</a:t>
            </a:r>
            <a:r>
              <a:rPr lang="en-US" altLang="zh-TW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6446" y="377368"/>
            <a:ext cx="8516717" cy="856789"/>
          </a:xfrm>
        </p:spPr>
        <p:txBody>
          <a:bodyPr rtlCol="0">
            <a:normAutofit fontScale="90000"/>
          </a:bodyPr>
          <a:lstStyle/>
          <a:p>
            <a:r>
              <a:rPr lang="en-US" altLang="zh-TW" sz="3200" dirty="0" smtClean="0"/>
              <a:t>Compare Poin</a:t>
            </a:r>
            <a:r>
              <a:rPr lang="en-US" altLang="zh-TW" sz="3200" dirty="0" smtClean="0"/>
              <a:t>t </a:t>
            </a:r>
            <a:r>
              <a:rPr lang="en-US" altLang="zh-TW" sz="3200" dirty="0"/>
              <a:t>C</a:t>
            </a:r>
            <a:r>
              <a:rPr lang="en-US" altLang="zh-TW" sz="3200" dirty="0" smtClean="0"/>
              <a:t>loud </a:t>
            </a:r>
            <a:r>
              <a:rPr lang="en-US" altLang="zh-TW" sz="3200" dirty="0"/>
              <a:t>C</a:t>
            </a:r>
            <a:r>
              <a:rPr lang="en-US" altLang="zh-TW" sz="3200" dirty="0" smtClean="0"/>
              <a:t>ompression </a:t>
            </a:r>
            <a:r>
              <a:rPr lang="en-US" altLang="zh-TW" sz="3200" dirty="0"/>
              <a:t>A</a:t>
            </a:r>
            <a:r>
              <a:rPr lang="en-US" altLang="zh-TW" sz="3200" dirty="0" smtClean="0"/>
              <a:t>lgorithm</a:t>
            </a:r>
            <a:endParaRPr lang="en-US" altLang="zh-TW" sz="32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21F795C-DBA6-4F44-AE33-A41598E0D985}"/>
              </a:ext>
            </a:extLst>
          </p:cNvPr>
          <p:cNvSpPr txBox="1"/>
          <p:nvPr/>
        </p:nvSpPr>
        <p:spPr>
          <a:xfrm>
            <a:off x="590336" y="1686880"/>
            <a:ext cx="76460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V-PCC is better than G-PCC in any case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V-PCC (RA) is more effective than V-PCC (AI) 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zh-TW" sz="2400" dirty="0" smtClean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3"/>
          <a:srcRect t="50551" r="507"/>
          <a:stretch/>
        </p:blipFill>
        <p:spPr>
          <a:xfrm>
            <a:off x="231633" y="3339932"/>
            <a:ext cx="8692688" cy="1824612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10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520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6446" y="377368"/>
            <a:ext cx="8516717" cy="856789"/>
          </a:xfrm>
        </p:spPr>
        <p:txBody>
          <a:bodyPr rtlCol="0">
            <a:normAutofit/>
          </a:bodyPr>
          <a:lstStyle/>
          <a:p>
            <a:r>
              <a:rPr lang="en-US" altLang="zh-TW" sz="3200" dirty="0" smtClean="0"/>
              <a:t>BD-MOS</a:t>
            </a:r>
            <a:endParaRPr lang="en-US" altLang="zh-TW" sz="32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21F795C-DBA6-4F44-AE33-A41598E0D985}"/>
              </a:ext>
            </a:extLst>
          </p:cNvPr>
          <p:cNvSpPr txBox="1"/>
          <p:nvPr/>
        </p:nvSpPr>
        <p:spPr>
          <a:xfrm>
            <a:off x="590336" y="1686880"/>
            <a:ext cx="76460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Similar with BD-PSNR</a:t>
            </a:r>
            <a:r>
              <a:rPr lang="en-US" altLang="zh-TW" sz="2400" dirty="0" smtClean="0"/>
              <a:t>, was developed in [3]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V-PCC (RA) performs the best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019" y="2878282"/>
            <a:ext cx="4581525" cy="160020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8871" y="2616489"/>
            <a:ext cx="3333750" cy="2419350"/>
          </a:xfrm>
          <a:prstGeom prst="rect">
            <a:avLst/>
          </a:prstGeom>
        </p:spPr>
      </p:pic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11</a:t>
            </a:fld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261610" y="6290623"/>
            <a:ext cx="8303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/>
              <a:t>[3] P</a:t>
            </a:r>
            <a:r>
              <a:rPr lang="en-US" altLang="zh-TW" sz="1200" dirty="0"/>
              <a:t>. </a:t>
            </a:r>
            <a:r>
              <a:rPr lang="en-US" altLang="zh-TW" sz="1200" dirty="0" err="1"/>
              <a:t>Hanhart</a:t>
            </a:r>
            <a:r>
              <a:rPr lang="en-US" altLang="zh-TW" sz="1200" dirty="0"/>
              <a:t>, M. </a:t>
            </a:r>
            <a:r>
              <a:rPr lang="en-US" altLang="zh-TW" sz="1200" dirty="0" err="1"/>
              <a:t>Rerabek</a:t>
            </a:r>
            <a:r>
              <a:rPr lang="en-US" altLang="zh-TW" sz="1200" dirty="0"/>
              <a:t>, F. De Simone, and T. </a:t>
            </a:r>
            <a:r>
              <a:rPr lang="en-US" altLang="zh-TW" sz="1200" dirty="0" err="1"/>
              <a:t>Ebrahimi</a:t>
            </a:r>
            <a:r>
              <a:rPr lang="en-US" altLang="zh-TW" sz="1200" dirty="0"/>
              <a:t>, “Subjective quality evaluation of the upcoming HEVC video compression standard,” in Applications of Digital Image Processing XXXV. SPIE, 2012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65839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6446" y="377368"/>
            <a:ext cx="8516717" cy="856789"/>
          </a:xfrm>
        </p:spPr>
        <p:txBody>
          <a:bodyPr rtlCol="0">
            <a:normAutofit/>
          </a:bodyPr>
          <a:lstStyle/>
          <a:p>
            <a:r>
              <a:rPr lang="en-US" altLang="zh-TW" sz="3200" dirty="0" smtClean="0"/>
              <a:t>Conclusion</a:t>
            </a:r>
            <a:endParaRPr lang="en-US" altLang="zh-TW" sz="32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21F795C-DBA6-4F44-AE33-A41598E0D985}"/>
              </a:ext>
            </a:extLst>
          </p:cNvPr>
          <p:cNvSpPr txBox="1"/>
          <p:nvPr/>
        </p:nvSpPr>
        <p:spPr>
          <a:xfrm>
            <a:off x="590336" y="1686880"/>
            <a:ext cx="76460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Textured mesh can provide the best visualization quality, and are more suitable for high bandwidth scenario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Point cloud is suitable for limited bandwidth scenario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V-PCC is more efficiently than all other compression methods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12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156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045" y="268311"/>
            <a:ext cx="7200900" cy="856789"/>
          </a:xfrm>
        </p:spPr>
        <p:txBody>
          <a:bodyPr rtlCol="0">
            <a:normAutofit/>
          </a:bodyPr>
          <a:lstStyle/>
          <a:p>
            <a:pPr rtl="0"/>
            <a:r>
              <a:rPr lang="en-US" altLang="zh-TW" sz="3200" dirty="0"/>
              <a:t>Introduction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FA30F46-0D02-4ADE-ADB5-2E52E4A76E74}"/>
              </a:ext>
            </a:extLst>
          </p:cNvPr>
          <p:cNvSpPr txBox="1"/>
          <p:nvPr/>
        </p:nvSpPr>
        <p:spPr>
          <a:xfrm>
            <a:off x="199762" y="1109203"/>
            <a:ext cx="907007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Volumetric video (VV) is a new </a:t>
            </a:r>
            <a:r>
              <a:rPr lang="en-US" altLang="zh-TW" sz="2800" dirty="0" smtClean="0"/>
              <a:t>form </a:t>
            </a:r>
            <a:r>
              <a:rPr lang="en-US" altLang="zh-TW" sz="2800" dirty="0"/>
              <a:t>of immersive visual media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Various VV compression works are ongoing (MPEG, JPEG)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Two popular VV formats:</a:t>
            </a:r>
          </a:p>
          <a:p>
            <a:pPr marL="557199" lvl="1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Textured polygonal Mesh</a:t>
            </a:r>
          </a:p>
          <a:p>
            <a:pPr marL="557199" lvl="1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Point cloud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This paper aim to </a:t>
            </a:r>
            <a:r>
              <a:rPr lang="en-US" altLang="zh-TW" sz="2800" dirty="0">
                <a:solidFill>
                  <a:srgbClr val="0070C0"/>
                </a:solidFill>
              </a:rPr>
              <a:t>understand perceptual differences </a:t>
            </a:r>
            <a:r>
              <a:rPr lang="en-US" altLang="zh-TW" sz="2800" dirty="0"/>
              <a:t>between:</a:t>
            </a:r>
          </a:p>
          <a:p>
            <a:pPr marL="557199" lvl="1" indent="-214308">
              <a:buFont typeface="Arial" panose="020B0604020202020204" pitchFamily="34" charset="0"/>
              <a:buChar char="•"/>
            </a:pPr>
            <a:r>
              <a:rPr lang="en-US" altLang="zh-TW" sz="2800" dirty="0">
                <a:solidFill>
                  <a:srgbClr val="0070C0"/>
                </a:solidFill>
              </a:rPr>
              <a:t>Mesh and Point cloud</a:t>
            </a:r>
          </a:p>
          <a:p>
            <a:pPr marL="557199" lvl="1" indent="-214308">
              <a:buFont typeface="Arial" panose="020B0604020202020204" pitchFamily="34" charset="0"/>
              <a:buChar char="•"/>
            </a:pPr>
            <a:r>
              <a:rPr lang="en-US" altLang="zh-TW" sz="2800" dirty="0">
                <a:solidFill>
                  <a:srgbClr val="0070C0"/>
                </a:solidFill>
              </a:rPr>
              <a:t>Various point cloud compression algorithms</a:t>
            </a:r>
            <a:endParaRPr lang="zh-TW" altLang="en-US" sz="2800" dirty="0">
              <a:solidFill>
                <a:srgbClr val="0070C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8313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045" y="385757"/>
            <a:ext cx="7200900" cy="856789"/>
          </a:xfrm>
        </p:spPr>
        <p:txBody>
          <a:bodyPr rtlCol="0">
            <a:normAutofit/>
          </a:bodyPr>
          <a:lstStyle/>
          <a:p>
            <a:pPr rtl="0"/>
            <a:r>
              <a:rPr lang="en-US" altLang="zh-TW" sz="3200" dirty="0"/>
              <a:t>Related Work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FA30F46-0D02-4ADE-ADB5-2E52E4A76E74}"/>
              </a:ext>
            </a:extLst>
          </p:cNvPr>
          <p:cNvSpPr txBox="1"/>
          <p:nvPr/>
        </p:nvSpPr>
        <p:spPr>
          <a:xfrm>
            <a:off x="594045" y="1364050"/>
            <a:ext cx="82227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Including:</a:t>
            </a:r>
          </a:p>
          <a:p>
            <a:pPr marL="557199" lvl="1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Methods capture the real-life 3D content from the scene</a:t>
            </a:r>
          </a:p>
          <a:p>
            <a:pPr marL="557199" lvl="1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Mesh and point cloud compression</a:t>
            </a:r>
          </a:p>
          <a:p>
            <a:pPr marL="557199" lvl="1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Quality assessment (QA) of mesh and point cloud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In QA </a:t>
            </a:r>
            <a:r>
              <a:rPr lang="en-US" altLang="zh-TW" sz="2800" dirty="0" smtClean="0"/>
              <a:t>papers, </a:t>
            </a:r>
            <a:r>
              <a:rPr lang="en-US" altLang="zh-TW" sz="2800" dirty="0"/>
              <a:t>only some of them consider state-of-the-art compression algorithms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800" dirty="0"/>
              <a:t>Studies </a:t>
            </a:r>
            <a:r>
              <a:rPr lang="en-US" altLang="zh-TW" sz="2800" dirty="0">
                <a:solidFill>
                  <a:srgbClr val="0070C0"/>
                </a:solidFill>
              </a:rPr>
              <a:t>consider QA of VV are rather limited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6835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6447" y="377368"/>
            <a:ext cx="7200900" cy="856789"/>
          </a:xfrm>
        </p:spPr>
        <p:txBody>
          <a:bodyPr rtlCol="0">
            <a:normAutofit/>
          </a:bodyPr>
          <a:lstStyle/>
          <a:p>
            <a:pPr rtl="0"/>
            <a:r>
              <a:rPr lang="en-US" altLang="zh-TW" sz="3200" dirty="0"/>
              <a:t>Using Datasets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6A2AA84-5BD6-484E-B344-A300B93A70A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5893" r="1574"/>
          <a:stretch/>
        </p:blipFill>
        <p:spPr>
          <a:xfrm>
            <a:off x="4435955" y="1535940"/>
            <a:ext cx="4555173" cy="1480542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421F795C-DBA6-4F44-AE33-A41598E0D985}"/>
              </a:ext>
            </a:extLst>
          </p:cNvPr>
          <p:cNvSpPr txBox="1"/>
          <p:nvPr/>
        </p:nvSpPr>
        <p:spPr>
          <a:xfrm>
            <a:off x="516447" y="1460603"/>
            <a:ext cx="44225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000" dirty="0"/>
              <a:t>V-SENSE</a:t>
            </a:r>
          </a:p>
          <a:p>
            <a:pPr marL="671508" lvl="1" indent="-214308">
              <a:buFont typeface="Arial" panose="020B0604020202020204" pitchFamily="34" charset="0"/>
              <a:buChar char="•"/>
            </a:pPr>
            <a:r>
              <a:rPr lang="en-US" altLang="zh-TW" sz="2000" dirty="0"/>
              <a:t>Generated by authors</a:t>
            </a:r>
          </a:p>
          <a:p>
            <a:pPr marL="671508" lvl="1" indent="-214308">
              <a:buFont typeface="Arial" panose="020B0604020202020204" pitchFamily="34" charset="0"/>
              <a:buChar char="•"/>
            </a:pPr>
            <a:r>
              <a:rPr lang="en-US" altLang="zh-TW" sz="2000" dirty="0"/>
              <a:t>Have mesh and point cloud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000" dirty="0"/>
              <a:t>8i </a:t>
            </a:r>
          </a:p>
          <a:p>
            <a:pPr marL="671508" lvl="1" indent="-214308">
              <a:buFont typeface="Arial" panose="020B0604020202020204" pitchFamily="34" charset="0"/>
              <a:buChar char="•"/>
            </a:pPr>
            <a:r>
              <a:rPr lang="en-US" altLang="zh-TW" sz="2000" dirty="0"/>
              <a:t>Point cloud dataset</a:t>
            </a:r>
            <a:endParaRPr lang="zh-TW" altLang="en-US" sz="2000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0B069AEA-CBC1-412A-8485-C5FB1C9287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337" y="3999660"/>
            <a:ext cx="7553325" cy="1905000"/>
          </a:xfrm>
          <a:prstGeom prst="rect">
            <a:avLst/>
          </a:prstGeom>
        </p:spPr>
      </p:pic>
      <p:sp>
        <p:nvSpPr>
          <p:cNvPr id="7" name="左中括弧 6">
            <a:extLst>
              <a:ext uri="{FF2B5EF4-FFF2-40B4-BE49-F238E27FC236}">
                <a16:creationId xmlns:a16="http://schemas.microsoft.com/office/drawing/2014/main" id="{50CDC27A-04D4-4A3A-9283-077EAEB3A3D5}"/>
              </a:ext>
            </a:extLst>
          </p:cNvPr>
          <p:cNvSpPr/>
          <p:nvPr/>
        </p:nvSpPr>
        <p:spPr>
          <a:xfrm rot="5400000" flipV="1">
            <a:off x="2750803" y="2181245"/>
            <a:ext cx="109057" cy="3313652"/>
          </a:xfrm>
          <a:prstGeom prst="leftBracket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DD3893B0-AA54-4E55-9426-802C13A89963}"/>
              </a:ext>
            </a:extLst>
          </p:cNvPr>
          <p:cNvSpPr txBox="1"/>
          <p:nvPr/>
        </p:nvSpPr>
        <p:spPr>
          <a:xfrm>
            <a:off x="2212829" y="3392132"/>
            <a:ext cx="1185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chemeClr val="accent1"/>
                </a:solidFill>
              </a:rPr>
              <a:t>V-SENSE</a:t>
            </a:r>
          </a:p>
        </p:txBody>
      </p:sp>
      <p:sp>
        <p:nvSpPr>
          <p:cNvPr id="9" name="左中括弧 8">
            <a:extLst>
              <a:ext uri="{FF2B5EF4-FFF2-40B4-BE49-F238E27FC236}">
                <a16:creationId xmlns:a16="http://schemas.microsoft.com/office/drawing/2014/main" id="{FF2A1261-7FCE-40FB-91B8-2A587285FE53}"/>
              </a:ext>
            </a:extLst>
          </p:cNvPr>
          <p:cNvSpPr/>
          <p:nvPr/>
        </p:nvSpPr>
        <p:spPr>
          <a:xfrm rot="5400000" flipV="1">
            <a:off x="6476913" y="2119209"/>
            <a:ext cx="109057" cy="3313652"/>
          </a:xfrm>
          <a:prstGeom prst="leftBracket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70C0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F8544197-EF0A-423E-9921-BE466188FF55}"/>
              </a:ext>
            </a:extLst>
          </p:cNvPr>
          <p:cNvSpPr txBox="1"/>
          <p:nvPr/>
        </p:nvSpPr>
        <p:spPr>
          <a:xfrm>
            <a:off x="6349340" y="3351395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rgbClr val="0070C0"/>
                </a:solidFill>
              </a:rPr>
              <a:t>8i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0897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6447" y="377368"/>
            <a:ext cx="7200900" cy="856789"/>
          </a:xfrm>
        </p:spPr>
        <p:txBody>
          <a:bodyPr rtlCol="0">
            <a:normAutofit/>
          </a:bodyPr>
          <a:lstStyle/>
          <a:p>
            <a:pPr rtl="0"/>
            <a:r>
              <a:rPr lang="en-US" altLang="zh-TW" sz="3200" dirty="0"/>
              <a:t>Compression </a:t>
            </a:r>
            <a:r>
              <a:rPr lang="en-US" altLang="zh-TW" sz="3200" dirty="0" err="1"/>
              <a:t>Algm</a:t>
            </a:r>
            <a:r>
              <a:rPr lang="en-US" altLang="zh-TW" sz="3200" dirty="0"/>
              <a:t>.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21F795C-DBA6-4F44-AE33-A41598E0D985}"/>
              </a:ext>
            </a:extLst>
          </p:cNvPr>
          <p:cNvSpPr txBox="1"/>
          <p:nvPr/>
        </p:nvSpPr>
        <p:spPr>
          <a:xfrm>
            <a:off x="516447" y="1460603"/>
            <a:ext cx="331365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000" dirty="0"/>
              <a:t>For mesh</a:t>
            </a:r>
          </a:p>
          <a:p>
            <a:pPr marL="671508" lvl="1" indent="-214308">
              <a:buFont typeface="Arial" panose="020B0604020202020204" pitchFamily="34" charset="0"/>
              <a:buChar char="•"/>
            </a:pPr>
            <a:r>
              <a:rPr lang="en-US" altLang="zh-TW" sz="2000" dirty="0" err="1"/>
              <a:t>Draco+JPEG</a:t>
            </a:r>
            <a:endParaRPr lang="en-US" altLang="zh-TW" sz="20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000" dirty="0"/>
              <a:t>For point cloud</a:t>
            </a:r>
          </a:p>
          <a:p>
            <a:pPr marL="671508" lvl="1" indent="-214308">
              <a:buFont typeface="Arial" panose="020B0604020202020204" pitchFamily="34" charset="0"/>
              <a:buChar char="•"/>
            </a:pPr>
            <a:r>
              <a:rPr lang="en-US" altLang="zh-TW" sz="2000" dirty="0"/>
              <a:t>G-PCC</a:t>
            </a:r>
          </a:p>
          <a:p>
            <a:pPr marL="671508" lvl="1" indent="-214308">
              <a:buFont typeface="Arial" panose="020B0604020202020204" pitchFamily="34" charset="0"/>
              <a:buChar char="•"/>
            </a:pPr>
            <a:r>
              <a:rPr lang="en-US" altLang="zh-TW" sz="2000" dirty="0"/>
              <a:t>V-PCC (AI)</a:t>
            </a:r>
          </a:p>
          <a:p>
            <a:pPr marL="671508" lvl="1" indent="-214308">
              <a:buFont typeface="Arial" panose="020B0604020202020204" pitchFamily="34" charset="0"/>
              <a:buChar char="•"/>
            </a:pPr>
            <a:r>
              <a:rPr lang="en-US" altLang="zh-TW" sz="2000" dirty="0"/>
              <a:t>V-PCC (RA</a:t>
            </a:r>
            <a:r>
              <a:rPr lang="en-US" altLang="zh-TW" sz="2000" dirty="0" smtClean="0"/>
              <a:t>)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000" dirty="0"/>
              <a:t>B</a:t>
            </a:r>
            <a:r>
              <a:rPr lang="en-US" altLang="zh-TW" sz="2000" dirty="0" smtClean="0"/>
              <a:t>ecause Draco and G-PCC do not consider temporal redundancies, they include V-PCC (AI) to compare them in fair way</a:t>
            </a:r>
            <a:endParaRPr lang="zh-TW" altLang="en-US" sz="2000" dirty="0"/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208B2C60-0954-4541-AE4E-1599D4CC70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7530" y="1544274"/>
            <a:ext cx="5124450" cy="1771650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38E9CE73-7DC7-4E29-9DC9-233915C7D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960" y="3626041"/>
            <a:ext cx="4286250" cy="2257425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57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6447" y="377368"/>
            <a:ext cx="7200900" cy="856789"/>
          </a:xfrm>
        </p:spPr>
        <p:txBody>
          <a:bodyPr rtlCol="0">
            <a:normAutofit/>
          </a:bodyPr>
          <a:lstStyle/>
          <a:p>
            <a:r>
              <a:rPr lang="en-US" altLang="zh-TW" sz="3200" dirty="0"/>
              <a:t>Visualization and Experiment Setup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21F795C-DBA6-4F44-AE33-A41598E0D985}"/>
              </a:ext>
            </a:extLst>
          </p:cNvPr>
          <p:cNvSpPr txBox="1"/>
          <p:nvPr/>
        </p:nvSpPr>
        <p:spPr>
          <a:xfrm>
            <a:off x="516447" y="1594827"/>
            <a:ext cx="81409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The compressed VVs were rendered using Blender with “point cloud visualizer” add on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Stored as traditional videos (using ffmpeg,X264 codec,-</a:t>
            </a:r>
            <a:r>
              <a:rPr lang="en-US" altLang="zh-TW" sz="2400" dirty="0" err="1"/>
              <a:t>crf</a:t>
            </a:r>
            <a:r>
              <a:rPr lang="en-US" altLang="zh-TW" sz="2400" dirty="0"/>
              <a:t> 15)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Render on 24’’ LCD Display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The distance between the viewers and the screen was set to three times of the </a:t>
            </a:r>
            <a:r>
              <a:rPr lang="en-US" altLang="zh-TW" sz="2400" i="1" u="sng" dirty="0"/>
              <a:t>stimulus</a:t>
            </a:r>
            <a:r>
              <a:rPr lang="en-US" altLang="zh-TW" sz="2400" dirty="0"/>
              <a:t> height, which was around 1 </a:t>
            </a:r>
            <a:r>
              <a:rPr lang="en-US" altLang="zh-TW" sz="2400" dirty="0" err="1"/>
              <a:t>metre</a:t>
            </a:r>
            <a:endParaRPr lang="en-US" altLang="zh-TW" sz="24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 The experiment was conducted in a dark room as recommended by ITU [1]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2241598B-EEE2-46DA-8E4E-489A92F840B8}"/>
              </a:ext>
            </a:extLst>
          </p:cNvPr>
          <p:cNvSpPr txBox="1"/>
          <p:nvPr/>
        </p:nvSpPr>
        <p:spPr>
          <a:xfrm>
            <a:off x="516447" y="6170064"/>
            <a:ext cx="8140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[1] ITU-T, “Subjective video quality assessment methods for multimedia </a:t>
            </a:r>
            <a:r>
              <a:rPr lang="fr-FR" altLang="zh-TW" sz="1200" dirty="0"/>
              <a:t>applications,” ITU-T Recommendation P.910, Apr 2008.</a:t>
            </a:r>
            <a:endParaRPr lang="zh-TW" altLang="en-US" sz="1200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BA34883-EC26-49E2-915D-056DEC802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973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6447" y="377368"/>
            <a:ext cx="7200900" cy="856789"/>
          </a:xfrm>
        </p:spPr>
        <p:txBody>
          <a:bodyPr rtlCol="0">
            <a:normAutofit/>
          </a:bodyPr>
          <a:lstStyle/>
          <a:p>
            <a:r>
              <a:rPr lang="en-US" altLang="zh-TW" sz="3200" dirty="0"/>
              <a:t>Experiment Procedure 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21F795C-DBA6-4F44-AE33-A41598E0D985}"/>
              </a:ext>
            </a:extLst>
          </p:cNvPr>
          <p:cNvSpPr txBox="1"/>
          <p:nvPr/>
        </p:nvSpPr>
        <p:spPr>
          <a:xfrm>
            <a:off x="516447" y="1594827"/>
            <a:ext cx="76460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The participants were first trained on ‘</a:t>
            </a:r>
            <a:r>
              <a:rPr lang="en-US" altLang="zh-TW" sz="2400" dirty="0" err="1"/>
              <a:t>Rafa</a:t>
            </a:r>
            <a:r>
              <a:rPr lang="en-US" altLang="zh-TW" sz="2400" dirty="0"/>
              <a:t>’ sequence with different V-PCC compression levels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Adopt Absolute Category Rating (ACR) 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Each stimulus was 10 seconds long, and participants voted for each stimulus in 1.5 sec on average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Include two sessions:</a:t>
            </a:r>
          </a:p>
          <a:p>
            <a:pPr marL="671508" lvl="1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First session (30 mins): compare mesh and point cloud</a:t>
            </a:r>
          </a:p>
          <a:p>
            <a:pPr marL="671508" lvl="1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Second session (30 mins): compare different point cloud compression algorithm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30085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6447" y="377368"/>
            <a:ext cx="7200900" cy="856789"/>
          </a:xfrm>
        </p:spPr>
        <p:txBody>
          <a:bodyPr rtlCol="0">
            <a:normAutofit/>
          </a:bodyPr>
          <a:lstStyle/>
          <a:p>
            <a:r>
              <a:rPr lang="en-US" altLang="zh-TW" sz="3200"/>
              <a:t>MOS Calculation</a:t>
            </a:r>
            <a:endParaRPr lang="en-US" altLang="zh-TW" sz="32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21F795C-DBA6-4F44-AE33-A41598E0D985}"/>
              </a:ext>
            </a:extLst>
          </p:cNvPr>
          <p:cNvSpPr txBox="1"/>
          <p:nvPr/>
        </p:nvSpPr>
        <p:spPr>
          <a:xfrm>
            <a:off x="516445" y="1372844"/>
            <a:ext cx="76460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Each subject had different understanding of scale during rating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/>
              <a:t>To reduce subject variability and keep the overall mean, following equation be </a:t>
            </a:r>
            <a:r>
              <a:rPr lang="en-US" altLang="zh-TW" sz="2400" dirty="0" smtClean="0"/>
              <a:t>applied [2]</a:t>
            </a:r>
            <a:endParaRPr lang="en-US" altLang="zh-TW" sz="2400" dirty="0"/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256964DA-A5D2-49B9-9259-40F94E784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443" y="3613844"/>
            <a:ext cx="1817616" cy="65888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566C5726-1C4F-4124-AB04-CCBD2A0D940B}"/>
                  </a:ext>
                </a:extLst>
              </p:cNvPr>
              <p:cNvSpPr txBox="1"/>
              <p:nvPr/>
            </p:nvSpPr>
            <p:spPr>
              <a:xfrm>
                <a:off x="1149292" y="2942504"/>
                <a:ext cx="5006499" cy="6686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US" altLang="zh-TW" dirty="0"/>
                  <a:t>Calculate the z-score of raw opinion scores </a:t>
                </a:r>
              </a:p>
              <a:p>
                <a:r>
                  <a:rPr lang="en-US" altLang="zh-TW" dirty="0"/>
                  <a:t>(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zh-TW" dirty="0"/>
                  <a:t>: subject,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altLang="zh-TW" dirty="0"/>
                  <a:t>: stimulus,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altLang="zh-TW" dirty="0"/>
                  <a:t>: raw opinion scores)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566C5726-1C4F-4124-AB04-CCBD2A0D9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292" y="2942504"/>
                <a:ext cx="5006499" cy="668645"/>
              </a:xfrm>
              <a:prstGeom prst="rect">
                <a:avLst/>
              </a:prstGeom>
              <a:blipFill>
                <a:blip r:embed="rId4"/>
                <a:stretch>
                  <a:fillRect l="-1096" t="-5505" b="-1100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53E1B1EF-4510-46AC-9AD0-607EBE7E2E9F}"/>
                  </a:ext>
                </a:extLst>
              </p:cNvPr>
              <p:cNvSpPr txBox="1"/>
              <p:nvPr/>
            </p:nvSpPr>
            <p:spPr>
              <a:xfrm>
                <a:off x="1149292" y="4251511"/>
                <a:ext cx="5753370" cy="9548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/>
                  <a:t>2. Using following equation to calculate new MOS </a:t>
                </a:r>
              </a:p>
              <a:p>
                <a:r>
                  <a:rPr lang="en-US" altLang="zh-TW" dirty="0"/>
                  <a:t>(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𝑟𝑚𝑜𝑠</m:t>
                    </m:r>
                  </m:oMath>
                </a14:m>
                <a:r>
                  <a:rPr lang="en-US" altLang="zh-TW" dirty="0"/>
                  <a:t>: raw opinion scores,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𝑧𝑚𝑜𝑠</m:t>
                    </m:r>
                  </m:oMath>
                </a14:m>
                <a:r>
                  <a:rPr lang="en-US" altLang="zh-TW" dirty="0"/>
                  <a:t>: calculated z-scores, 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𝑀𝑂𝑆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p>
                    </m:sSubSup>
                  </m:oMath>
                </a14:m>
                <a:r>
                  <a:rPr lang="en-US" altLang="zh-TW" dirty="0"/>
                  <a:t>: mean of z-scores for the stimulus )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53E1B1EF-4510-46AC-9AD0-607EBE7E2E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292" y="4251511"/>
                <a:ext cx="5753370" cy="954877"/>
              </a:xfrm>
              <a:prstGeom prst="rect">
                <a:avLst/>
              </a:prstGeom>
              <a:blipFill>
                <a:blip r:embed="rId5"/>
                <a:stretch>
                  <a:fillRect l="-954" t="-3185" b="-573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圖片 6">
            <a:extLst>
              <a:ext uri="{FF2B5EF4-FFF2-40B4-BE49-F238E27FC236}">
                <a16:creationId xmlns:a16="http://schemas.microsoft.com/office/drawing/2014/main" id="{3BCAB1CF-8265-4858-98B9-7A93524BEB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40981" y="5224549"/>
            <a:ext cx="4581525" cy="714375"/>
          </a:xfrm>
          <a:prstGeom prst="rect">
            <a:avLst/>
          </a:prstGeom>
        </p:spPr>
      </p:pic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8</a:t>
            </a:fld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665018" y="6297327"/>
            <a:ext cx="8386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/>
              <a:t>[2] S</a:t>
            </a:r>
            <a:r>
              <a:rPr lang="en-US" altLang="zh-TW" sz="1200" dirty="0"/>
              <a:t>. Athar, T. Costa, K. Zeng, and Z. Wang, “Perceptual quality assessment of UHD-HDR-WCG videos,” in IEEE International Conference on Image Processing (ICIP). IEEE, 2019, pp. 1740–1744.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0626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6447" y="377368"/>
            <a:ext cx="7200900" cy="856789"/>
          </a:xfrm>
        </p:spPr>
        <p:txBody>
          <a:bodyPr rtlCol="0">
            <a:normAutofit/>
          </a:bodyPr>
          <a:lstStyle/>
          <a:p>
            <a:r>
              <a:rPr lang="en-US" altLang="zh-TW" sz="3200" dirty="0" smtClean="0"/>
              <a:t>Compare Mesh and Point </a:t>
            </a:r>
            <a:r>
              <a:rPr lang="en-US" altLang="zh-TW" sz="3200" dirty="0"/>
              <a:t>C</a:t>
            </a:r>
            <a:r>
              <a:rPr lang="en-US" altLang="zh-TW" sz="3200" dirty="0" smtClean="0"/>
              <a:t>loud</a:t>
            </a:r>
            <a:endParaRPr lang="en-US" altLang="zh-TW" sz="32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21F795C-DBA6-4F44-AE33-A41598E0D985}"/>
              </a:ext>
            </a:extLst>
          </p:cNvPr>
          <p:cNvSpPr txBox="1"/>
          <p:nvPr/>
        </p:nvSpPr>
        <p:spPr>
          <a:xfrm>
            <a:off x="516445" y="1372844"/>
            <a:ext cx="76460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The mesh have higher maximum MOS value compare to point cloud, but need higher bandwidth</a:t>
            </a:r>
            <a:endParaRPr lang="en-US" altLang="zh-TW" sz="24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Point cloud is a better choice for scenario with limited bandwidth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Point cloud have a good balance between perceive quality and bitrate</a:t>
            </a:r>
            <a:endParaRPr lang="en-US" altLang="zh-TW" sz="2400" dirty="0" smtClean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372" y="3968979"/>
            <a:ext cx="8188181" cy="1773440"/>
          </a:xfrm>
          <a:prstGeom prst="rect">
            <a:avLst/>
          </a:prstGeom>
        </p:spPr>
      </p:pic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n-US" altLang="zh-TW" smtClean="0"/>
              <a:t>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4079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菱格線條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20_TF03031015.potx" id="{BF811ECD-E1BE-401A-A894-0A76B7AE0225}" vid="{B4976558-16A3-4184-95EE-E77E856A39AA}"/>
    </a:ext>
  </a:extLst>
</a:theme>
</file>

<file path=ppt/theme/theme2.xml><?xml version="1.0" encoding="utf-8"?>
<a:theme xmlns:a="http://schemas.openxmlformats.org/drawingml/2006/main" name="Office 佈景主題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商務菱格線條簡報 (寬螢幕)</Template>
  <TotalTime>96</TotalTime>
  <Words>650</Words>
  <Application>Microsoft Office PowerPoint</Application>
  <PresentationFormat>如螢幕大小 (4:3)</PresentationFormat>
  <Paragraphs>95</Paragraphs>
  <Slides>12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7" baseType="lpstr">
      <vt:lpstr>Microsoft JhengHei UI</vt:lpstr>
      <vt:lpstr>微軟正黑體</vt:lpstr>
      <vt:lpstr>Arial</vt:lpstr>
      <vt:lpstr>Cambria Math</vt:lpstr>
      <vt:lpstr>菱格線條 16x9</vt:lpstr>
      <vt:lpstr>Textured Mesh vs Coloured Point Cloud: A Subjective Study for Volumetric Video Compression  Emin Zerman, Cagri Ozcinar, Pan Gaoy, and Aljosa Smolic</vt:lpstr>
      <vt:lpstr>Introduction</vt:lpstr>
      <vt:lpstr>Related Work</vt:lpstr>
      <vt:lpstr>Using Datasets</vt:lpstr>
      <vt:lpstr>Compression Algm.</vt:lpstr>
      <vt:lpstr>Visualization and Experiment Setup</vt:lpstr>
      <vt:lpstr>Experiment Procedure </vt:lpstr>
      <vt:lpstr>MOS Calculation</vt:lpstr>
      <vt:lpstr>Compare Mesh and Point Cloud</vt:lpstr>
      <vt:lpstr>Compare Point Cloud Compression Algorithm</vt:lpstr>
      <vt:lpstr>BD-MOS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Textured Mesh vs Coloured Point Cloud: A Subjective Study for Volumetric Video Compression  Emin Zerman, Cagri Ozcinar, Pan Gaoy, and Aljosa Smolic</dc:title>
  <dc:creator>tsehou</dc:creator>
  <cp:lastModifiedBy>洪澤厚</cp:lastModifiedBy>
  <cp:revision>13</cp:revision>
  <dcterms:created xsi:type="dcterms:W3CDTF">2020-12-11T03:24:54Z</dcterms:created>
  <dcterms:modified xsi:type="dcterms:W3CDTF">2020-12-11T05:09:45Z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