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5" r:id="rId4"/>
    <p:sldId id="258" r:id="rId5"/>
    <p:sldId id="269" r:id="rId6"/>
    <p:sldId id="267" r:id="rId7"/>
    <p:sldId id="259" r:id="rId8"/>
    <p:sldId id="260" r:id="rId9"/>
    <p:sldId id="270" r:id="rId10"/>
    <p:sldId id="266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806" autoAdjust="0"/>
  </p:normalViewPr>
  <p:slideViewPr>
    <p:cSldViewPr snapToGrid="0">
      <p:cViewPr varScale="1">
        <p:scale>
          <a:sx n="90" d="100"/>
          <a:sy n="90" d="100"/>
        </p:scale>
        <p:origin x="13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024C3-7EAC-4A46-9E1D-9D586FC5B6E3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94344-117C-4D32-9189-37641B38A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91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Introduction of 1. Motivation of the paper and main contribution for the paper</a:t>
            </a:r>
          </a:p>
          <a:p>
            <a:r>
              <a:rPr lang="en-US" altLang="zh-TW" dirty="0"/>
              <a:t>2. Main contribution for Characterizing the content of LF images</a:t>
            </a:r>
          </a:p>
          <a:p>
            <a:r>
              <a:rPr lang="en-US" altLang="zh-TW" dirty="0"/>
              <a:t>Some characteristics are already studied in conventional 2D contents</a:t>
            </a:r>
          </a:p>
          <a:p>
            <a:r>
              <a:rPr lang="en-US" altLang="zh-TW" dirty="0"/>
              <a:t>LF with some contain some further info</a:t>
            </a:r>
          </a:p>
          <a:p>
            <a:endParaRPr lang="en-US" altLang="zh-TW" dirty="0"/>
          </a:p>
          <a:p>
            <a:r>
              <a:rPr lang="en-US" altLang="zh-TW" dirty="0"/>
              <a:t>Based on the Characterization, this paper gives a concept of content selection procedure</a:t>
            </a:r>
          </a:p>
          <a:p>
            <a:r>
              <a:rPr lang="en-US" altLang="zh-TW" dirty="0"/>
              <a:t>Conclusion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171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For </a:t>
            </a:r>
            <a:r>
              <a:rPr lang="en-US" altLang="zh-TW" dirty="0" err="1"/>
              <a:t>QoE</a:t>
            </a:r>
            <a:r>
              <a:rPr lang="en-US" altLang="zh-TW" dirty="0"/>
              <a:t> study of image or video, the content selection should be based on visual </a:t>
            </a:r>
            <a:r>
              <a:rPr lang="en-US" altLang="zh-TW" b="1" dirty="0"/>
              <a:t>characteristics </a:t>
            </a:r>
            <a:r>
              <a:rPr lang="en-US" altLang="zh-TW" dirty="0"/>
              <a:t>and the </a:t>
            </a:r>
            <a:r>
              <a:rPr lang="en-US" altLang="zh-TW" b="1" dirty="0"/>
              <a:t>purpose of the experiment instead of personal preference or convenience.</a:t>
            </a:r>
          </a:p>
          <a:p>
            <a:r>
              <a:rPr lang="en-US" altLang="zh-TW" b="0" dirty="0"/>
              <a:t>So, for choosing content with suitable characteristics for application, this paper provides</a:t>
            </a:r>
          </a:p>
          <a:p>
            <a:r>
              <a:rPr lang="en-US" altLang="zh-TW" b="0" dirty="0"/>
              <a:t>LF content characterization</a:t>
            </a:r>
          </a:p>
          <a:p>
            <a:r>
              <a:rPr lang="en-US" altLang="zh-TW" b="0" dirty="0"/>
              <a:t>Content selection procedure</a:t>
            </a:r>
          </a:p>
          <a:p>
            <a:r>
              <a:rPr lang="en-US" altLang="zh-TW" b="0" dirty="0"/>
              <a:t>Source Sequences selection for </a:t>
            </a:r>
            <a:r>
              <a:rPr lang="en-US" altLang="zh-TW" b="0" dirty="0" err="1"/>
              <a:t>QoE</a:t>
            </a:r>
            <a:endParaRPr lang="en-US" altLang="zh-TW" b="0" dirty="0"/>
          </a:p>
          <a:p>
            <a:r>
              <a:rPr lang="fr-FR" altLang="zh-TW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SRCs</a:t>
            </a:r>
            <a:r>
              <a:rPr lang="fr-FR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("Sources", i.e. original video sequences) </a:t>
            </a:r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020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940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vector: a two-dimensional vector used for inter prediction that provides an offset from the coordinates in the decoded picture to the coordinates in a reference picture.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489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depth map is generated by </a:t>
            </a:r>
            <a:r>
              <a:rPr lang="en-US" altLang="zh-TW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Lytro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Desktop software</a:t>
            </a:r>
          </a:p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difference in image location of an object seen by the left and right eye</a:t>
            </a:r>
          </a:p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light field image set provide the capability  to refocus within a range</a:t>
            </a:r>
          </a:p>
          <a:p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264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Variety and intensity of colors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671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Future clustering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2681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934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vector: a two-dimensional vector used for inter prediction that provides an offset from the coordinates in the decoded picture to the coordinates in a reference picture.</a:t>
            </a:r>
          </a:p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number of block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94344-117C-4D32-9189-37641B38AA9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56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3DF68A-287D-4BEA-A08B-295A0EA9B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5C28AB2-3DAA-4558-9189-B2C83B7C1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EA4B33-E12D-4DEB-8C30-232C8A22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0B574D-BB0E-4609-BAFA-FA79FFB8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C23358-5204-4967-8085-D6118C6E6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9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F9C2F3-D853-436A-BC1D-9433F9AB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C340E0B-A79B-4B85-A330-E417AB269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23FBCB-2FE5-4FA6-802E-A01AF29CE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8F19CB-4524-41DE-B0D8-7BBD423B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795BAB-E3CA-48AE-857A-EE0DFDECF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95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774D6A3-0CC1-45EE-B6A9-61161279F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2A36889-47C6-4D50-99BF-5553084F6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44E19A-BA8A-4919-9BE0-22FE6A66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56A3AC-354E-4A5E-8CD5-6E5FD7D3C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6F43895-3047-4989-A5A2-8D84F93E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89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9409F0-5E39-43EC-AF51-05B1718F5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506F8C-7486-4792-AE8A-2A7D4B861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75E4C93-37C6-4D50-B4D9-F9FCF469C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452C54-A02C-4213-AF0D-1915AC36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27645D-35F3-4863-9650-A20983F2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55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07B792-2C54-409D-BADA-9D8EEFBBE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B9A6C10-8396-4275-BFD9-45E7F85D9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3F5C6D-BCA0-46AD-9915-E3AD700BB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E11B82-9110-4415-99DE-3872A020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F6C55B-152A-427D-9C2F-9EF4439B1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628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C5B949-2AEE-4BD9-A653-A8875E15B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6ECAE5-1C28-4DD7-94A9-3709E7541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E0988FA-3819-4008-BA35-D99132B19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4B7378-30A8-4190-BD23-6258748C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C983E9D-6801-4B56-A96E-5022944B8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7453B9D-AE1B-4E03-B1C0-498B915D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908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835B11-FA7E-46B4-91AC-69D401AA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4AE53B-94E0-4E73-A4D6-42E6B196C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A73EC5B-C20B-4834-B7C7-1EE17365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E30E38C-859A-406C-B81A-CC82E3EE5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1306896-6ABB-4F33-A211-0EC69D3BD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C5AB45F-F046-46A1-98A6-B7104885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B35784A-5012-471A-8829-252211F6D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FDF70BA-E86F-433B-9C02-8BADC40B7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26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594CF2-DBE5-48B3-9A83-2ACE2A36A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1FCC3AD-12FE-4F5E-91DD-329230098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48C1860-4F83-465E-A3A2-85CFE251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BB8DF5D-82DE-42CE-8DA8-A0CFBF74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7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3873A3B-E6B8-4D75-8F9A-E08E8996F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C424156-9615-49A4-8850-3D571D54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86A1E70-9EF5-4776-9ED4-91B463FD2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59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4E7D92-96EB-4FD2-B86D-73193B30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C839C7-049C-4FE0-B29D-D9EDB6457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CB94F15-D9D5-4FED-9B78-6714910B3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613EF53-1160-4F18-B6A9-FE9341D4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4037A3-E81C-4AE0-980C-4290B475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5C51D42-6B97-41B5-8FC8-35FD8B862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17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1E3B33-E5E7-49A8-9542-409559F9A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274AEAC-C0E1-491C-96C7-329412A71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E335399-9684-4BB6-A40F-3E2AF9469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9DFCAD9-3950-4415-AA98-79B2EF92E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E9C4B95-6DFA-4084-B4BD-E32467332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CDBCE10-6319-40B9-AA00-7A541D50E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4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9D0E859-76EF-42AC-8845-4488871AB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1BB347-9B98-4CB8-B2FB-2DF945586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AAE54D-D3AC-48E0-A98B-08193882C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14B3F-6C8D-48D0-8033-EEB1DFD4B480}" type="datetimeFigureOut">
              <a:rPr lang="zh-TW" altLang="en-US" smtClean="0"/>
              <a:t>2020/10/23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EFD4E0-C98B-4EFD-A239-803EE5046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A2BC3A3-4FC1-49AB-8B4C-13507FEF45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C2BA8-6BD4-4DB8-AE66-1875C73C7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80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B64765-A2C1-4A0C-9113-63A7BF587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Characterization and selection of light field content for perceptual assessment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EF976A9-8832-4C3D-AB9A-D91A54830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10427"/>
            <a:ext cx="9144000" cy="1655762"/>
          </a:xfrm>
        </p:spPr>
        <p:txBody>
          <a:bodyPr/>
          <a:lstStyle/>
          <a:p>
            <a:pPr algn="r"/>
            <a:r>
              <a:rPr lang="en-US" altLang="zh-TW" dirty="0"/>
              <a:t>Token Hung</a:t>
            </a:r>
          </a:p>
        </p:txBody>
      </p:sp>
    </p:spTree>
    <p:extLst>
      <p:ext uri="{BB962C8B-B14F-4D97-AF65-F5344CB8AC3E}">
        <p14:creationId xmlns:p14="http://schemas.microsoft.com/office/powerpoint/2010/main" val="118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187095-B45E-45D1-A32A-EBFF7943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D601E68-D804-48FC-B26F-813E32449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8732800-DF5A-41C5-9982-862D56126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244" y="1825625"/>
            <a:ext cx="5572125" cy="1990725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70FF77B0-58AF-4AE4-9BC2-431F6F99D8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273" y="4001294"/>
            <a:ext cx="4750871" cy="256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6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8B2580-1A79-4F0E-A126-3C6770C4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44FA64-EC55-4E58-861C-47B008276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</a:p>
          <a:p>
            <a:r>
              <a:rPr lang="en-US" altLang="zh-TW" dirty="0"/>
              <a:t>Characterization</a:t>
            </a:r>
          </a:p>
          <a:p>
            <a:pPr lvl="1"/>
            <a:r>
              <a:rPr lang="en-US" altLang="zh-TW" dirty="0"/>
              <a:t>2D</a:t>
            </a:r>
          </a:p>
          <a:p>
            <a:pPr lvl="1"/>
            <a:r>
              <a:rPr lang="en-US" altLang="zh-TW" dirty="0"/>
              <a:t>LF</a:t>
            </a:r>
          </a:p>
          <a:p>
            <a:r>
              <a:rPr lang="en-US" altLang="zh-TW" dirty="0"/>
              <a:t>Generic Procedure for content selection</a:t>
            </a:r>
          </a:p>
          <a:p>
            <a:r>
              <a:rPr lang="en-US" altLang="zh-TW" dirty="0"/>
              <a:t>Conclusion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8299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596A96-13C1-44D0-B900-C3836D2A3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BC7394-783B-45F4-A920-F34056B6E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For </a:t>
            </a:r>
            <a:r>
              <a:rPr lang="en-US" altLang="zh-TW" dirty="0" err="1"/>
              <a:t>QoE</a:t>
            </a:r>
            <a:r>
              <a:rPr lang="en-US" altLang="zh-TW" dirty="0"/>
              <a:t> study, the content selection should be based on visual </a:t>
            </a:r>
            <a:r>
              <a:rPr lang="en-US" altLang="zh-TW" b="1" dirty="0"/>
              <a:t>characteristics </a:t>
            </a:r>
            <a:r>
              <a:rPr lang="en-US" altLang="zh-TW" dirty="0"/>
              <a:t>and the </a:t>
            </a:r>
            <a:r>
              <a:rPr lang="en-US" altLang="zh-TW" b="1" dirty="0"/>
              <a:t>purpose of the experiment</a:t>
            </a:r>
            <a:r>
              <a:rPr lang="en-US" altLang="zh-TW" dirty="0"/>
              <a:t>.</a:t>
            </a:r>
          </a:p>
          <a:p>
            <a:endParaRPr lang="en-US" altLang="zh-TW" dirty="0"/>
          </a:p>
          <a:p>
            <a:r>
              <a:rPr lang="en-US" altLang="zh-TW" dirty="0"/>
              <a:t>Main application for LF</a:t>
            </a:r>
          </a:p>
          <a:p>
            <a:pPr lvl="1"/>
            <a:r>
              <a:rPr lang="en-US" altLang="zh-TW" dirty="0"/>
              <a:t>Multi-angle view – camera array</a:t>
            </a:r>
          </a:p>
          <a:p>
            <a:pPr lvl="1"/>
            <a:r>
              <a:rPr lang="en-US" altLang="zh-TW" dirty="0"/>
              <a:t>Refocus – LF camera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The contribution of this paper:</a:t>
            </a:r>
          </a:p>
          <a:p>
            <a:pPr lvl="1"/>
            <a:r>
              <a:rPr lang="en-US" altLang="zh-TW" dirty="0"/>
              <a:t>LF content characterization</a:t>
            </a:r>
          </a:p>
          <a:p>
            <a:pPr lvl="1"/>
            <a:r>
              <a:rPr lang="en-US" altLang="zh-TW" dirty="0"/>
              <a:t>Discussing what could be a suitable content selection procedure</a:t>
            </a:r>
          </a:p>
        </p:txBody>
      </p:sp>
    </p:spTree>
    <p:extLst>
      <p:ext uri="{BB962C8B-B14F-4D97-AF65-F5344CB8AC3E}">
        <p14:creationId xmlns:p14="http://schemas.microsoft.com/office/powerpoint/2010/main" val="398390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F1162A-25F9-40E2-9199-71E9293B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Characterization of 2D visual content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7FCB42-15A9-47A0-9E64-EBEDC4594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Space (SI)</a:t>
            </a:r>
          </a:p>
          <a:p>
            <a:pPr lvl="1"/>
            <a:r>
              <a:rPr lang="en-US" altLang="zh-TW" dirty="0"/>
              <a:t>Spatial information for edge energy</a:t>
            </a:r>
          </a:p>
          <a:p>
            <a:pPr lvl="1"/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Contrast</a:t>
            </a:r>
          </a:p>
          <a:p>
            <a:pPr lvl="1"/>
            <a:r>
              <a:rPr lang="en-US" altLang="zh-TW" dirty="0"/>
              <a:t>Relative luminance in the scene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ACB0B6A-5700-4B9F-A7BC-0651F321B4B8}"/>
              </a:ext>
            </a:extLst>
          </p:cNvPr>
          <p:cNvSpPr txBox="1"/>
          <p:nvPr/>
        </p:nvSpPr>
        <p:spPr>
          <a:xfrm>
            <a:off x="3568995" y="5853797"/>
            <a:ext cx="8623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S. Winkler, “Analysis of public image and video databases for quality assessment,” IEEE Journal of Selected Topics in Signal Processing, vol. 6, no. 6, pp. 616–625, Oct. 2012.</a:t>
            </a:r>
            <a:endParaRPr lang="zh-TW" altLang="en-US" sz="16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D2C03B0-C394-459B-A53D-5BF2CAF96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50" y="1690688"/>
            <a:ext cx="4210050" cy="3133725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9414C582-9D50-413C-8FB8-9C44F033E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4776" y="2720072"/>
            <a:ext cx="292417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6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F1162A-25F9-40E2-9199-71E9293B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Characterization of 2D visual content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7FCB42-15A9-47A0-9E64-EBEDC4594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Color (CF)</a:t>
            </a:r>
          </a:p>
          <a:p>
            <a:pPr lvl="1"/>
            <a:r>
              <a:rPr lang="en-US" altLang="zh-TW" dirty="0"/>
              <a:t>Variety and intensity of colors</a:t>
            </a:r>
          </a:p>
          <a:p>
            <a:pPr lvl="1"/>
            <a:endParaRPr lang="en-US" altLang="zh-TW" dirty="0"/>
          </a:p>
          <a:p>
            <a:pPr marL="457200" lvl="1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Time</a:t>
            </a:r>
          </a:p>
          <a:p>
            <a:pPr lvl="1"/>
            <a:r>
              <a:rPr lang="en-US" altLang="zh-TW" dirty="0"/>
              <a:t>Motion energy of the video</a:t>
            </a:r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ACB0B6A-5700-4B9F-A7BC-0651F321B4B8}"/>
              </a:ext>
            </a:extLst>
          </p:cNvPr>
          <p:cNvSpPr txBox="1"/>
          <p:nvPr/>
        </p:nvSpPr>
        <p:spPr>
          <a:xfrm>
            <a:off x="3568995" y="5853797"/>
            <a:ext cx="8623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S. Winkler, “Analysis of public image and video databases for quality assessment,” IEEE Journal of Selected Topics in Signal Processing, vol. 6, no. 6, pp. 616–625, Oct. 2012.</a:t>
            </a:r>
            <a:endParaRPr lang="zh-TW" altLang="en-US" sz="1600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71122D2A-07D5-44DD-A61F-6B4E675F3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1422" y="2491950"/>
            <a:ext cx="4750871" cy="2560586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33B6054-0735-40FD-8B1E-11A9B0E897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045552"/>
            <a:ext cx="4750871" cy="41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F1162A-25F9-40E2-9199-71E9293B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Characterization of LF visual content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7FCB42-15A9-47A0-9E64-EBEDC4594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Depth</a:t>
            </a:r>
          </a:p>
          <a:p>
            <a:pPr lvl="1"/>
            <a:r>
              <a:rPr lang="en-US" altLang="zh-TW" dirty="0"/>
              <a:t>Object’s distance from camera</a:t>
            </a:r>
            <a:r>
              <a:rPr lang="zh-TW" altLang="en-US" dirty="0"/>
              <a:t> </a:t>
            </a:r>
            <a:r>
              <a:rPr lang="en-US" altLang="zh-TW" dirty="0"/>
              <a:t>(normalized)</a:t>
            </a:r>
          </a:p>
          <a:p>
            <a:r>
              <a:rPr lang="en-US" altLang="zh-TW" dirty="0"/>
              <a:t>Disparity range</a:t>
            </a:r>
          </a:p>
          <a:p>
            <a:pPr lvl="1"/>
            <a:r>
              <a:rPr lang="en-US" altLang="zh-TW" dirty="0"/>
              <a:t>Distance of nearest and farthest objects</a:t>
            </a:r>
          </a:p>
          <a:p>
            <a:r>
              <a:rPr lang="en-US" altLang="zh-TW" dirty="0"/>
              <a:t>Occlusion</a:t>
            </a:r>
          </a:p>
          <a:p>
            <a:pPr lvl="1"/>
            <a:r>
              <a:rPr lang="en-US" altLang="zh-TW" dirty="0"/>
              <a:t>Items blocking each other</a:t>
            </a:r>
          </a:p>
          <a:p>
            <a:r>
              <a:rPr lang="en-US" altLang="zh-TW" dirty="0"/>
              <a:t>Refocus range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3592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83D169-7F78-46FF-83D0-0E4F0AFA6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Generic Procedure for content selection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FACE5D-FDEB-42D6-B18F-6B21DBCD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Feature extraction</a:t>
            </a:r>
          </a:p>
          <a:p>
            <a:pPr lvl="1"/>
            <a:r>
              <a:rPr lang="en-US" altLang="zh-TW" dirty="0"/>
              <a:t>Compute image quality attributes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r>
              <a:rPr lang="en-US" altLang="zh-TW" dirty="0"/>
              <a:t>Candidate SRCs selection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SRCs selection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7D2DF31-FC9E-4A71-ACE4-C327E2A6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4839"/>
          <a:stretch/>
        </p:blipFill>
        <p:spPr>
          <a:xfrm>
            <a:off x="1372094" y="2679405"/>
            <a:ext cx="3167716" cy="1899610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283A6C5-732A-49B1-ACEB-F6F9A95840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999" y="1910851"/>
            <a:ext cx="616168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43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83D169-7F78-46FF-83D0-0E4F0AFA6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FACE5D-FDEB-42D6-B18F-6B21DBCD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paper propose:</a:t>
            </a:r>
          </a:p>
          <a:p>
            <a:pPr lvl="1"/>
            <a:r>
              <a:rPr lang="en-US" altLang="zh-TW" dirty="0"/>
              <a:t>LF image characterization method</a:t>
            </a:r>
          </a:p>
          <a:p>
            <a:pPr lvl="2"/>
            <a:r>
              <a:rPr lang="en-US" altLang="zh-TW" dirty="0"/>
              <a:t>2D: Space, color, time</a:t>
            </a:r>
          </a:p>
          <a:p>
            <a:pPr lvl="2"/>
            <a:r>
              <a:rPr lang="en-US" altLang="zh-TW" dirty="0"/>
              <a:t>LF: Depth, disparity range, occlusions</a:t>
            </a:r>
          </a:p>
          <a:p>
            <a:pPr lvl="1"/>
            <a:r>
              <a:rPr lang="en-US" altLang="zh-TW" dirty="0"/>
              <a:t>Concepts of selection procedure</a:t>
            </a:r>
          </a:p>
          <a:p>
            <a:r>
              <a:rPr lang="en-US" altLang="zh-TW" dirty="0"/>
              <a:t>Result:</a:t>
            </a:r>
          </a:p>
          <a:p>
            <a:pPr lvl="1"/>
            <a:r>
              <a:rPr lang="en-US" altLang="zh-TW" dirty="0"/>
              <a:t>Indicator for refocusing:  the refocusing ranges together with an equitable distribution of the disparities</a:t>
            </a:r>
          </a:p>
          <a:p>
            <a:pPr lvl="1"/>
            <a:r>
              <a:rPr lang="en-US" altLang="zh-TW" dirty="0"/>
              <a:t>Indicator for multi-view: Depth range, depth histogram, occlusions</a:t>
            </a:r>
          </a:p>
          <a:p>
            <a:r>
              <a:rPr lang="en-US" altLang="zh-TW" dirty="0"/>
              <a:t>Future work: Automation of the selection process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645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AA97EC-CC5F-4172-942D-E32837BE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DBCAD1-D923-4617-84D9-CAFF58254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76F14A7-4D71-4569-B80D-768266010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99039"/>
            <a:ext cx="12192000" cy="505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46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545</Words>
  <Application>Microsoft Office PowerPoint</Application>
  <PresentationFormat>寬螢幕</PresentationFormat>
  <Paragraphs>96</Paragraphs>
  <Slides>10</Slides>
  <Notes>9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Office 佈景主題</vt:lpstr>
      <vt:lpstr>Characterization and selection of light field content for perceptual assessment</vt:lpstr>
      <vt:lpstr>Outline</vt:lpstr>
      <vt:lpstr>Introduction</vt:lpstr>
      <vt:lpstr>Characterization of 2D visual content</vt:lpstr>
      <vt:lpstr>Characterization of 2D visual content</vt:lpstr>
      <vt:lpstr>Characterization of LF visual content</vt:lpstr>
      <vt:lpstr>Generic Procedure for content selection</vt:lpstr>
      <vt:lpstr>Conclusion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Characterization and selection of light field content for perceptual assessment</dc:title>
  <dc:creator>Token_Hung</dc:creator>
  <cp:lastModifiedBy>Token_Hung</cp:lastModifiedBy>
  <cp:revision>35</cp:revision>
  <dcterms:created xsi:type="dcterms:W3CDTF">2020-10-22T13:28:13Z</dcterms:created>
  <dcterms:modified xsi:type="dcterms:W3CDTF">2020-10-23T04:55:46Z</dcterms:modified>
</cp:coreProperties>
</file>