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98" r:id="rId4"/>
    <p:sldId id="291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068" autoAdjust="0"/>
  </p:normalViewPr>
  <p:slideViewPr>
    <p:cSldViewPr snapToGrid="0">
      <p:cViewPr varScale="1">
        <p:scale>
          <a:sx n="59" d="100"/>
          <a:sy n="59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B157E-7FC6-4C39-83ED-E2EF5D214B18}" type="datetimeFigureOut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8DFFE-F026-4185-854D-4134C5009D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62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114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Detection results on the original data are served as ground truth</a:t>
            </a:r>
          </a:p>
          <a:p>
            <a:endParaRPr lang="en-US" altLang="zh-TW" dirty="0"/>
          </a:p>
          <a:p>
            <a:r>
              <a:rPr lang="en-US" altLang="zh-TW" dirty="0"/>
              <a:t>They then calculate the normalized point-to-point error between the detection results on the compressed data and the ground truth.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61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 paper is focus on a well known problem, why we need image compression.</a:t>
            </a:r>
          </a:p>
          <a:p>
            <a:endParaRPr lang="en-US" altLang="zh-TW" dirty="0"/>
          </a:p>
          <a:p>
            <a:r>
              <a:rPr lang="en-US" altLang="zh-TW" dirty="0"/>
              <a:t>The typical goal of image compression is to preserve as </a:t>
            </a:r>
            <a:r>
              <a:rPr lang="en-US" altLang="zh-TW" sz="1200" dirty="0"/>
              <a:t>much signal fidelity with the bit-rate constraint</a:t>
            </a:r>
          </a:p>
          <a:p>
            <a:endParaRPr lang="en-US" altLang="zh-TW" sz="1200" dirty="0"/>
          </a:p>
          <a:p>
            <a:r>
              <a:rPr lang="en-US" altLang="zh-TW" sz="1200" dirty="0"/>
              <a:t>Traditional codec like JPEG and JPEG2000 include transformation, quantization and entropy coding and benefit human vision</a:t>
            </a:r>
          </a:p>
          <a:p>
            <a:endParaRPr lang="en-US" altLang="zh-TW" sz="1200" dirty="0"/>
          </a:p>
          <a:p>
            <a:r>
              <a:rPr lang="en-US" altLang="zh-TW" sz="1200" dirty="0"/>
              <a:t>Since we know that human is insensitive to high frequency data.</a:t>
            </a:r>
          </a:p>
          <a:p>
            <a:endParaRPr lang="en-US" altLang="zh-TW" sz="1200" dirty="0"/>
          </a:p>
          <a:p>
            <a:r>
              <a:rPr lang="en-US" altLang="zh-TW" sz="1200" dirty="0"/>
              <a:t>However, those codec may not benefits machine vision</a:t>
            </a:r>
          </a:p>
          <a:p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And the reason is that feature coding like SIFT or other edge detections for machine != signal encoding for human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That is to say, machine would take such high frequency data into consideration</a:t>
            </a:r>
            <a:endParaRPr lang="zh-TW" altLang="en-US" sz="1200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Actually their work is to build up a new encoding framework to pay attention to both aspect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79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 the related work, they mentioned the concept about </a:t>
            </a:r>
            <a:r>
              <a:rPr lang="en-US" altLang="zh-TW" sz="1200" dirty="0"/>
              <a:t>feature based image coding </a:t>
            </a:r>
          </a:p>
          <a:p>
            <a:endParaRPr lang="en-US" altLang="zh-TW" sz="1200" dirty="0"/>
          </a:p>
          <a:p>
            <a:r>
              <a:rPr lang="en-US" altLang="zh-TW" sz="1200" dirty="0"/>
              <a:t>Which is they encode an image into low-bit-rate feature code and reconstruction it after streaming.</a:t>
            </a:r>
          </a:p>
          <a:p>
            <a:endParaRPr lang="en-US" altLang="zh-TW" sz="1200" dirty="0"/>
          </a:p>
          <a:p>
            <a:r>
              <a:rPr lang="en-US" altLang="zh-TW" sz="1200" dirty="0"/>
              <a:t>However, they said that those works are still far from the video coding for machine (VCM)</a:t>
            </a:r>
          </a:p>
          <a:p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That the ideal targets of VCM is first satisfied to provide the fast analysis, and more bit-rates are additionally used to further improve the visual quality in the reconstruction.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26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Here comes their proposed method, this figure is just a quick overview of their structure.</a:t>
            </a:r>
          </a:p>
          <a:p>
            <a:endParaRPr lang="en-US" altLang="zh-TW" dirty="0"/>
          </a:p>
          <a:p>
            <a:r>
              <a:rPr lang="en-US" altLang="zh-TW" dirty="0"/>
              <a:t>They first extract sparse edges to depict the key structure information of the input image</a:t>
            </a:r>
          </a:p>
          <a:p>
            <a:endParaRPr lang="en-US" altLang="zh-TW" dirty="0"/>
          </a:p>
          <a:p>
            <a:r>
              <a:rPr lang="en-US" altLang="zh-TW" dirty="0"/>
              <a:t>Then extract vision-driven compact representations through some compressive analysis over the edges and the original images</a:t>
            </a:r>
          </a:p>
          <a:p>
            <a:endParaRPr lang="en-US" altLang="zh-TW" dirty="0"/>
          </a:p>
          <a:p>
            <a:r>
              <a:rPr lang="en-US" altLang="zh-TW" dirty="0"/>
              <a:t>Finally, we train a deep neural network to reconstruct the original image from those compact representations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8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We know that edges depict the key structure information of the images</a:t>
            </a:r>
          </a:p>
          <a:p>
            <a:endParaRPr lang="en-US" altLang="zh-TW" dirty="0"/>
          </a:p>
          <a:p>
            <a:r>
              <a:rPr lang="en-US" altLang="zh-TW" dirty="0"/>
              <a:t>Also humans are able to identify the objects from several lines, so it is reasonable to build the compact representation using sparse edges</a:t>
            </a:r>
          </a:p>
          <a:p>
            <a:endParaRPr lang="en-US" altLang="zh-TW" dirty="0"/>
          </a:p>
          <a:p>
            <a:r>
              <a:rPr lang="en-US" altLang="zh-TW" dirty="0"/>
              <a:t>Here what they do is they use fast edge detection based on structured forests</a:t>
            </a:r>
          </a:p>
          <a:p>
            <a:endParaRPr lang="en-US" altLang="zh-TW" dirty="0"/>
          </a:p>
          <a:p>
            <a:r>
              <a:rPr lang="en-US" altLang="zh-TW" dirty="0"/>
              <a:t>Actually this method is well known and can be done by OpenCV now</a:t>
            </a:r>
          </a:p>
          <a:p>
            <a:endParaRPr lang="en-US" altLang="zh-TW" dirty="0"/>
          </a:p>
          <a:p>
            <a:r>
              <a:rPr lang="en-US" altLang="zh-TW" dirty="0"/>
              <a:t>They also do the post processing about binarize the edge maps and discard trivial edges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292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Here, the main problem is focus on how to …</a:t>
            </a:r>
          </a:p>
          <a:p>
            <a:endParaRPr lang="en-US" altLang="zh-TW" dirty="0"/>
          </a:p>
          <a:p>
            <a:r>
              <a:rPr lang="en-US" altLang="zh-TW" dirty="0"/>
              <a:t>They mentioned that in related work, there are paper using RCGAN or SCC</a:t>
            </a:r>
          </a:p>
          <a:p>
            <a:endParaRPr lang="en-US" altLang="zh-TW" dirty="0"/>
          </a:p>
          <a:p>
            <a:r>
              <a:rPr lang="en-US" altLang="zh-TW" dirty="0"/>
              <a:t>However, they are mostly based on pixel-level partitioning, not designed to trace edge. </a:t>
            </a:r>
          </a:p>
          <a:p>
            <a:endParaRPr lang="en-US" altLang="zh-TW" dirty="0"/>
          </a:p>
          <a:p>
            <a:r>
              <a:rPr lang="en-US" altLang="zh-TW" dirty="0"/>
              <a:t>So they think it is very inefficient since every edges is of uniform width</a:t>
            </a:r>
          </a:p>
          <a:p>
            <a:endParaRPr lang="en-US" altLang="zh-TW" dirty="0"/>
          </a:p>
          <a:p>
            <a:r>
              <a:rPr lang="en-US" altLang="zh-TW" dirty="0"/>
              <a:t>So what the authors propose is to trace the edges into vector graphics</a:t>
            </a:r>
          </a:p>
          <a:p>
            <a:r>
              <a:rPr lang="en-US" altLang="zh-TW" dirty="0"/>
              <a:t> 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adopt an online tool called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AutoTrace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a program for converting bitmap to vector graphics …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31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Here we need to quickly introduce what is SVG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SVG stand for Scalable Vector Graphics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It is usually used to define vector-based graphics for the Web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advantage of using SVG over other image formats is that SVG images are scalable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 in the example images, the left hand side are originals and the right hand side are the SVG format image after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feeding original images into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AutoTrace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what actually in the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svg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 is that first the file would have many kinds of operation markers, like MOVE, LINE, CURVE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just like you are drawing a line, first you would move your pen to (58, 694), then draw a line to (58, 685)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with this method, they can use very few parameters to represent the edge maps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see that right hand side are more smooth and scalable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93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Next is to restore color representation, and what they do is that they </a:t>
            </a:r>
            <a:r>
              <a:rPr lang="en-US" altLang="zh-TW" sz="1200" dirty="0"/>
              <a:t>sparsely sample pixels near the lines and curves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For a straight line, they sample two points near the midpoint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Here t</a:t>
            </a:r>
            <a:r>
              <a:rPr lang="en-US" altLang="zh-TW" dirty="0"/>
              <a:t>he slope of the line is calculated to determine whether the two points are chosen horizontally or vertically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For the curve they do the same thing and here they only consider the point at the inner side of the curve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Then all the pixels represented in RGB value are signaled to the decoder 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355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They evaluate their method with different metrics for different visions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31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2A222DC-2BBC-41D7-843C-4176A16DD0FA}" type="datetime1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708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C241-F69D-4718-8586-62970632BCC8}" type="datetime1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29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1F0C-26F8-4866-BB07-41B45036368C}" type="datetime1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27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2F1-6F45-4E57-83B5-863DFBCAF973}" type="datetime1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88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5ED07D8-F1F1-4C15-A766-4A4620214B05}" type="datetime1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87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E6D1-D5B4-4080-A535-4D8AD4130D00}" type="datetime1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95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A41E-B9E2-453F-9662-FDEDE9E47D55}" type="datetime1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77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014B-1DC2-421F-9939-9FD0266B127B}" type="datetime1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AC52-5114-4324-90D8-2F759BCCAB84}" type="datetime1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05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04C-99C9-429E-8DFE-C48900DA3A8F}" type="datetime1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14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C577023-EA11-4B88-9933-508A4ED9DDE8}" type="datetime1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865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38580E-5867-4D31-9DD4-0D060D0C8D0A}" type="datetime1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54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0C12C0-2B15-4A4C-B035-7775BA1646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32366" y="1363133"/>
            <a:ext cx="10727267" cy="25908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TOWARDS CODING FOR HUMAN AND MACHINE VISION: </a:t>
            </a:r>
            <a:br>
              <a:rPr lang="en-US" altLang="zh-TW" sz="4000" dirty="0"/>
            </a:br>
            <a:r>
              <a:rPr lang="en-US" altLang="zh-TW" sz="4000" dirty="0"/>
              <a:t>A SCALABLE IMAGE CODING APPROACH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FAC6193-6221-40CC-AFF4-B69C8815A27C}"/>
              </a:ext>
            </a:extLst>
          </p:cNvPr>
          <p:cNvSpPr/>
          <p:nvPr/>
        </p:nvSpPr>
        <p:spPr>
          <a:xfrm>
            <a:off x="732365" y="3953933"/>
            <a:ext cx="108405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/>
              <a:t>Yueyu</a:t>
            </a:r>
            <a:r>
              <a:rPr lang="en-US" altLang="zh-TW" sz="2400" dirty="0"/>
              <a:t> Hu, Shuai Yang, </a:t>
            </a:r>
            <a:r>
              <a:rPr lang="en-US" altLang="zh-TW" sz="2400" dirty="0" err="1"/>
              <a:t>Wenhan</a:t>
            </a:r>
            <a:r>
              <a:rPr lang="en-US" altLang="zh-TW" sz="2400" dirty="0"/>
              <a:t> Yang, Ling-Yu </a:t>
            </a:r>
            <a:r>
              <a:rPr lang="en-US" altLang="zh-TW" sz="2400" dirty="0" err="1"/>
              <a:t>Duan</a:t>
            </a:r>
            <a:r>
              <a:rPr lang="en-US" altLang="zh-TW" sz="2400" dirty="0"/>
              <a:t> </a:t>
            </a:r>
          </a:p>
          <a:p>
            <a:r>
              <a:rPr lang="en-US" altLang="zh-TW" sz="2400" dirty="0"/>
              <a:t>and </a:t>
            </a:r>
            <a:r>
              <a:rPr lang="en-US" altLang="zh-TW" sz="2400" dirty="0" err="1"/>
              <a:t>Jiaying</a:t>
            </a:r>
            <a:r>
              <a:rPr lang="en-US" altLang="zh-TW" sz="2400" dirty="0"/>
              <a:t> Liu∗ Peking University, Beijing, China</a:t>
            </a:r>
          </a:p>
          <a:p>
            <a:endParaRPr lang="en-US" altLang="zh-TW" sz="2400" dirty="0"/>
          </a:p>
          <a:p>
            <a:r>
              <a:rPr lang="en-US" altLang="zh-TW" i="1" dirty="0"/>
              <a:t>2020 IEEE International Conference on Multimedia and Expo (ICME)</a:t>
            </a:r>
            <a:endParaRPr lang="zh-TW" altLang="en-US" sz="24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B615347-100E-46BB-814A-4EFA47DE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09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FD5BEF-2B99-4E99-ACB9-18B4AEEB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0451"/>
            <a:ext cx="10058400" cy="1371600"/>
          </a:xfrm>
        </p:spPr>
        <p:txBody>
          <a:bodyPr/>
          <a:lstStyle/>
          <a:p>
            <a:r>
              <a:rPr lang="en-US" altLang="zh-TW" dirty="0"/>
              <a:t>Experiment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6FCC11-5066-46E0-8A43-3B2267725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Human vision : Visual Quality Evaluation</a:t>
            </a:r>
          </a:p>
          <a:p>
            <a:pPr marL="0" indent="0">
              <a:buNone/>
            </a:pPr>
            <a:r>
              <a:rPr lang="en-US" altLang="zh-TW" sz="2400" dirty="0"/>
              <a:t>1. Qualitative evaluations </a:t>
            </a:r>
          </a:p>
          <a:p>
            <a:pPr marL="0" indent="0">
              <a:buNone/>
            </a:pPr>
            <a:r>
              <a:rPr lang="en-US" altLang="zh-TW" sz="2400" dirty="0"/>
              <a:t>2. Quantitative evaluations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Machine vision : Landmark Detection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Dataset : VGGFace2, 2018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FF2437-7444-4282-A11A-D8DCAE98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4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51892EF-8FAE-4274-BE77-04D6A8803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27" y="98307"/>
            <a:ext cx="9578146" cy="662906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5E04F6A-A342-4C88-A159-A99824177D40}"/>
              </a:ext>
            </a:extLst>
          </p:cNvPr>
          <p:cNvSpPr/>
          <p:nvPr/>
        </p:nvSpPr>
        <p:spPr>
          <a:xfrm rot="16200000">
            <a:off x="-2136307" y="3058895"/>
            <a:ext cx="5918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/>
              <a:t>Qualitative evaluations</a:t>
            </a:r>
            <a:endParaRPr lang="zh-TW" altLang="en-US" sz="40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965743-45C1-4923-8019-D7AAB245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16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3A9F69-9EE3-4523-B5E2-29821EA1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4880"/>
            <a:ext cx="10058400" cy="1371600"/>
          </a:xfrm>
        </p:spPr>
        <p:txBody>
          <a:bodyPr>
            <a:normAutofit/>
          </a:bodyPr>
          <a:lstStyle/>
          <a:p>
            <a:r>
              <a:rPr lang="en-US" altLang="zh-TW" dirty="0"/>
              <a:t>Quantitative evaluations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233167-4C4D-489E-AD6B-682302E54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Each participants is asked to select one from the five results that best matches the original image (</a:t>
            </a:r>
            <a:r>
              <a:rPr lang="en-US" altLang="zh-TW" sz="2400" b="1" dirty="0"/>
              <a:t>Fidelity</a:t>
            </a:r>
            <a:r>
              <a:rPr lang="en-US" altLang="zh-TW" sz="2400" dirty="0"/>
              <a:t>) and has the best visual quality (</a:t>
            </a:r>
            <a:r>
              <a:rPr lang="en-US" altLang="zh-TW" sz="2400" b="1" dirty="0"/>
              <a:t>Aesthetics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3D8F26B-D5F6-4F31-82F2-4832CBB01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581" y="3429001"/>
            <a:ext cx="7478613" cy="3004120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1DF8C8-2309-42C9-AE60-86375F7D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48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EFF170-9AD3-468D-ACED-FDCF829E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410857"/>
            <a:ext cx="10058400" cy="1371600"/>
          </a:xfrm>
        </p:spPr>
        <p:txBody>
          <a:bodyPr/>
          <a:lstStyle/>
          <a:p>
            <a:r>
              <a:rPr lang="en-US" altLang="zh-TW" dirty="0"/>
              <a:t>Facial Landmark Detection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7738A7-4A6B-4715-80B2-AB5CCF346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4FCAC08-22C9-4242-8703-AD7C6D11A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00" y="1841551"/>
            <a:ext cx="11475999" cy="4455057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C6EE09-B31B-44D0-BBDE-EEC9C7D1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49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B75685-9209-4743-A36F-E03A7DB3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337"/>
            <a:ext cx="10058400" cy="1371600"/>
          </a:xfrm>
        </p:spPr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70C45F-9CF4-4CC4-B045-DFC4F0693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They present a new image coding framework to facilitate both human vision and machine vision.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Experimental results show the superiority of the proposed</a:t>
            </a:r>
          </a:p>
          <a:p>
            <a:pPr marL="0" indent="0">
              <a:buNone/>
            </a:pPr>
            <a:r>
              <a:rPr lang="en-US" altLang="zh-TW" sz="2400" dirty="0"/>
              <a:t>method in both human visual quality and facial landmark detection.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C0D023-3A5C-4604-8C49-947354E3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21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CECEFF-C195-492F-8632-ECC6A165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89" y="382376"/>
            <a:ext cx="10058400" cy="1371600"/>
          </a:xfrm>
        </p:spPr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77A9EA-8759-4906-BD31-0C6D359CE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837267"/>
            <a:ext cx="10464800" cy="4257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Why we need image compression?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Preserve as much </a:t>
            </a:r>
            <a:r>
              <a:rPr lang="en-US" altLang="zh-TW" sz="2400" dirty="0">
                <a:solidFill>
                  <a:srgbClr val="FF0000"/>
                </a:solidFill>
              </a:rPr>
              <a:t>signal fidelity </a:t>
            </a:r>
            <a:r>
              <a:rPr lang="en-US" altLang="zh-TW" sz="2400" dirty="0"/>
              <a:t>with the </a:t>
            </a:r>
            <a:r>
              <a:rPr lang="en-US" altLang="zh-TW" sz="2400" dirty="0">
                <a:solidFill>
                  <a:srgbClr val="FF0000"/>
                </a:solidFill>
              </a:rPr>
              <a:t>bit-rate constraint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JPEG , JPEG2000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Sift , CDVS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FB27E54-C826-424E-8B1F-1F383D59258A}"/>
              </a:ext>
            </a:extLst>
          </p:cNvPr>
          <p:cNvSpPr/>
          <p:nvPr/>
        </p:nvSpPr>
        <p:spPr>
          <a:xfrm>
            <a:off x="863600" y="3673250"/>
            <a:ext cx="2651125" cy="62252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6782FFAC-97B7-42F7-9AB7-06F89D53E6A6}"/>
              </a:ext>
            </a:extLst>
          </p:cNvPr>
          <p:cNvCxnSpPr>
            <a:cxnSpLocks/>
          </p:cNvCxnSpPr>
          <p:nvPr/>
        </p:nvCxnSpPr>
        <p:spPr>
          <a:xfrm>
            <a:off x="3638550" y="3952875"/>
            <a:ext cx="53149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2EA27ED5-187E-4F68-9FBB-45F880063A0E}"/>
              </a:ext>
            </a:extLst>
          </p:cNvPr>
          <p:cNvSpPr/>
          <p:nvPr/>
        </p:nvSpPr>
        <p:spPr>
          <a:xfrm>
            <a:off x="3671748" y="3500252"/>
            <a:ext cx="5248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Transformation, Quantization, Entropy coding</a:t>
            </a:r>
            <a:endParaRPr lang="zh-TW" alt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6D5BF18-AC49-4739-9628-4649D74872D8}"/>
              </a:ext>
            </a:extLst>
          </p:cNvPr>
          <p:cNvSpPr/>
          <p:nvPr/>
        </p:nvSpPr>
        <p:spPr>
          <a:xfrm>
            <a:off x="9181375" y="3579404"/>
            <a:ext cx="1885950" cy="77276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E09C09-54BA-4272-89B1-78A0F24D0961}"/>
              </a:ext>
            </a:extLst>
          </p:cNvPr>
          <p:cNvSpPr/>
          <p:nvPr/>
        </p:nvSpPr>
        <p:spPr>
          <a:xfrm>
            <a:off x="9292231" y="3768209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Human vision</a:t>
            </a:r>
            <a:endParaRPr lang="zh-TW" altLang="en-US" dirty="0"/>
          </a:p>
        </p:txBody>
      </p:sp>
      <p:cxnSp>
        <p:nvCxnSpPr>
          <p:cNvPr id="13" name="接點: 肘形 12">
            <a:extLst>
              <a:ext uri="{FF2B5EF4-FFF2-40B4-BE49-F238E27FC236}">
                <a16:creationId xmlns:a16="http://schemas.microsoft.com/office/drawing/2014/main" id="{1366A09A-E82F-45C6-87B3-8CFF471AA042}"/>
              </a:ext>
            </a:extLst>
          </p:cNvPr>
          <p:cNvCxnSpPr>
            <a:cxnSpLocks/>
          </p:cNvCxnSpPr>
          <p:nvPr/>
        </p:nvCxnSpPr>
        <p:spPr>
          <a:xfrm>
            <a:off x="4166778" y="3947788"/>
            <a:ext cx="4753522" cy="1240308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9391A126-02BC-4008-B475-8ACA9F865030}"/>
              </a:ext>
            </a:extLst>
          </p:cNvPr>
          <p:cNvSpPr/>
          <p:nvPr/>
        </p:nvSpPr>
        <p:spPr>
          <a:xfrm>
            <a:off x="9244867" y="4986380"/>
            <a:ext cx="1885950" cy="77276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4138A25-8E6B-4076-9E05-276FF803487B}"/>
              </a:ext>
            </a:extLst>
          </p:cNvPr>
          <p:cNvSpPr/>
          <p:nvPr/>
        </p:nvSpPr>
        <p:spPr>
          <a:xfrm>
            <a:off x="9308018" y="5188096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Machine vision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EBB5B8C-73AB-403B-A2BE-4EF49B348D76}"/>
              </a:ext>
            </a:extLst>
          </p:cNvPr>
          <p:cNvSpPr/>
          <p:nvPr/>
        </p:nvSpPr>
        <p:spPr>
          <a:xfrm>
            <a:off x="863600" y="5917379"/>
            <a:ext cx="8832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Feature coding for machine != Signal encoding for human</a:t>
            </a:r>
            <a:endParaRPr lang="zh-TW" altLang="en-US" sz="2400" dirty="0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F3DE0C81-EDE5-45E9-8879-2689B8229EF4}"/>
              </a:ext>
            </a:extLst>
          </p:cNvPr>
          <p:cNvSpPr/>
          <p:nvPr/>
        </p:nvSpPr>
        <p:spPr>
          <a:xfrm>
            <a:off x="863600" y="5137773"/>
            <a:ext cx="2651125" cy="62252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041E727A-D50B-4CB6-A396-A04749704F4E}"/>
              </a:ext>
            </a:extLst>
          </p:cNvPr>
          <p:cNvCxnSpPr>
            <a:cxnSpLocks/>
          </p:cNvCxnSpPr>
          <p:nvPr/>
        </p:nvCxnSpPr>
        <p:spPr>
          <a:xfrm>
            <a:off x="3638550" y="5526138"/>
            <a:ext cx="53149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乘號 22">
            <a:extLst>
              <a:ext uri="{FF2B5EF4-FFF2-40B4-BE49-F238E27FC236}">
                <a16:creationId xmlns:a16="http://schemas.microsoft.com/office/drawing/2014/main" id="{E76C603A-CAC9-4F7F-80C0-4D9DC7341689}"/>
              </a:ext>
            </a:extLst>
          </p:cNvPr>
          <p:cNvSpPr/>
          <p:nvPr/>
        </p:nvSpPr>
        <p:spPr>
          <a:xfrm>
            <a:off x="6167982" y="4109957"/>
            <a:ext cx="751114" cy="96461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投影片編號版面配置區 24">
            <a:extLst>
              <a:ext uri="{FF2B5EF4-FFF2-40B4-BE49-F238E27FC236}">
                <a16:creationId xmlns:a16="http://schemas.microsoft.com/office/drawing/2014/main" id="{C2DAA7A6-F063-4137-9347-15F926B5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53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8DAF05-C62C-465C-BEB2-D661750B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7794"/>
            <a:ext cx="10058400" cy="1371600"/>
          </a:xfrm>
        </p:spPr>
        <p:txBody>
          <a:bodyPr/>
          <a:lstStyle/>
          <a:p>
            <a:r>
              <a:rPr lang="en-US" altLang="zh-TW" dirty="0"/>
              <a:t>Related work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DBB8F5-9B1F-4307-B8A9-37244B9B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57" y="1709394"/>
            <a:ext cx="11097986" cy="48108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sz="2200" dirty="0"/>
              <a:t>Feature based image coding :</a:t>
            </a:r>
          </a:p>
          <a:p>
            <a:pPr marL="0" indent="0">
              <a:buNone/>
            </a:pPr>
            <a:r>
              <a:rPr lang="en-US" altLang="zh-TW" sz="2200" dirty="0"/>
              <a:t>explore encoding representative image </a:t>
            </a:r>
            <a:r>
              <a:rPr lang="en-US" altLang="zh-TW" sz="2200" dirty="0">
                <a:solidFill>
                  <a:srgbClr val="FF0000"/>
                </a:solidFill>
              </a:rPr>
              <a:t>features</a:t>
            </a:r>
            <a:r>
              <a:rPr lang="en-US" altLang="zh-TW" sz="2200" dirty="0"/>
              <a:t> for </a:t>
            </a:r>
            <a:r>
              <a:rPr lang="en-US" altLang="zh-TW" sz="2200" dirty="0">
                <a:solidFill>
                  <a:srgbClr val="FF0000"/>
                </a:solidFill>
              </a:rPr>
              <a:t>reconstruction</a:t>
            </a:r>
          </a:p>
          <a:p>
            <a:pPr marL="0" indent="0">
              <a:buNone/>
            </a:pPr>
            <a:endParaRPr lang="en-US" altLang="zh-TW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chemeClr val="accent5"/>
                </a:solidFill>
              </a:rPr>
              <a:t>Latent code + RCGAN : </a:t>
            </a:r>
            <a:r>
              <a:rPr lang="en-US" altLang="zh-TW" sz="2000" dirty="0"/>
              <a:t>“Towards conceptual compression. In Proc. of Advances In Neural Information Processing Systems, 2016”</a:t>
            </a:r>
          </a:p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chemeClr val="accent5"/>
                </a:solidFill>
              </a:rPr>
              <a:t>VAE + GAN : </a:t>
            </a:r>
            <a:r>
              <a:rPr lang="en-US" altLang="zh-TW" sz="2000" dirty="0"/>
              <a:t>”Layered conceptual image compression via deep semantic synthesis. In Proc. IEEE Int’l Conf. Image Processing, 2019”</a:t>
            </a:r>
            <a:endParaRPr lang="en-US" altLang="zh-TW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altLang="zh-TW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altLang="zh-TW" sz="2200" dirty="0"/>
              <a:t>The ideal targets of VCM: </a:t>
            </a:r>
          </a:p>
          <a:p>
            <a:pPr marL="457200" indent="-457200">
              <a:buAutoNum type="arabicPeriod"/>
            </a:pPr>
            <a:r>
              <a:rPr lang="en-US" altLang="zh-TW" sz="2200" dirty="0"/>
              <a:t>First satisfied to provide the fast analysis for machine</a:t>
            </a:r>
          </a:p>
          <a:p>
            <a:pPr marL="457200" indent="-457200">
              <a:buAutoNum type="arabicPeriod"/>
            </a:pPr>
            <a:r>
              <a:rPr lang="en-US" altLang="zh-TW" sz="2200" dirty="0"/>
              <a:t>More bit-rates are additionally used to further improve the visual quality for human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48B5F30-C286-4EE0-BC3C-26748022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23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19DFB5-140C-45E8-95C3-ECB79492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2223"/>
            <a:ext cx="10058400" cy="1371600"/>
          </a:xfrm>
        </p:spPr>
        <p:txBody>
          <a:bodyPr/>
          <a:lstStyle/>
          <a:p>
            <a:r>
              <a:rPr lang="en-US" altLang="zh-TW" dirty="0"/>
              <a:t>PROPOSED METHOD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60B6D5-E42A-40AA-99F5-8BEF76CE0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B5129AE-4035-4D6C-AA55-EE9D16A3B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31" y="2447581"/>
            <a:ext cx="11489938" cy="35764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1826C71-DDC6-4606-A15F-7466C87CBB01}"/>
              </a:ext>
            </a:extLst>
          </p:cNvPr>
          <p:cNvSpPr/>
          <p:nvPr/>
        </p:nvSpPr>
        <p:spPr>
          <a:xfrm>
            <a:off x="1906470" y="1898907"/>
            <a:ext cx="3695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1. Extract sparse edges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3CD6C1E-9FD1-4134-B38E-8C1B1271262C}"/>
              </a:ext>
            </a:extLst>
          </p:cNvPr>
          <p:cNvSpPr/>
          <p:nvPr/>
        </p:nvSpPr>
        <p:spPr>
          <a:xfrm>
            <a:off x="6441382" y="1871791"/>
            <a:ext cx="4180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3. Train GAN to reconstruct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592100B-D5AA-4A2C-BAE2-AB73A56502C0}"/>
              </a:ext>
            </a:extLst>
          </p:cNvPr>
          <p:cNvSpPr/>
          <p:nvPr/>
        </p:nvSpPr>
        <p:spPr>
          <a:xfrm>
            <a:off x="362951" y="6035040"/>
            <a:ext cx="7420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2. Extract vision-driven compact representations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9416135A-8689-4A13-97E6-68116FC1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87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4A5EAC-CB5B-450E-9176-1CCD7C29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2480"/>
            <a:ext cx="10058400" cy="1371600"/>
          </a:xfrm>
        </p:spPr>
        <p:txBody>
          <a:bodyPr/>
          <a:lstStyle/>
          <a:p>
            <a:r>
              <a:rPr lang="en-US" altLang="zh-TW" dirty="0"/>
              <a:t>Sparse Edge Extraction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0BB22F-D5A8-474A-84A5-CDDCDAD04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885405"/>
            <a:ext cx="10880271" cy="4373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Fast edge detection based on structured forests</a:t>
            </a:r>
          </a:p>
          <a:p>
            <a:pPr marL="0" indent="0">
              <a:buNone/>
            </a:pPr>
            <a:r>
              <a:rPr lang="en-US" altLang="zh-TW" sz="2000" dirty="0"/>
              <a:t>“Structured forests for fast edge detection. In Proc. Int’l Conf. Computer Vision, 2013.”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400" dirty="0"/>
              <a:t>Post process : Binarize the edge maps and discard trivial edges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A59CB9B-A401-49F4-9B95-D096B477E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952" y="2873873"/>
            <a:ext cx="7964096" cy="2570756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61A14B5-78A1-4FC8-AB85-15B421F8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34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DB5A75-E789-4E78-AFBF-AFD28571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513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Compact Representation Extraction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A6A68C-9232-4730-B79F-1EA7FDE6E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885404"/>
            <a:ext cx="11321141" cy="4558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How to coding edge maps into compact bit-streams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RCGAN, SCC (Screen Content Coding) : not designed to </a:t>
            </a:r>
            <a:r>
              <a:rPr lang="en-US" altLang="zh-TW" sz="2400" dirty="0">
                <a:solidFill>
                  <a:srgbClr val="FF0000"/>
                </a:solidFill>
              </a:rPr>
              <a:t>trace edge</a:t>
            </a:r>
          </a:p>
          <a:p>
            <a:pPr marL="0" indent="0">
              <a:buNone/>
            </a:pPr>
            <a:endParaRPr lang="en-US" altLang="zh-TW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C00000"/>
                </a:solidFill>
              </a:rPr>
              <a:t>Trace the edges into vector graphics :</a:t>
            </a:r>
          </a:p>
          <a:p>
            <a:pPr marL="0" indent="0">
              <a:buNone/>
            </a:pPr>
            <a:endParaRPr lang="en-US" altLang="zh-TW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sz="2400" dirty="0" err="1"/>
              <a:t>AutoTrace</a:t>
            </a:r>
            <a:r>
              <a:rPr lang="en-US" altLang="zh-TW" sz="2400" dirty="0"/>
              <a:t> - a program for converting bitmap to vector graphics</a:t>
            </a:r>
          </a:p>
          <a:p>
            <a:pPr marL="0" indent="0">
              <a:buNone/>
            </a:pPr>
            <a:r>
              <a:rPr lang="en-US" altLang="zh-TW" sz="2400" dirty="0"/>
              <a:t>The edges are approximated into </a:t>
            </a:r>
            <a:r>
              <a:rPr lang="en-US" altLang="zh-TW" sz="2400" dirty="0">
                <a:solidFill>
                  <a:srgbClr val="FF0000"/>
                </a:solidFill>
              </a:rPr>
              <a:t>straight lines </a:t>
            </a:r>
            <a:r>
              <a:rPr lang="en-US" altLang="zh-TW" sz="2400" dirty="0"/>
              <a:t>and </a:t>
            </a:r>
            <a:r>
              <a:rPr lang="en-US" altLang="zh-TW" sz="2400" dirty="0">
                <a:solidFill>
                  <a:srgbClr val="FF0000"/>
                </a:solidFill>
              </a:rPr>
              <a:t>Bezier curves</a:t>
            </a:r>
            <a:r>
              <a:rPr lang="en-US" altLang="zh-TW" sz="2400" dirty="0"/>
              <a:t>, </a:t>
            </a:r>
          </a:p>
          <a:p>
            <a:pPr marL="0" indent="0">
              <a:buNone/>
            </a:pPr>
            <a:r>
              <a:rPr lang="en-US" altLang="zh-TW" sz="2400" dirty="0"/>
              <a:t>following the Scalable Vector Graphics (SVG) syntax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D9ECD75-4419-4DAE-8EAB-32E62C0B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02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21A319-27F4-48DF-BB9E-8A59A1854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2759"/>
            <a:ext cx="10058400" cy="1371600"/>
          </a:xfrm>
        </p:spPr>
        <p:txBody>
          <a:bodyPr/>
          <a:lstStyle/>
          <a:p>
            <a:r>
              <a:rPr lang="en-US" altLang="zh-TW" dirty="0"/>
              <a:t>SVG and </a:t>
            </a:r>
            <a:r>
              <a:rPr lang="en-US" altLang="zh-TW" dirty="0" err="1"/>
              <a:t>AutoTrace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4DABE9-368B-4C2F-96D4-0CF55AADE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80772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SVG stand for Scalable Vector Graphics</a:t>
            </a:r>
          </a:p>
          <a:p>
            <a:pPr marL="0" indent="0">
              <a:buNone/>
            </a:pPr>
            <a:r>
              <a:rPr lang="en-US" altLang="zh-TW" sz="2400" dirty="0"/>
              <a:t>It is usually used to define vector-based graphics for the Web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68E5366-A9E3-4DE7-9A1E-5F1B06283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28" y="2779082"/>
            <a:ext cx="1740769" cy="181832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0E7B85A-E450-4357-BDC4-222D3F45B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923" y="2779082"/>
            <a:ext cx="1813593" cy="181832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FB15EE5-0C6A-4C8B-A0C3-F6196743C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55" y="4765160"/>
            <a:ext cx="4356324" cy="177809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7EB2286-E701-4389-A22F-253F454BA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2005" y="2779082"/>
            <a:ext cx="3839550" cy="370908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47D53CB-DCB0-47B8-9A56-96B01DD7B7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8567" y="3345379"/>
            <a:ext cx="1825878" cy="2504062"/>
          </a:xfrm>
          <a:prstGeom prst="rect">
            <a:avLst/>
          </a:prstGeom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4EA5B03-7C17-44B3-9BA3-6ADA0643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98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E0FDE6-E0A5-435C-8ADA-47973800B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6124"/>
            <a:ext cx="10058400" cy="1371600"/>
          </a:xfrm>
        </p:spPr>
        <p:txBody>
          <a:bodyPr/>
          <a:lstStyle/>
          <a:p>
            <a:r>
              <a:rPr lang="en-US" altLang="zh-TW" dirty="0"/>
              <a:t>Restore color representation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5BF431-FDF9-4005-8896-98621948D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0571"/>
            <a:ext cx="10058400" cy="418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Sparsely sample pixels near the lines and curves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FB52DC2-FF08-4041-A4A9-1A3F9C101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276" y="2429359"/>
            <a:ext cx="7271447" cy="4032517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A550845-D6E1-4084-A7B7-AE5C7969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56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5B401-2F49-4CB2-A1CB-A7F2FCBE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9566"/>
            <a:ext cx="10058400" cy="1371600"/>
          </a:xfrm>
        </p:spPr>
        <p:txBody>
          <a:bodyPr/>
          <a:lstStyle/>
          <a:p>
            <a:r>
              <a:rPr lang="en-US" altLang="zh-TW" dirty="0"/>
              <a:t>GAN image reconstruction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2B552E-C3FC-4B5F-9AAB-F5F270DC2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2103120"/>
            <a:ext cx="11048999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The main idea is to leverage GAN to map sparse representation back to the original image spaces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Let generator and discriminator denoted as G and D, respectively.</a:t>
            </a:r>
          </a:p>
          <a:p>
            <a:pPr marL="0" indent="0">
              <a:buNone/>
            </a:pPr>
            <a:r>
              <a:rPr lang="en-US" altLang="zh-TW" sz="2400" dirty="0"/>
              <a:t>Reconstructed image:</a:t>
            </a:r>
          </a:p>
          <a:p>
            <a:pPr marL="0" indent="0">
              <a:buNone/>
            </a:pPr>
            <a:r>
              <a:rPr lang="en-US" altLang="zh-TW" sz="2400" dirty="0"/>
              <a:t>Reconstruction loss: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D09AC3-FE46-44B3-B0E0-4DA50D7C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9EC49ED-C0EF-49BB-B28D-426A6D1B2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009" y="3945159"/>
            <a:ext cx="2221627" cy="36558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3266130-B60E-41A6-9B0E-64021CF91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017" y="4499905"/>
            <a:ext cx="3371474" cy="36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17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肥皂</Template>
  <TotalTime>2500</TotalTime>
  <Words>1211</Words>
  <Application>Microsoft Office PowerPoint</Application>
  <PresentationFormat>寬螢幕</PresentationFormat>
  <Paragraphs>189</Paragraphs>
  <Slides>14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新細明體</vt:lpstr>
      <vt:lpstr>Calibri</vt:lpstr>
      <vt:lpstr>Century Gothic</vt:lpstr>
      <vt:lpstr>Garamond</vt:lpstr>
      <vt:lpstr>肥皂</vt:lpstr>
      <vt:lpstr>TOWARDS CODING FOR HUMAN AND MACHINE VISION:  A SCALABLE IMAGE CODING APPROACH</vt:lpstr>
      <vt:lpstr>Introduction</vt:lpstr>
      <vt:lpstr>Related work</vt:lpstr>
      <vt:lpstr>PROPOSED METHOD</vt:lpstr>
      <vt:lpstr>Sparse Edge Extraction</vt:lpstr>
      <vt:lpstr>Compact Representation Extraction</vt:lpstr>
      <vt:lpstr>SVG and AutoTrace</vt:lpstr>
      <vt:lpstr>Restore color representation</vt:lpstr>
      <vt:lpstr>GAN image reconstruction</vt:lpstr>
      <vt:lpstr>Experiment </vt:lpstr>
      <vt:lpstr>PowerPoint 簡報</vt:lpstr>
      <vt:lpstr>Quantitative evaluations</vt:lpstr>
      <vt:lpstr>Facial Landmark Detection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Distributing Deep Neural Networks with Containerized Partitions at the Edge</dc:title>
  <dc:creator>USER</dc:creator>
  <cp:lastModifiedBy>USER</cp:lastModifiedBy>
  <cp:revision>131</cp:revision>
  <dcterms:created xsi:type="dcterms:W3CDTF">2020-07-22T19:32:18Z</dcterms:created>
  <dcterms:modified xsi:type="dcterms:W3CDTF">2021-01-29T04:52:36Z</dcterms:modified>
</cp:coreProperties>
</file>