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a02a8fa2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a02a8fa2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a02a8fa2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a02a8fa2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a83f4c27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a83f4c27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a83f4c27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a83f4c27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a02a8fa2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a02a8fa2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a02a8fa2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a02a8fa2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a02a8fa2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a02a8fa2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a02a8fa2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a02a8fa2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a02a8fa2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a02a8fa2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a02a8fa2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a02a8fa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a02a8fa2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a02a8fa2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a02a8fa2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a02a8fa2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a02a8fa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a02a8fa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a02a8fa2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a02a8fa2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a83f4c27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a83f4c27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a02a8fa2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a02a8fa2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Don’t Hit Me! Glass Detection in Real-world Scenes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1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Haiyang Mei, Xin Yang, Yang Wang, Yuanyuan Liu, Shengfeng He, Qiang Zhang, Xiaopeng Wei, Rynson W.H. Lau</a:t>
            </a:r>
            <a:r>
              <a:rPr lang="zh-TW" sz="1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; Proceedings of the IEEE/CVF Conference on Computer Vision and Pattern Recognition (CVPR), 2020, pp. 3687-3696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7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Settings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845100" y="513950"/>
            <a:ext cx="8520600" cy="43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Implementations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Pytorch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Training images: 416 X 416, horizontally random flipping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Multi-level feature extractor: pre-trained ResNeXt101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SGD: momentum 0.9, weight decay 5 x 10</a:t>
            </a:r>
            <a:r>
              <a:rPr baseline="30000" lang="zh-TW"/>
              <a:t>-4</a:t>
            </a:r>
            <a:r>
              <a:rPr lang="zh-TW"/>
              <a:t>, 200 epochs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Learning rate: 0.001</a:t>
            </a:r>
            <a:r>
              <a:rPr baseline="30000" lang="zh-TW"/>
              <a:t>0.9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batch size: 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w</a:t>
            </a:r>
            <a:r>
              <a:rPr baseline="-25000" lang="zh-TW"/>
              <a:t>h</a:t>
            </a:r>
            <a:r>
              <a:rPr lang="zh-TW"/>
              <a:t>, w</a:t>
            </a:r>
            <a:r>
              <a:rPr baseline="-25000" lang="zh-TW"/>
              <a:t>l</a:t>
            </a:r>
            <a:r>
              <a:rPr lang="zh-TW"/>
              <a:t>, w</a:t>
            </a:r>
            <a:r>
              <a:rPr baseline="-25000" lang="zh-TW"/>
              <a:t>f</a:t>
            </a:r>
            <a:r>
              <a:rPr lang="zh-TW"/>
              <a:t>: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NVIDIA GTX 1080Ti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metrics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Intersection of union (IoU)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Pixel accuracy (PA)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F-measure: harmonic mean of average precision and average recall</a:t>
            </a:r>
            <a:br>
              <a:rPr lang="zh-TW"/>
            </a:br>
            <a:r>
              <a:rPr lang="zh-TW"/>
              <a:t>β</a:t>
            </a:r>
            <a:r>
              <a:rPr baseline="30000" lang="zh-TW"/>
              <a:t>2</a:t>
            </a:r>
            <a:r>
              <a:rPr lang="zh-TW"/>
              <a:t> = 0.3 → emphasize on precision</a:t>
            </a:r>
            <a:br>
              <a:rPr lang="zh-TW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Mean absolute error (MAE)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Balance error rate (BER)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026" y="3715428"/>
            <a:ext cx="2297875" cy="2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7287" l="0" r="0" t="0"/>
          <a:stretch/>
        </p:blipFill>
        <p:spPr>
          <a:xfrm>
            <a:off x="4320000" y="4341625"/>
            <a:ext cx="3086126" cy="3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5831000" y="4497825"/>
            <a:ext cx="305100" cy="17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5396000" y="4556350"/>
            <a:ext cx="11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glass pixels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364400" y="4497825"/>
            <a:ext cx="305100" cy="17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6571100" y="4556350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non-</a:t>
            </a:r>
            <a:r>
              <a:rPr lang="zh-TW">
                <a:solidFill>
                  <a:srgbClr val="FF0000"/>
                </a:solidFill>
              </a:rPr>
              <a:t>glass pixels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1370200" y="2991575"/>
            <a:ext cx="121800" cy="400200"/>
          </a:xfrm>
          <a:prstGeom prst="leftBrace">
            <a:avLst>
              <a:gd fmla="val 50000" name="adj1"/>
              <a:gd fmla="val 5275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174750" y="2914625"/>
            <a:ext cx="117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Semantic segmentation</a:t>
            </a:r>
            <a:endParaRPr sz="1200"/>
          </a:p>
        </p:txBody>
      </p:sp>
      <p:sp>
        <p:nvSpPr>
          <p:cNvPr id="141" name="Google Shape;141;p22"/>
          <p:cNvSpPr/>
          <p:nvPr/>
        </p:nvSpPr>
        <p:spPr>
          <a:xfrm>
            <a:off x="1332050" y="3533300"/>
            <a:ext cx="121800" cy="679200"/>
          </a:xfrm>
          <a:prstGeom prst="leftBrace">
            <a:avLst>
              <a:gd fmla="val 50000" name="adj1"/>
              <a:gd fmla="val 5275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152400" y="3585950"/>
            <a:ext cx="117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Salient object detection</a:t>
            </a:r>
            <a:endParaRPr sz="1200"/>
          </a:p>
        </p:txBody>
      </p:sp>
      <p:sp>
        <p:nvSpPr>
          <p:cNvPr id="143" name="Google Shape;143;p22"/>
          <p:cNvSpPr txBox="1"/>
          <p:nvPr/>
        </p:nvSpPr>
        <p:spPr>
          <a:xfrm>
            <a:off x="152750" y="4230475"/>
            <a:ext cx="117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Shadow detection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258275" y="23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Compariason with the State-of-the-arts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192300" y="1055875"/>
            <a:ext cx="87594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Compared methods (18)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zh-TW" sz="1700"/>
              <a:t>Semantic segmentation</a:t>
            </a:r>
            <a:br>
              <a:rPr lang="zh-TW" sz="1700"/>
            </a:br>
            <a:r>
              <a:rPr lang="zh-TW" sz="1700"/>
              <a:t> ICNet [45], PSPNet [46], DenseASPP [37], BiSeNet [39], PSANet [47], DANet [7] and CCNet [12]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zh-TW" sz="1700"/>
              <a:t>Salient object detection</a:t>
            </a:r>
            <a:br>
              <a:rPr lang="zh-TW" sz="1700"/>
            </a:br>
            <a:r>
              <a:rPr lang="zh-TW" sz="1700"/>
              <a:t>DSS [10], PiCANet [19], RAS [2], R 3Net [4], CPD [34], PoolNet [17], BASNet [24] and EGNet [48]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zh-TW" sz="1700"/>
              <a:t>Shadow detection</a:t>
            </a:r>
            <a:br>
              <a:rPr lang="zh-TW" sz="1700"/>
            </a:br>
            <a:r>
              <a:rPr lang="zh-TW" sz="1700"/>
              <a:t>DSC [11] and BDRAR [52]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zh-TW" sz="1700"/>
              <a:t>Mirror segmentation</a:t>
            </a:r>
            <a:br>
              <a:rPr lang="zh-TW" sz="1700"/>
            </a:br>
            <a:r>
              <a:rPr lang="zh-TW" sz="1700"/>
              <a:t>MirrorNet [38]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Retrained on the GDD training set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5275" y="735025"/>
            <a:ext cx="457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Compariason with the State-of-the-arts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-39000" y="2030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Outperform all other methods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475" y="54688"/>
            <a:ext cx="4413599" cy="5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5275" y="101625"/>
            <a:ext cx="84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Compariason with the State-of-the-arts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159425" y="674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Detect small and large glass accurately → Multi-scale contextual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Not confu</a:t>
            </a:r>
            <a:r>
              <a:rPr lang="zh-TW"/>
              <a:t>sed by the non-glass regions → LCFI: contextual info</a:t>
            </a:r>
            <a:endParaRPr/>
          </a:p>
        </p:txBody>
      </p:sp>
      <p:grpSp>
        <p:nvGrpSpPr>
          <p:cNvPr id="163" name="Google Shape;163;p25"/>
          <p:cNvGrpSpPr/>
          <p:nvPr/>
        </p:nvGrpSpPr>
        <p:grpSpPr>
          <a:xfrm>
            <a:off x="1411785" y="1513577"/>
            <a:ext cx="6079991" cy="3456949"/>
            <a:chOff x="1733800" y="803825"/>
            <a:chExt cx="5676399" cy="3464224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3800" y="803825"/>
              <a:ext cx="5676399" cy="34642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25"/>
            <p:cNvCxnSpPr/>
            <p:nvPr/>
          </p:nvCxnSpPr>
          <p:spPr>
            <a:xfrm>
              <a:off x="1733800" y="1582350"/>
              <a:ext cx="5650800" cy="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More Glass Detection Results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Images beyond the GDD test set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5" y="2143081"/>
            <a:ext cx="9143999" cy="1318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6"/>
          <p:cNvCxnSpPr/>
          <p:nvPr/>
        </p:nvCxnSpPr>
        <p:spPr>
          <a:xfrm flipH="1">
            <a:off x="2302075" y="2153100"/>
            <a:ext cx="15300" cy="2991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6"/>
          <p:cNvSpPr txBox="1"/>
          <p:nvPr/>
        </p:nvSpPr>
        <p:spPr>
          <a:xfrm>
            <a:off x="302700" y="2818500"/>
            <a:ext cx="16560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485875" y="3940300"/>
            <a:ext cx="16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ADE20K</a:t>
            </a:r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4514975" y="3940300"/>
            <a:ext cx="16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Internet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Component Analysis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Evaluate the effectiveness of the proposed LCFI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LCFI w/ sparse: dilated convolution &gt; LCFI w/ local: local → larger receptive 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LCFI w/ one path: spatially separable convolution → more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GDNet: two parallel spatially separable convolution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675" y="3025350"/>
            <a:ext cx="4579625" cy="19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6" y="3178498"/>
            <a:ext cx="4366027" cy="177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 --- Mirror Segmentation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Explore abundant contextual information from a large field → Handle other vision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re-train GDNet on the mirror segmentation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LFCI → Boost the performance of mirror segmentation</a:t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00" y="2984000"/>
            <a:ext cx="7900074" cy="14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Provide a large-scale glass detection dataset (GDD)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GDNet: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Combine low-level and high-level contexts from a large field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Detect glass of different sizes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Test images in and beyond the GDD test 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Fail in complex scene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50" y="3123750"/>
            <a:ext cx="4649526" cy="19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Glass detection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Challenges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Glass does not have a fixed pattern → </a:t>
            </a:r>
            <a:r>
              <a:rPr lang="zh-TW">
                <a:solidFill>
                  <a:srgbClr val="FF0000"/>
                </a:solidFill>
              </a:rPr>
              <a:t>X</a:t>
            </a:r>
            <a:r>
              <a:rPr lang="zh-TW"/>
              <a:t> </a:t>
            </a:r>
            <a:r>
              <a:rPr lang="zh-TW"/>
              <a:t>State-of-the-art segmentation methods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Not all glass regions are salient → </a:t>
            </a:r>
            <a:r>
              <a:rPr lang="zh-TW">
                <a:solidFill>
                  <a:srgbClr val="FF0000"/>
                </a:solidFill>
              </a:rPr>
              <a:t>X</a:t>
            </a:r>
            <a:r>
              <a:rPr lang="zh-TW"/>
              <a:t> Salient object detection methods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Weak content discontinuity → </a:t>
            </a:r>
            <a:r>
              <a:rPr lang="zh-TW">
                <a:solidFill>
                  <a:srgbClr val="FF0000"/>
                </a:solidFill>
              </a:rPr>
              <a:t>X</a:t>
            </a:r>
            <a:r>
              <a:rPr lang="zh-TW"/>
              <a:t> Mirror segmentation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Weak/partial reflections or ambiguous boundary → </a:t>
            </a:r>
            <a:r>
              <a:rPr lang="zh-TW">
                <a:solidFill>
                  <a:srgbClr val="FF0000"/>
                </a:solidFill>
              </a:rPr>
              <a:t>X</a:t>
            </a:r>
            <a:r>
              <a:rPr lang="zh-TW"/>
              <a:t> Reflection/boundary detector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Contributions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The first large-scale glass detection dataset (GDD): 3916 images + glass masks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Glass detection network (GDNet): + large-field contextual feature integration module (LCFI)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Outperform state-of-the-art models fine-tuned for glass detection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Related Work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Semantic/scene/instance segmentation: arbitrary objects can appear behind the glass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Salient object detection (SOD): multiple salient things behind the glass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Specific region detection/segmentation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Shadow detection: no obvious intensity difference between inside and outside of the glass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Watar hazard detection: water → vertical direction, glass → arbitrary directions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Mirror segmentation: less content discontinuity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Single image reflection removal (SIRR): partial/weak reflections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831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 New Dataset for Glass Detection - GDD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0" y="803275"/>
            <a:ext cx="85206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Data construction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Images + Glass masks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Taken by cameras and smartphones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Cover diverse daily-life scenes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Indoor: 2827 images, outdoor: 1089 images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Training: 2980 images, testing: 936 images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99" y="2852825"/>
            <a:ext cx="8868800" cy="1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831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 New Dataset for Glass Detection - GDD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0" y="498475"/>
            <a:ext cx="85206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Data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Glass type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Aim to detect relatively large transparent glass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+ small glass → Diversity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Glass location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Locate at different positions of the images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Overall spatial distributions: centered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Glass area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(0, 0.2]: easily cluttered with diverse background objects/scenes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(0.8, 1.0): dominated by the scene behind the glass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[0.2, 0.8]: &gt; mirror dataset → more scene behind the glass → more challenging</a:t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452275" y="3546025"/>
            <a:ext cx="3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√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82" name="Google Shape;82;p17"/>
          <p:cNvGrpSpPr/>
          <p:nvPr/>
        </p:nvGrpSpPr>
        <p:grpSpPr>
          <a:xfrm>
            <a:off x="41550" y="3259300"/>
            <a:ext cx="9060899" cy="1884200"/>
            <a:chOff x="41550" y="2725900"/>
            <a:chExt cx="9060899" cy="1884200"/>
          </a:xfrm>
        </p:grpSpPr>
        <p:pic>
          <p:nvPicPr>
            <p:cNvPr id="83" name="Google Shape;8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50" y="3125565"/>
              <a:ext cx="9060899" cy="14845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" name="Google Shape;84;p17"/>
            <p:cNvCxnSpPr/>
            <p:nvPr/>
          </p:nvCxnSpPr>
          <p:spPr>
            <a:xfrm>
              <a:off x="5252850" y="3049375"/>
              <a:ext cx="5400" cy="1382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7"/>
            <p:cNvCxnSpPr/>
            <p:nvPr/>
          </p:nvCxnSpPr>
          <p:spPr>
            <a:xfrm>
              <a:off x="6384175" y="3049375"/>
              <a:ext cx="5400" cy="1382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6" name="Google Shape;86;p17"/>
            <p:cNvSpPr txBox="1"/>
            <p:nvPr/>
          </p:nvSpPr>
          <p:spPr>
            <a:xfrm>
              <a:off x="4088550" y="2748025"/>
              <a:ext cx="172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rgbClr val="FF0000"/>
                  </a:solidFill>
                </a:rPr>
                <a:t>small glass/ glass corners</a:t>
              </a:r>
              <a:endParaRPr sz="1100">
                <a:solidFill>
                  <a:srgbClr val="FF0000"/>
                </a:solidFill>
              </a:endParaRPr>
            </a:p>
          </p:txBody>
        </p:sp>
        <p:sp>
          <p:nvSpPr>
            <p:cNvPr id="87" name="Google Shape;87;p17"/>
            <p:cNvSpPr txBox="1"/>
            <p:nvPr/>
          </p:nvSpPr>
          <p:spPr>
            <a:xfrm>
              <a:off x="5875000" y="2725900"/>
              <a:ext cx="172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rgbClr val="FF0000"/>
                  </a:solidFill>
                </a:rPr>
                <a:t>glass close to the camera</a:t>
              </a:r>
              <a:endParaRPr sz="11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50875" y="16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Methodology--- Network Overview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860375"/>
            <a:ext cx="8912975" cy="32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811750" y="883925"/>
            <a:ext cx="15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Harvest features of different levels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95" name="Google Shape;95;p18"/>
          <p:cNvCxnSpPr>
            <a:stCxn id="94" idx="2"/>
          </p:cNvCxnSpPr>
          <p:nvPr/>
        </p:nvCxnSpPr>
        <p:spPr>
          <a:xfrm>
            <a:off x="1608100" y="1499525"/>
            <a:ext cx="11100" cy="150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8"/>
          <p:cNvSpPr txBox="1"/>
          <p:nvPr/>
        </p:nvSpPr>
        <p:spPr>
          <a:xfrm>
            <a:off x="4879875" y="987150"/>
            <a:ext cx="15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Focus more on the glass regions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97" name="Google Shape;97;p18"/>
          <p:cNvCxnSpPr>
            <a:stCxn id="96" idx="2"/>
          </p:cNvCxnSpPr>
          <p:nvPr/>
        </p:nvCxnSpPr>
        <p:spPr>
          <a:xfrm>
            <a:off x="5676225" y="1602750"/>
            <a:ext cx="174000" cy="129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77275" y="66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Methodology--- LCFI Block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54468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Extract contextual info from a large field → context inference, glass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Spatially separable convolutions → Extract abundant contexts from a large field</a:t>
            </a:r>
            <a:br>
              <a:rPr lang="zh-TW"/>
            </a:br>
            <a:br>
              <a:rPr lang="zh-TW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Spatially separable convolutions with reverse order → Eliminate the ambiguity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00" y="2740250"/>
            <a:ext cx="8987901" cy="235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9"/>
          <p:cNvGrpSpPr/>
          <p:nvPr/>
        </p:nvGrpSpPr>
        <p:grpSpPr>
          <a:xfrm>
            <a:off x="1383625" y="1233475"/>
            <a:ext cx="3884650" cy="912575"/>
            <a:chOff x="1089150" y="1417000"/>
            <a:chExt cx="3884650" cy="912575"/>
          </a:xfrm>
        </p:grpSpPr>
        <p:pic>
          <p:nvPicPr>
            <p:cNvPr id="106" name="Google Shape;106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06050" y="1771000"/>
              <a:ext cx="3167750" cy="26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9"/>
            <p:cNvSpPr/>
            <p:nvPr/>
          </p:nvSpPr>
          <p:spPr>
            <a:xfrm>
              <a:off x="3449875" y="1696925"/>
              <a:ext cx="171300" cy="3540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9"/>
            <p:cNvSpPr txBox="1"/>
            <p:nvPr/>
          </p:nvSpPr>
          <p:spPr>
            <a:xfrm>
              <a:off x="3068250" y="1417000"/>
              <a:ext cx="1072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rgbClr val="FF0000"/>
                  </a:solidFill>
                </a:rPr>
                <a:t>Input features</a:t>
              </a:r>
              <a:endParaRPr sz="1100">
                <a:solidFill>
                  <a:srgbClr val="FF0000"/>
                </a:solidFill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2226400" y="1696925"/>
              <a:ext cx="171300" cy="3540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 txBox="1"/>
            <p:nvPr/>
          </p:nvSpPr>
          <p:spPr>
            <a:xfrm>
              <a:off x="1669163" y="1417000"/>
              <a:ext cx="1780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rgbClr val="FF0000"/>
                  </a:solidFill>
                </a:rPr>
                <a:t>batch normalization</a:t>
              </a:r>
              <a:endParaRPr sz="1100">
                <a:solidFill>
                  <a:srgbClr val="FF0000"/>
                </a:solidFill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1807525" y="1685850"/>
              <a:ext cx="236700" cy="3540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 txBox="1"/>
            <p:nvPr/>
          </p:nvSpPr>
          <p:spPr>
            <a:xfrm>
              <a:off x="1089150" y="1975575"/>
              <a:ext cx="3051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rgbClr val="FF0000"/>
                  </a:solidFill>
                </a:rPr>
                <a:t>extracted large-field contextual features</a:t>
              </a:r>
              <a:endParaRPr sz="1100">
                <a:solidFill>
                  <a:srgbClr val="FF0000"/>
                </a:solidFill>
              </a:endParaRPr>
            </a:p>
          </p:txBody>
        </p:sp>
      </p:grp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1325" y="1233478"/>
            <a:ext cx="1711625" cy="9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77275" y="66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Methodology--- LCFI Module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6392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LCFI blocks extract features from a large field of a fixed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To address different scale glass</a:t>
            </a:r>
            <a:br>
              <a:rPr lang="zh-TW"/>
            </a:br>
            <a:r>
              <a:rPr lang="zh-TW"/>
              <a:t>→ Four parallel LCFI blocks with different kernel size (k = 3, 5, 7, 9) and the dilation rate (dr = 1, 2, 3, 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To explore more contextual features</a:t>
            </a:r>
            <a:br>
              <a:rPr lang="zh-TW"/>
            </a:br>
            <a:r>
              <a:rPr lang="zh-TW"/>
              <a:t>→ Information flow between adjacent LCFI blocks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09150"/>
            <a:ext cx="8379800" cy="21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</a:t>
            </a:r>
            <a:r>
              <a:rPr baseline="-25000" lang="zh-TW"/>
              <a:t>bce</a:t>
            </a:r>
            <a:r>
              <a:rPr lang="zh-TW"/>
              <a:t>: binary cross-entropy (BCE), I</a:t>
            </a:r>
            <a:r>
              <a:rPr baseline="-25000" lang="zh-TW"/>
              <a:t>edge</a:t>
            </a:r>
            <a:r>
              <a:rPr lang="zh-TW"/>
              <a:t>: edge loss, I</a:t>
            </a:r>
            <a:r>
              <a:rPr baseline="-25000" lang="zh-TW"/>
              <a:t>iou</a:t>
            </a:r>
            <a:r>
              <a:rPr lang="zh-TW"/>
              <a:t>: IoU loss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</a:t>
            </a:r>
            <a:r>
              <a:rPr baseline="-25000" lang="zh-TW"/>
              <a:t>h</a:t>
            </a:r>
            <a:r>
              <a:rPr lang="zh-TW"/>
              <a:t> (high-level large-field contextual features) = l</a:t>
            </a:r>
            <a:r>
              <a:rPr baseline="-25000" lang="zh-TW"/>
              <a:t>bce</a:t>
            </a:r>
            <a:r>
              <a:rPr lang="zh-TW"/>
              <a:t> + l</a:t>
            </a:r>
            <a:r>
              <a:rPr baseline="-25000" lang="zh-TW"/>
              <a:t>iou</a:t>
            </a:r>
            <a:br>
              <a:rPr baseline="-25000" lang="zh-TW"/>
            </a:br>
            <a:r>
              <a:rPr lang="zh-TW"/>
              <a:t>→ Complete glass detection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</a:t>
            </a:r>
            <a:r>
              <a:rPr baseline="-25000" lang="zh-TW"/>
              <a:t>l </a:t>
            </a:r>
            <a:r>
              <a:rPr lang="zh-TW"/>
              <a:t>(low-level large-field contextual features) = l</a:t>
            </a:r>
            <a:r>
              <a:rPr baseline="-25000" lang="zh-TW"/>
              <a:t>bce</a:t>
            </a:r>
            <a:r>
              <a:rPr lang="zh-TW"/>
              <a:t> + l</a:t>
            </a:r>
            <a:r>
              <a:rPr baseline="-25000" lang="zh-TW"/>
              <a:t>edge</a:t>
            </a:r>
            <a:br>
              <a:rPr baseline="-25000" lang="zh-TW"/>
            </a:br>
            <a:r>
              <a:rPr lang="zh-TW"/>
              <a:t>→ Predict glass maps with clear boundaries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</a:t>
            </a:r>
            <a:r>
              <a:rPr baseline="-25000" lang="zh-TW"/>
              <a:t>f</a:t>
            </a:r>
            <a:r>
              <a:rPr lang="zh-TW"/>
              <a:t> (final output) = l</a:t>
            </a:r>
            <a:r>
              <a:rPr baseline="-25000" lang="zh-TW"/>
              <a:t>bce</a:t>
            </a:r>
            <a:r>
              <a:rPr lang="zh-TW"/>
              <a:t> + l</a:t>
            </a:r>
            <a:r>
              <a:rPr baseline="-25000" lang="zh-TW"/>
              <a:t>iou</a:t>
            </a:r>
            <a:r>
              <a:rPr lang="zh-TW"/>
              <a:t> + l</a:t>
            </a:r>
            <a:r>
              <a:rPr baseline="-25000" lang="zh-TW"/>
              <a:t>edge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Loss = w</a:t>
            </a:r>
            <a:r>
              <a:rPr baseline="-25000" lang="zh-TW"/>
              <a:t>h</a:t>
            </a:r>
            <a:r>
              <a:rPr lang="zh-TW"/>
              <a:t>L</a:t>
            </a:r>
            <a:r>
              <a:rPr baseline="-25000" lang="zh-TW"/>
              <a:t>h</a:t>
            </a:r>
            <a:r>
              <a:rPr lang="zh-TW"/>
              <a:t> + w</a:t>
            </a:r>
            <a:r>
              <a:rPr baseline="-25000" lang="zh-TW"/>
              <a:t>l</a:t>
            </a:r>
            <a:r>
              <a:rPr lang="zh-TW"/>
              <a:t>L</a:t>
            </a:r>
            <a:r>
              <a:rPr baseline="-25000" lang="zh-TW"/>
              <a:t>l</a:t>
            </a:r>
            <a:r>
              <a:rPr lang="zh-TW"/>
              <a:t> + w</a:t>
            </a:r>
            <a:r>
              <a:rPr baseline="-25000" lang="zh-TW"/>
              <a:t>f</a:t>
            </a:r>
            <a:r>
              <a:rPr lang="zh-TW"/>
              <a:t>L</a:t>
            </a:r>
            <a:r>
              <a:rPr baseline="-25000" lang="zh-TW"/>
              <a:t>f</a:t>
            </a:r>
            <a:endParaRPr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Methodology --- Loss Function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