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796AC-74DA-4F21-B0C2-36BDB64C500B}" type="datetimeFigureOut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555C9-D1E8-4E9C-8ED8-3883D5DD07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220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main issue to be discussed is how to choose better customers for training when the calculation speed, network environment and the amount of data are uncertain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555C9-D1E8-4E9C-8ED8-3883D5DD07D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427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Added the steps of resource acquisition before selecting customers, and calculate the update and upload time based on the resources feedback from customers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555C9-D1E8-4E9C-8ED8-3883D5DD07D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137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They hope to prove that </a:t>
            </a:r>
            <a:r>
              <a:rPr lang="en-US" altLang="zh-CN" dirty="0" err="1"/>
              <a:t>FedCS</a:t>
            </a:r>
            <a:r>
              <a:rPr lang="en-US" altLang="zh-CN" dirty="0"/>
              <a:t> is effective in different data environments and calculation limits, and select appropriate parameters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555C9-D1E8-4E9C-8ED8-3883D5DD07D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29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015300-1C86-4472-9884-F8641AEF7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2695125-E557-406C-A6AF-5C9768D01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402DC1-81AB-4CF5-821F-B1E373749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E717-30F8-4FD5-9BE8-50F4385D4E2A}" type="datetime1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7BF155-7722-465A-B9A5-FCAED51A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5F707C-837A-4C1F-904F-91958072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EB30-C279-43BE-9A68-A276414BF7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96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EC6500-4F70-4181-AD9B-954E3AACB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E746BD-4663-42AC-8515-7FF04D8FA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079986-71EF-4A50-8CC7-B3FB42F1B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04AD-D2F1-4D49-A836-483E41DE9E9C}" type="datetime1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AFC9E5-60CB-4A78-9C3B-09283BC62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00F46A-033E-41AB-B836-18D76F905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EB30-C279-43BE-9A68-A276414BF7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23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826DB17-7B6F-4829-BD8A-75D47045F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641A66-56D7-4B66-BEFA-C38F6E48E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B5145C-86A1-4ABA-BBC6-25F3CC038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9488-8E42-4EEB-9A57-3FCCA34D9CC9}" type="datetime1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00DFFE-8334-4E4C-A73F-DBE9A59C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D87F97-16BD-4A6E-AF28-6C79969F9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EB30-C279-43BE-9A68-A276414BF7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87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7743AC-9919-4F62-AA93-4AD7C46B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F6C962-47AD-4418-9A8E-F1159EDDF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1A7831-77F2-4462-93E3-B11857D5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FF54-810E-4BD1-960D-2886E81D86F3}" type="datetime1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FEFD01-B546-4176-AEAD-17FFE85C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4D8061-670B-4CD7-A244-0A6B86056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EB30-C279-43BE-9A68-A276414BF7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73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D6C061-CD33-4998-A324-752479A55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D95DAA-5FD5-4E00-81C1-ED80F022F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85D12E-4BAF-4993-8213-D9B5477E3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8F10-D37D-4884-AC30-6BE95E26167D}" type="datetime1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BA1880-D006-4FE2-9929-94B6EE845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9A7C6A-020D-418B-9810-DC35C20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EB30-C279-43BE-9A68-A276414BF7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61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83A0D4-5A0D-4E3C-AF66-3367C363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0AD2A5-6EF1-49C4-989D-B1E8BD35C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1DD006-233D-4675-9348-2157FE55E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A9B704-C10F-4749-99B9-124DC7F97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AAD3-4CC4-44A8-8F04-65B3827B9A9B}" type="datetime1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8355BF-EEF3-459B-B376-C4A670C69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9A69FA-6D65-4489-99BB-4BE74510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EB30-C279-43BE-9A68-A276414BF7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22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425001-1FF8-40FA-8376-8D9F069AC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81ABB5-BDAE-4727-89A3-4EBC49764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BBA001C-3BD0-4F2F-93E6-867736AB4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D3C72C-B201-497A-9320-5D5F32D4B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4AFC71D-CECB-419D-9729-C75BC1074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0E813D1-0D2C-44C6-A039-5611D8523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8AC1-BA86-4464-9168-8FF9C1C05093}" type="datetime1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7BD00C4-AB18-4787-9831-292BE2C26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1913934-963F-49CA-834F-8A72E41E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EB30-C279-43BE-9A68-A276414BF7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93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CDDD93-6CFE-49D5-80CB-BDF32F97F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FB085D6-3DD3-428F-9C2F-807D24D8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10EE-DB9C-4DB8-858E-9E3D47367586}" type="datetime1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F5111A9-EC8D-49D7-8733-52A04EC8D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E371132-484D-46AA-A197-E691E945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EB30-C279-43BE-9A68-A276414BF7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09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1992B6C-A15C-4A42-A000-6131A4BF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47AA-3D02-4042-9CED-3B9B7E937E3C}" type="datetime1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7CF2A2D-37E4-4B60-9E0B-8F0D3B97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B26BD4-778C-48EC-9E4D-7C81D148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EB30-C279-43BE-9A68-A276414BF7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52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B064DA-D419-4D6C-BDB0-EF7B2E682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A649DF-D26B-4907-B28F-CE7C59116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3439E5-4918-4D58-9FD2-C3FE77AB7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B42F5F-8400-48C3-AFFA-B6234AFC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1C04-AD79-4811-8DE5-F849403CF9CB}" type="datetime1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E4A2D8E-9B66-4D75-B5C6-D0E47441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F6E75A-2540-4798-B001-E4C6687E9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EB30-C279-43BE-9A68-A276414BF7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52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3B261E-F557-488C-B524-DC7E4101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2FB92BC-5146-44B8-93C5-85CCE309DB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9886C9-8001-4EDB-9802-7A53624FB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AD3656-A818-4F31-849E-025260166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3F69-A4CC-4B7D-9ECD-9B16D14E76BB}" type="datetime1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0701DBB-76AC-4DD6-AF76-2C628E2AD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4CDC43-2720-42C8-A9C9-77956D951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EB30-C279-43BE-9A68-A276414BF7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10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CD6D505-94C1-4C28-A3D0-B677E477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50D4D4-8CD7-4AC5-B78D-D94750308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F056E7-31DA-4261-829D-05DF4CEC5A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F4DB7-A86C-4A79-A47E-6CD8B14AA11D}" type="datetime1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B0D682-EDC3-4F7C-984B-0C71006CD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1FF766-495A-4C2A-91F2-CD0F6D7CF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5EB30-C279-43BE-9A68-A276414BF7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7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24DF07-4FF9-499D-BEAB-96D14DCFF4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/>
              <a:t>Client Selection for Federated Learning with Heterogeneous Resources in Mobile Edge</a:t>
            </a:r>
            <a:endParaRPr lang="zh-CN" altLang="en-US" sz="48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F83AA91-2BC5-43D4-994D-3B59AF15E1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 ICC 2019 - 2019 IEEE International Conference on Communications (ICC)</a:t>
            </a:r>
          </a:p>
          <a:p>
            <a:r>
              <a:rPr lang="en-US" altLang="zh-CN" dirty="0"/>
              <a:t>Takayuki </a:t>
            </a:r>
            <a:r>
              <a:rPr lang="en-US" altLang="zh-CN" dirty="0" err="1"/>
              <a:t>Nishio</a:t>
            </a:r>
            <a:r>
              <a:rPr lang="en-US" altLang="zh-CN" dirty="0"/>
              <a:t>; Ryo </a:t>
            </a:r>
            <a:r>
              <a:rPr lang="en-US" altLang="zh-CN" dirty="0" err="1"/>
              <a:t>Yonetani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BD20AD-CAC9-42C1-B458-FA99B99A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EB30-C279-43BE-9A68-A276414BF7F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68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762F9EE0-C499-4A95-8CD7-AFB75CC53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0514" y="207861"/>
            <a:ext cx="5533640" cy="6148489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1BB0D4-25E3-4A6C-B94D-61815217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EB30-C279-43BE-9A68-A276414BF7F9}" type="slidenum">
              <a:rPr lang="zh-CN" altLang="en-US" smtClean="0"/>
              <a:t>10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E8EC3B7-457C-4783-B328-2B432393D27E}"/>
                  </a:ext>
                </a:extLst>
              </p:cNvPr>
              <p:cNvSpPr txBox="1"/>
              <p:nvPr/>
            </p:nvSpPr>
            <p:spPr>
              <a:xfrm>
                <a:off x="844062" y="2039815"/>
                <a:ext cx="5020407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err="1"/>
                  <a:t>FedCS</a:t>
                </a:r>
                <a:r>
                  <a:rPr lang="en-US" altLang="zh-CN" dirty="0"/>
                  <a:t> achieved higher accuracy than </a:t>
                </a:r>
                <a:r>
                  <a:rPr lang="en-US" altLang="zh-CN" dirty="0" err="1"/>
                  <a:t>FedLim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Among the four choices,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𝑟𝑜𝑢𝑛𝑑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lang="en-US" altLang="zh-CN" dirty="0"/>
                  <a:t>= 3 is the best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𝑟𝑜𝑢𝑛𝑑</m:t>
                        </m:r>
                      </m:sub>
                    </m:sSub>
                  </m:oMath>
                </a14:m>
                <a:r>
                  <a:rPr lang="zh-CN" altLang="en-US" dirty="0"/>
                  <a:t>：</a:t>
                </a:r>
                <a:r>
                  <a:rPr lang="en-US" altLang="zh-CN" dirty="0"/>
                  <a:t>small number of clients to train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𝑟𝑜𝑢𝑛𝑑</m:t>
                        </m:r>
                      </m:sub>
                    </m:sSub>
                  </m:oMath>
                </a14:m>
                <a:r>
                  <a:rPr lang="zh-CN" altLang="en-US" dirty="0"/>
                  <a:t>：</a:t>
                </a:r>
                <a:r>
                  <a:rPr lang="en-US" altLang="zh-CN" dirty="0"/>
                  <a:t>Fewer aggregation times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E8EC3B7-457C-4783-B328-2B432393D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62" y="2039815"/>
                <a:ext cx="5020407" cy="2585323"/>
              </a:xfrm>
              <a:prstGeom prst="rect">
                <a:avLst/>
              </a:prstGeom>
              <a:blipFill>
                <a:blip r:embed="rId3"/>
                <a:stretch>
                  <a:fillRect l="-971" t="-14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435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517F63-B293-4C6C-8D29-68A38BF89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result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1785AE-46A6-428A-A0B8-F89F3287F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Non-</a:t>
            </a:r>
            <a:r>
              <a:rPr lang="en-US" altLang="zh-CN" dirty="0" err="1"/>
              <a:t>iid</a:t>
            </a:r>
            <a:r>
              <a:rPr lang="en-US" altLang="zh-CN" dirty="0"/>
              <a:t> setting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BA76FA9-DA9C-4971-BA2D-897E6411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EB30-C279-43BE-9A68-A276414BF7F9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C30DAD0-78F7-450C-A60B-7124F922D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234" y="228600"/>
            <a:ext cx="4930745" cy="6492875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75CB4D93-9C43-4580-A606-ECA4962691B3}"/>
              </a:ext>
            </a:extLst>
          </p:cNvPr>
          <p:cNvSpPr/>
          <p:nvPr/>
        </p:nvSpPr>
        <p:spPr>
          <a:xfrm>
            <a:off x="9794631" y="1354015"/>
            <a:ext cx="861348" cy="5890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F615AC0-4024-4264-A96C-397B5B74D83E}"/>
              </a:ext>
            </a:extLst>
          </p:cNvPr>
          <p:cNvSpPr/>
          <p:nvPr/>
        </p:nvSpPr>
        <p:spPr>
          <a:xfrm>
            <a:off x="9750372" y="2253761"/>
            <a:ext cx="861348" cy="5890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376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0FAB42-2D37-4754-A8D7-52D7AA145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	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1C8584-2DF2-4711-A81E-0F0FE8760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FedCS</a:t>
            </a:r>
            <a:r>
              <a:rPr lang="en-US" altLang="zh-CN" dirty="0"/>
              <a:t>  significantly improve performance in uncertain clients</a:t>
            </a:r>
          </a:p>
          <a:p>
            <a:endParaRPr lang="en-US" altLang="zh-CN" dirty="0"/>
          </a:p>
          <a:p>
            <a:r>
              <a:rPr lang="en-US" altLang="zh-CN" dirty="0"/>
              <a:t>Add more devices </a:t>
            </a:r>
            <a:r>
              <a:rPr lang="en-US" altLang="zh-CN"/>
              <a:t>to FL training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A42121-B31E-43F5-AD95-DC599C16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EB30-C279-43BE-9A68-A276414BF7F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683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CD5F39-A06D-4776-A0CD-3BB5F5C0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Report list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5268F9-E858-4255-8C9E-BD6CE6A0A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Base architecture of FL</a:t>
            </a:r>
            <a:r>
              <a:rPr lang="zh-CN" altLang="en-US" dirty="0"/>
              <a:t>（</a:t>
            </a:r>
            <a:r>
              <a:rPr lang="en-US" altLang="zh-CN" dirty="0"/>
              <a:t>skipped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Main problem</a:t>
            </a:r>
          </a:p>
          <a:p>
            <a:r>
              <a:rPr lang="en-US" altLang="zh-CN" dirty="0"/>
              <a:t>Difference between basic algorithm with </a:t>
            </a:r>
            <a:r>
              <a:rPr lang="en-US" altLang="zh-CN" dirty="0" err="1"/>
              <a:t>FedCS</a:t>
            </a:r>
            <a:endParaRPr lang="en-US" altLang="zh-CN" dirty="0"/>
          </a:p>
          <a:p>
            <a:r>
              <a:rPr lang="en-US" altLang="zh-CN" dirty="0"/>
              <a:t>Parameter introduction</a:t>
            </a:r>
          </a:p>
          <a:p>
            <a:r>
              <a:rPr lang="en-US" altLang="zh-CN" dirty="0"/>
              <a:t>Core algorithm</a:t>
            </a:r>
          </a:p>
          <a:p>
            <a:r>
              <a:rPr lang="en-US" altLang="zh-CN" dirty="0"/>
              <a:t>Experiment </a:t>
            </a:r>
          </a:p>
          <a:p>
            <a:r>
              <a:rPr lang="en-US" altLang="zh-CN" dirty="0"/>
              <a:t>Conclusion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27F957-D037-46DA-B5FC-4923906D1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EB30-C279-43BE-9A68-A276414BF7F9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13DD6CE-94C2-478A-B4EC-DE9D43FA2352}"/>
              </a:ext>
            </a:extLst>
          </p:cNvPr>
          <p:cNvSpPr txBox="1"/>
          <p:nvPr/>
        </p:nvSpPr>
        <p:spPr>
          <a:xfrm>
            <a:off x="5640265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834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6A748E-D3B9-4A55-A5F9-3F5F0DD8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	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EF7F92E-D648-4BCF-89F7-6B973FCDDB15}"/>
              </a:ext>
            </a:extLst>
          </p:cNvPr>
          <p:cNvSpPr txBox="1"/>
          <p:nvPr/>
        </p:nvSpPr>
        <p:spPr>
          <a:xfrm>
            <a:off x="2417883" y="1904693"/>
            <a:ext cx="207938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computing speed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85727FD-598B-40FE-9015-C30245966B55}"/>
              </a:ext>
            </a:extLst>
          </p:cNvPr>
          <p:cNvSpPr txBox="1"/>
          <p:nvPr/>
        </p:nvSpPr>
        <p:spPr>
          <a:xfrm>
            <a:off x="4912701" y="1904693"/>
            <a:ext cx="23665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network environment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18E24ED-0F33-4D46-9D1C-357771736DD2}"/>
              </a:ext>
            </a:extLst>
          </p:cNvPr>
          <p:cNvSpPr txBox="1"/>
          <p:nvPr/>
        </p:nvSpPr>
        <p:spPr>
          <a:xfrm>
            <a:off x="7817825" y="1904693"/>
            <a:ext cx="18097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amount of data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46A982A-2410-4DF0-A60A-019D8490A4A9}"/>
              </a:ext>
            </a:extLst>
          </p:cNvPr>
          <p:cNvSpPr txBox="1"/>
          <p:nvPr/>
        </p:nvSpPr>
        <p:spPr>
          <a:xfrm>
            <a:off x="5065100" y="2782669"/>
            <a:ext cx="2061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efficiency of federated learning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91C81A8B-EFB5-4196-A292-ECDC44FF8007}"/>
              </a:ext>
            </a:extLst>
          </p:cNvPr>
          <p:cNvCxnSpPr>
            <a:stCxn id="4" idx="2"/>
            <a:endCxn id="11" idx="0"/>
          </p:cNvCxnSpPr>
          <p:nvPr/>
        </p:nvCxnSpPr>
        <p:spPr>
          <a:xfrm>
            <a:off x="3457574" y="2274025"/>
            <a:ext cx="2638426" cy="5086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5BCDB39-D637-4E25-B20D-D9A5A453CD1F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>
            <a:off x="6096000" y="2274025"/>
            <a:ext cx="0" cy="5086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7DC7C2EF-34EC-4EC6-B1B7-36226CCE6198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6096000" y="2274025"/>
            <a:ext cx="2626701" cy="5086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E042C838-B5B4-401A-9F8D-8D9C6DD2A9E3}"/>
              </a:ext>
            </a:extLst>
          </p:cNvPr>
          <p:cNvSpPr txBox="1"/>
          <p:nvPr/>
        </p:nvSpPr>
        <p:spPr>
          <a:xfrm>
            <a:off x="3572670" y="4193930"/>
            <a:ext cx="5420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How to select better client for training?</a:t>
            </a:r>
            <a:endParaRPr lang="zh-CN" altLang="en-US" sz="2400" dirty="0"/>
          </a:p>
        </p:txBody>
      </p:sp>
      <p:sp>
        <p:nvSpPr>
          <p:cNvPr id="29" name="灯片编号占位符 28">
            <a:extLst>
              <a:ext uri="{FF2B5EF4-FFF2-40B4-BE49-F238E27FC236}">
                <a16:creationId xmlns:a16="http://schemas.microsoft.com/office/drawing/2014/main" id="{B871A30E-0D45-417C-81BD-D2C9BCD9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EB30-C279-43BE-9A68-A276414BF7F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14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514FC5-0448-4E9C-A4D9-A5A29F131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914" y="2049352"/>
            <a:ext cx="4568639" cy="430699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40850B0-1F4A-4691-80F6-6ACF4261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FedLim</a:t>
            </a:r>
            <a:r>
              <a:rPr lang="en-US" altLang="zh-CN" dirty="0"/>
              <a:t> and </a:t>
            </a:r>
            <a:r>
              <a:rPr lang="en-US" altLang="zh-CN" dirty="0" err="1"/>
              <a:t>FedCS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32D46ABF-5EB0-4886-853E-C43B1795E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85538" y="2052038"/>
            <a:ext cx="5274301" cy="4111370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5E2141-75F3-42E6-BBFB-2A2D66FAC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EB30-C279-43BE-9A68-A276414BF7F9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1085C44-37C1-4FDC-9F77-3B91616D8B08}"/>
              </a:ext>
            </a:extLst>
          </p:cNvPr>
          <p:cNvSpPr/>
          <p:nvPr/>
        </p:nvSpPr>
        <p:spPr>
          <a:xfrm>
            <a:off x="6778868" y="3006969"/>
            <a:ext cx="4026877" cy="7473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连接符: 曲线 10">
            <a:extLst>
              <a:ext uri="{FF2B5EF4-FFF2-40B4-BE49-F238E27FC236}">
                <a16:creationId xmlns:a16="http://schemas.microsoft.com/office/drawing/2014/main" id="{6A0915BC-7BC5-4848-82CC-2898225DDB17}"/>
              </a:ext>
            </a:extLst>
          </p:cNvPr>
          <p:cNvCxnSpPr>
            <a:cxnSpLocks/>
            <a:stCxn id="9" idx="1"/>
            <a:endCxn id="15" idx="1"/>
          </p:cNvCxnSpPr>
          <p:nvPr/>
        </p:nvCxnSpPr>
        <p:spPr>
          <a:xfrm rot="10800000" flipV="1">
            <a:off x="6778868" y="3380641"/>
            <a:ext cx="12700" cy="718649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0EEE2A62-8ECD-4528-BF68-91F2339E4087}"/>
              </a:ext>
            </a:extLst>
          </p:cNvPr>
          <p:cNvSpPr/>
          <p:nvPr/>
        </p:nvSpPr>
        <p:spPr>
          <a:xfrm>
            <a:off x="6778868" y="3798033"/>
            <a:ext cx="4026877" cy="60251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79CE7F2-780D-4872-BB12-AD75F5AA6BE2}"/>
              </a:ext>
            </a:extLst>
          </p:cNvPr>
          <p:cNvSpPr txBox="1"/>
          <p:nvPr/>
        </p:nvSpPr>
        <p:spPr>
          <a:xfrm>
            <a:off x="1257300" y="1730060"/>
            <a:ext cx="840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K = number of total clients       C = hyperparameter about training client proportion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771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7CC043-4C57-47F6-AD74-306098C8D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Algorithm variable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F7BF2A2-0EEB-43A0-B89D-C8BBFD770B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Prerequisite: client upload bandwidth is certain</a:t>
                </a:r>
              </a:p>
              <a:p>
                <a:r>
                  <a:rPr lang="en-US" altLang="zh-CN" dirty="0"/>
                  <a:t>K (all client set)      K’ = K * C(</a:t>
                </a:r>
                <a:r>
                  <a:rPr lang="en-US" altLang="zh-CN" dirty="0" err="1"/>
                  <a:t>oecn</a:t>
                </a:r>
                <a:r>
                  <a:rPr lang="en-US" altLang="zh-CN" dirty="0"/>
                  <a:t> training max client set)</a:t>
                </a:r>
              </a:p>
              <a:p>
                <a:r>
                  <a:rPr lang="en-US" altLang="zh-CN" dirty="0"/>
                  <a:t>S (client selected by </a:t>
                </a:r>
                <a:r>
                  <a:rPr lang="en-US" altLang="zh-CN" b="1" dirty="0"/>
                  <a:t>Client Selection </a:t>
                </a:r>
                <a:r>
                  <a:rPr lang="en-US" altLang="zh-CN" dirty="0"/>
                  <a:t>algorithm)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𝑟𝑜𝑢𝑛𝑑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round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time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limit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𝑓𝑖𝑛𝑎𝑙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final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deadline</m:t>
                        </m:r>
                      </m:e>
                    </m:d>
                  </m:oMath>
                </a14:m>
                <a:endParaRPr lang="en-US" altLang="zh-CN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𝑐𝑠</m:t>
                        </m:r>
                      </m:sub>
                    </m:sSub>
                  </m:oMath>
                </a14:m>
                <a:r>
                  <a:rPr lang="en-US" altLang="zh-CN" dirty="0"/>
                  <a:t>(client selection time)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𝑎𝑔𝑔</m:t>
                        </m:r>
                      </m:sub>
                    </m:sSub>
                  </m:oMath>
                </a14:m>
                <a:r>
                  <a:rPr lang="en-US" altLang="zh-CN" dirty="0"/>
                  <a:t>(server aggregation time)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altLang="zh-CN" dirty="0"/>
                  <a:t>(Distribution time)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𝑈𝐷</m:t>
                        </m:r>
                      </m:sup>
                    </m:sSubSup>
                  </m:oMath>
                </a14:m>
                <a:r>
                  <a:rPr lang="en-US" altLang="zh-CN" dirty="0"/>
                  <a:t>(k-</a:t>
                </a:r>
                <a:r>
                  <a:rPr lang="en-US" altLang="zh-CN" dirty="0" err="1"/>
                  <a:t>th</a:t>
                </a:r>
                <a:r>
                  <a:rPr lang="en-US" altLang="zh-CN" dirty="0"/>
                  <a:t> client update time)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𝑈𝐿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(k-</a:t>
                </a:r>
                <a:r>
                  <a:rPr lang="en-US" altLang="zh-CN" dirty="0" err="1"/>
                  <a:t>th</a:t>
                </a:r>
                <a:r>
                  <a:rPr lang="en-US" altLang="zh-CN" dirty="0"/>
                  <a:t> client upload time)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F7BF2A2-0EEB-43A0-B89D-C8BBFD770B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DA78F2B-2AD4-4D7D-9C88-3900DA57F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EB30-C279-43BE-9A68-A276414BF7F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74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C0A029-FDE0-4E53-86B3-C3F25FF99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Algorithm variable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0B1130B-C1BF-4F7E-BA63-3FCDF4D59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4541" y="2303737"/>
            <a:ext cx="5398150" cy="3337566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DC8FCB-2678-4736-A683-B0763773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EB30-C279-43BE-9A68-A276414BF7F9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9E326D2-E6D6-4096-8FEC-ADF951738B67}"/>
              </a:ext>
            </a:extLst>
          </p:cNvPr>
          <p:cNvSpPr txBox="1"/>
          <p:nvPr/>
        </p:nvSpPr>
        <p:spPr>
          <a:xfrm>
            <a:off x="2048608" y="4044462"/>
            <a:ext cx="36920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Every client update model parallelly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FD4D56A-C439-415B-A0D1-02AF213CF236}"/>
              </a:ext>
            </a:extLst>
          </p:cNvPr>
          <p:cNvSpPr txBox="1"/>
          <p:nvPr/>
        </p:nvSpPr>
        <p:spPr>
          <a:xfrm>
            <a:off x="2048608" y="4857533"/>
            <a:ext cx="382027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Every client upload model sequential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191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DD8F8-6A78-4504-9F68-9B2FBE66A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Core algorithm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4062355B-D305-4016-974D-612A5ABC3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278" y="1400003"/>
            <a:ext cx="7251474" cy="5027174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DD0C96-AE21-4792-B241-2337EE779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EB30-C279-43BE-9A68-A276414BF7F9}" type="slidenum">
              <a:rPr lang="zh-CN" altLang="en-US" smtClean="0"/>
              <a:t>7</a:t>
            </a:fld>
            <a:endParaRPr lang="zh-CN" altLang="en-US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F6F0CAF5-436D-4B45-B8DA-2C320EBF5EFD}"/>
              </a:ext>
            </a:extLst>
          </p:cNvPr>
          <p:cNvCxnSpPr/>
          <p:nvPr/>
        </p:nvCxnSpPr>
        <p:spPr>
          <a:xfrm>
            <a:off x="5690088" y="3349869"/>
            <a:ext cx="3863129" cy="5461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18F2DB0-2967-4E7B-A3DB-288446E120D6}"/>
              </a:ext>
            </a:extLst>
          </p:cNvPr>
          <p:cNvCxnSpPr/>
          <p:nvPr/>
        </p:nvCxnSpPr>
        <p:spPr>
          <a:xfrm>
            <a:off x="5284177" y="3349869"/>
            <a:ext cx="8118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AD7D5199-60EB-4185-A8CF-A7AA494CF532}"/>
              </a:ext>
            </a:extLst>
          </p:cNvPr>
          <p:cNvSpPr txBox="1"/>
          <p:nvPr/>
        </p:nvSpPr>
        <p:spPr>
          <a:xfrm>
            <a:off x="9056077" y="3913590"/>
            <a:ext cx="290656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K-</a:t>
            </a:r>
            <a:r>
              <a:rPr lang="en-US" altLang="zh-CN" dirty="0" err="1"/>
              <a:t>th</a:t>
            </a:r>
            <a:r>
              <a:rPr lang="en-US" altLang="zh-CN" dirty="0"/>
              <a:t> client distribution time</a:t>
            </a:r>
          </a:p>
          <a:p>
            <a:endParaRPr lang="zh-CN" altLang="en-US" dirty="0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89CA133-D3FB-4A8B-9510-B834DBBE2DA4}"/>
              </a:ext>
            </a:extLst>
          </p:cNvPr>
          <p:cNvCxnSpPr>
            <a:cxnSpLocks/>
          </p:cNvCxnSpPr>
          <p:nvPr/>
        </p:nvCxnSpPr>
        <p:spPr>
          <a:xfrm>
            <a:off x="6289431" y="3326423"/>
            <a:ext cx="32238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id="{4E0F7175-B2E3-47FD-904C-38CA07D1D7DB}"/>
              </a:ext>
            </a:extLst>
          </p:cNvPr>
          <p:cNvCxnSpPr>
            <a:cxnSpLocks/>
          </p:cNvCxnSpPr>
          <p:nvPr/>
        </p:nvCxnSpPr>
        <p:spPr>
          <a:xfrm>
            <a:off x="6450623" y="3342007"/>
            <a:ext cx="2842846" cy="222419"/>
          </a:xfrm>
          <a:prstGeom prst="bentConnector3">
            <a:avLst>
              <a:gd name="adj1" fmla="val 47835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3331D353-D3DB-403F-B3DA-C20201A9AD21}"/>
              </a:ext>
            </a:extLst>
          </p:cNvPr>
          <p:cNvSpPr txBox="1"/>
          <p:nvPr/>
        </p:nvSpPr>
        <p:spPr>
          <a:xfrm>
            <a:off x="9293469" y="3342008"/>
            <a:ext cx="25332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K-</a:t>
            </a:r>
            <a:r>
              <a:rPr lang="en-US" altLang="zh-CN" dirty="0" err="1"/>
              <a:t>th</a:t>
            </a:r>
            <a:r>
              <a:rPr lang="en-US" altLang="zh-CN" dirty="0"/>
              <a:t> client upload time</a:t>
            </a:r>
            <a:endParaRPr lang="zh-CN" altLang="en-US" dirty="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DAF0968-3999-4F81-942A-C28A8C881413}"/>
              </a:ext>
            </a:extLst>
          </p:cNvPr>
          <p:cNvCxnSpPr>
            <a:cxnSpLocks/>
          </p:cNvCxnSpPr>
          <p:nvPr/>
        </p:nvCxnSpPr>
        <p:spPr>
          <a:xfrm>
            <a:off x="8387862" y="3019624"/>
            <a:ext cx="0" cy="322384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9EBC2C9B-37ED-4CFC-92AD-64F475AC182F}"/>
              </a:ext>
            </a:extLst>
          </p:cNvPr>
          <p:cNvCxnSpPr>
            <a:cxnSpLocks/>
          </p:cNvCxnSpPr>
          <p:nvPr/>
        </p:nvCxnSpPr>
        <p:spPr>
          <a:xfrm>
            <a:off x="8398308" y="3019623"/>
            <a:ext cx="895161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AF367C10-9A76-4EDC-B749-ED3572C5B37B}"/>
              </a:ext>
            </a:extLst>
          </p:cNvPr>
          <p:cNvSpPr txBox="1"/>
          <p:nvPr/>
        </p:nvSpPr>
        <p:spPr>
          <a:xfrm>
            <a:off x="9303914" y="2842153"/>
            <a:ext cx="25332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K-</a:t>
            </a:r>
            <a:r>
              <a:rPr lang="en-US" altLang="zh-CN" dirty="0" err="1"/>
              <a:t>th</a:t>
            </a:r>
            <a:r>
              <a:rPr lang="en-US" altLang="zh-CN" dirty="0"/>
              <a:t> client update time</a:t>
            </a:r>
            <a:endParaRPr lang="zh-CN" altLang="en-US" dirty="0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D7190BDC-C93B-4526-A3B8-F74C41296740}"/>
              </a:ext>
            </a:extLst>
          </p:cNvPr>
          <p:cNvCxnSpPr>
            <a:cxnSpLocks/>
          </p:cNvCxnSpPr>
          <p:nvPr/>
        </p:nvCxnSpPr>
        <p:spPr>
          <a:xfrm>
            <a:off x="6816970" y="3004039"/>
            <a:ext cx="0" cy="322384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84E5EB57-9FBC-48C4-90D9-8C93827B8DBC}"/>
              </a:ext>
            </a:extLst>
          </p:cNvPr>
          <p:cNvCxnSpPr>
            <a:cxnSpLocks/>
          </p:cNvCxnSpPr>
          <p:nvPr/>
        </p:nvCxnSpPr>
        <p:spPr>
          <a:xfrm flipH="1">
            <a:off x="6816970" y="3026819"/>
            <a:ext cx="1570892" cy="1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CB8946A0-B0B9-443D-87AB-851384401686}"/>
              </a:ext>
            </a:extLst>
          </p:cNvPr>
          <p:cNvCxnSpPr>
            <a:cxnSpLocks/>
          </p:cNvCxnSpPr>
          <p:nvPr/>
        </p:nvCxnSpPr>
        <p:spPr>
          <a:xfrm flipH="1">
            <a:off x="6816970" y="3326423"/>
            <a:ext cx="1570892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81B25AF4-714F-4607-8DC8-7078C74833F5}"/>
                  </a:ext>
                </a:extLst>
              </p:cNvPr>
              <p:cNvSpPr txBox="1"/>
              <p:nvPr/>
            </p:nvSpPr>
            <p:spPr>
              <a:xfrm>
                <a:off x="5619043" y="5249992"/>
                <a:ext cx="27924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𝑟𝑜𝑢𝑛𝑑</m:t>
                        </m:r>
                      </m:sub>
                    </m:sSub>
                  </m:oMath>
                </a14:m>
                <a:r>
                  <a:rPr lang="en-US" altLang="zh-CN" dirty="0"/>
                  <a:t> is a system variable</a:t>
                </a:r>
                <a:endParaRPr lang="zh-CN" altLang="en-US" dirty="0"/>
              </a:p>
            </p:txBody>
          </p:sp>
        </mc:Choice>
        <mc:Fallback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81B25AF4-714F-4607-8DC8-7078C7483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043" y="5249992"/>
                <a:ext cx="2792431" cy="369332"/>
              </a:xfrm>
              <a:prstGeom prst="rect">
                <a:avLst/>
              </a:prstGeom>
              <a:blipFill>
                <a:blip r:embed="rId3"/>
                <a:stretch>
                  <a:fillRect t="-8197" r="-1310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>
            <a:extLst>
              <a:ext uri="{FF2B5EF4-FFF2-40B4-BE49-F238E27FC236}">
                <a16:creationId xmlns:a16="http://schemas.microsoft.com/office/drawing/2014/main" id="{C2430338-85CC-4671-8388-9169CB4114F0}"/>
              </a:ext>
            </a:extLst>
          </p:cNvPr>
          <p:cNvSpPr txBox="1"/>
          <p:nvPr/>
        </p:nvSpPr>
        <p:spPr>
          <a:xfrm>
            <a:off x="4901061" y="915734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Greedy algorithm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C21F33D-840C-4BEA-B3E1-CA7617810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550" y="229940"/>
            <a:ext cx="3866344" cy="163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7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551E4F-5676-44B4-9A13-E8A3CFE1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design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D9B1322-3DF2-43B0-A8EB-8D44D83298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1256" y="1825625"/>
                <a:ext cx="11789229" cy="4351338"/>
              </a:xfrm>
            </p:spPr>
            <p:txBody>
              <a:bodyPr/>
              <a:lstStyle/>
              <a:p>
                <a:r>
                  <a:rPr lang="en-US" altLang="zh-CN" dirty="0"/>
                  <a:t>Prove that </a:t>
                </a:r>
                <a:r>
                  <a:rPr lang="en-US" altLang="zh-CN" dirty="0" err="1"/>
                  <a:t>FedCS</a:t>
                </a:r>
                <a:r>
                  <a:rPr lang="en-US" altLang="zh-CN" dirty="0"/>
                  <a:t> algorithm is valid</a:t>
                </a:r>
              </a:p>
              <a:p>
                <a:r>
                  <a:rPr lang="en-US" altLang="zh-CN" dirty="0"/>
                  <a:t>1000 max clients in same network environment and different performance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Selection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𝑟𝑜𝑢𝑛𝑑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 err="1"/>
                  <a:t>Iid</a:t>
                </a:r>
                <a:r>
                  <a:rPr lang="en-US" altLang="zh-CN" dirty="0"/>
                  <a:t> and non-</a:t>
                </a:r>
                <a:r>
                  <a:rPr lang="en-US" altLang="zh-CN" dirty="0" err="1"/>
                  <a:t>iid</a:t>
                </a:r>
                <a:r>
                  <a:rPr lang="en-US" altLang="zh-CN" dirty="0"/>
                  <a:t> dataset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 two common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datasets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limited computing resources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D9B1322-3DF2-43B0-A8EB-8D44D83298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256" y="1825625"/>
                <a:ext cx="11789229" cy="4351338"/>
              </a:xfrm>
              <a:blipFill>
                <a:blip r:embed="rId3"/>
                <a:stretch>
                  <a:fillRect l="-931" t="-2521" r="-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E55936-DFB2-42E8-8BFD-1DB41FF8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EB30-C279-43BE-9A68-A276414BF7F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904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881D13-0B72-4326-8FF9-112577542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result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D1BDD3-73AB-41F4-A58D-4B24FFC33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Iid</a:t>
            </a:r>
            <a:r>
              <a:rPr lang="en-US" altLang="zh-CN" dirty="0"/>
              <a:t>-setting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9ECF7F-4A62-472E-8471-45E50DC4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EB30-C279-43BE-9A68-A276414BF7F9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531A91-17D8-4616-8701-F45F7CE0A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91627"/>
            <a:ext cx="5115639" cy="35342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FF7259B-5BB2-4E8F-A9F3-EEA13A3EE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378" y="2391627"/>
            <a:ext cx="5087060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5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372</Words>
  <Application>Microsoft Office PowerPoint</Application>
  <PresentationFormat>宽屏</PresentationFormat>
  <Paragraphs>82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等线</vt:lpstr>
      <vt:lpstr>等线 Light</vt:lpstr>
      <vt:lpstr>Arial</vt:lpstr>
      <vt:lpstr>Cambria Math</vt:lpstr>
      <vt:lpstr>Office 主题​​</vt:lpstr>
      <vt:lpstr>Client Selection for Federated Learning with Heterogeneous Resources in Mobile Edge</vt:lpstr>
      <vt:lpstr>Report list</vt:lpstr>
      <vt:lpstr>Problem </vt:lpstr>
      <vt:lpstr>FedLim and FedCS</vt:lpstr>
      <vt:lpstr>Algorithm variable</vt:lpstr>
      <vt:lpstr>Algorithm variable</vt:lpstr>
      <vt:lpstr>Core algorithm</vt:lpstr>
      <vt:lpstr>Experiment design</vt:lpstr>
      <vt:lpstr>Experiment result</vt:lpstr>
      <vt:lpstr>PowerPoint 演示文稿</vt:lpstr>
      <vt:lpstr>Experiment result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 Selection for Federated Learning with Heterogeneous Resources in Mobile Edge</dc:title>
  <dc:creator>猪 头三</dc:creator>
  <cp:lastModifiedBy>猪 头三</cp:lastModifiedBy>
  <cp:revision>20</cp:revision>
  <dcterms:created xsi:type="dcterms:W3CDTF">2020-11-05T05:36:31Z</dcterms:created>
  <dcterms:modified xsi:type="dcterms:W3CDTF">2020-11-06T08:57:06Z</dcterms:modified>
</cp:coreProperties>
</file>