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60abebdcf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60abebdcf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The first term is to minimize the distance between correspondence points of the layout and each fragment.</a:t>
            </a:r>
            <a:endParaRPr/>
          </a:p>
          <a:p>
            <a:pPr indent="0" lvl="0" marL="0" rtl="0" algn="l">
              <a:spcBef>
                <a:spcPts val="0"/>
              </a:spcBef>
              <a:spcAft>
                <a:spcPts val="0"/>
              </a:spcAft>
              <a:buNone/>
            </a:pPr>
            <a:r>
              <a:rPr lang="zh-TW"/>
              <a:t>T</a:t>
            </a:r>
            <a:r>
              <a:rPr lang="zh-TW"/>
              <a:t>he second term is to minimize the distance between correspondence points of each pair of fragments.</a:t>
            </a:r>
            <a:endParaRPr/>
          </a:p>
          <a:p>
            <a:pPr indent="0" lvl="0" marL="0" rtl="0" algn="l">
              <a:spcBef>
                <a:spcPts val="0"/>
              </a:spcBef>
              <a:spcAft>
                <a:spcPts val="0"/>
              </a:spcAft>
              <a:buNone/>
            </a:pPr>
            <a:r>
              <a:rPr lang="zh-TW"/>
              <a:t>where T˜i,j is a pairwise transformation estimated by the iterative losest point (ICP) algorithm and δ is the sum of the norms of elements. </a:t>
            </a:r>
            <a:endParaRPr/>
          </a:p>
          <a:p>
            <a:pPr indent="0" lvl="0" marL="0" rtl="0" algn="l">
              <a:spcBef>
                <a:spcPts val="0"/>
              </a:spcBef>
              <a:spcAft>
                <a:spcPts val="0"/>
              </a:spcAft>
              <a:buNone/>
            </a:pPr>
            <a:r>
              <a:rPr lang="zh-TW"/>
              <a:t>The pairwise transformation constrains the feasible solution space to avoid a degenerate situation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zh-TW"/>
              <a:t>Initially, They have initial transformations T0 and fragments F are given. Here, they set the coordinates of the first fragment to the world reference coordinates so that T0 is fixed to an identity matrix. </a:t>
            </a:r>
            <a:endParaRPr/>
          </a:p>
          <a:p>
            <a:pPr indent="0" lvl="0" marL="0" rtl="0" algn="l">
              <a:spcBef>
                <a:spcPts val="0"/>
              </a:spcBef>
              <a:spcAft>
                <a:spcPts val="0"/>
              </a:spcAft>
              <a:buClr>
                <a:schemeClr val="dk1"/>
              </a:buClr>
              <a:buSzPts val="1100"/>
              <a:buFont typeface="Arial"/>
              <a:buNone/>
            </a:pPr>
            <a:r>
              <a:rPr lang="zh-TW"/>
              <a:t>Afterward, they repeatedly estimate the scene layout and minimize the objective function. </a:t>
            </a:r>
            <a:endParaRPr/>
          </a:p>
          <a:p>
            <a:pPr indent="0" lvl="0" marL="0" rtl="0" algn="l">
              <a:spcBef>
                <a:spcPts val="0"/>
              </a:spcBef>
              <a:spcAft>
                <a:spcPts val="0"/>
              </a:spcAft>
              <a:buNone/>
            </a:pPr>
            <a:r>
              <a:rPr lang="zh-TW"/>
              <a:t>They experimentally confirmed that the inner and outer loops in Algorithm 1 generally converge commonly within 10 and 20 iterations, respectively.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60abebdcf_0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60abebdcf_0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They</a:t>
            </a:r>
            <a:r>
              <a:rPr lang="zh-TW" sz="1300">
                <a:solidFill>
                  <a:srgbClr val="595959"/>
                </a:solidFill>
                <a:latin typeface="Lato"/>
                <a:ea typeface="Lato"/>
                <a:cs typeface="Lato"/>
                <a:sym typeface="Lato"/>
              </a:rPr>
              <a:t> experimentally verified the proposed method in quantitative and qualitative ways by using publicly available datasets: the augmented ICL-NUIM dataset [9] and the SUN3D dataset </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 In most cases, the proposed method shows more accurate results than others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It is worthy of note that the global registration without the layout information frequently shows bent walls and floors owing to noisy measurements as shown in Fig, while the proposed method preserves largely planar structures with the aid of scene layout information. (From the left to the right; Kintinuous [41], ElasticFusion [43], SUN3D SFM [46], Choi et al. [9], and the proposed method)</a:t>
            </a:r>
            <a:endParaRPr sz="1300">
              <a:solidFill>
                <a:srgbClr val="595959"/>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fb338b79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fb338b79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zh-TW"/>
              <a:t>Trajectory accuracy:  Since an accurate camera trajectory implies the accurate registration of scene fragments, we use this metric to evaluate various indoor reconstruction methods. </a:t>
            </a:r>
            <a:endParaRPr/>
          </a:p>
          <a:p>
            <a:pPr indent="0" lvl="0" marL="0" rtl="0" algn="l">
              <a:spcBef>
                <a:spcPts val="0"/>
              </a:spcBef>
              <a:spcAft>
                <a:spcPts val="0"/>
              </a:spcAft>
              <a:buNone/>
            </a:pPr>
            <a:r>
              <a:rPr lang="zh-TW"/>
              <a:t>(The trajectory error is measured in terms of the root mean squared error (RMSE) and median error between the ground-truth trajectory and an estimated camera trajectory. )</a:t>
            </a:r>
            <a:endParaRPr/>
          </a:p>
          <a:p>
            <a:pPr indent="0" lvl="0" marL="0" rtl="0" algn="l">
              <a:spcBef>
                <a:spcPts val="0"/>
              </a:spcBef>
              <a:spcAft>
                <a:spcPts val="0"/>
              </a:spcAft>
              <a:buNone/>
            </a:pPr>
            <a:r>
              <a:rPr lang="zh-TW"/>
              <a:t>Table 2 shows the trajectory errors of the proposed method and other methods, and the proposed method outperforms other methods.</a:t>
            </a:r>
            <a:endParaRPr/>
          </a:p>
          <a:p>
            <a:pPr indent="-298450" lvl="0" marL="457200" rtl="0" algn="l">
              <a:spcBef>
                <a:spcPts val="0"/>
              </a:spcBef>
              <a:spcAft>
                <a:spcPts val="0"/>
              </a:spcAft>
              <a:buSzPts val="1100"/>
              <a:buChar char="●"/>
            </a:pPr>
            <a:r>
              <a:rPr lang="zh-TW"/>
              <a:t>The largest burden in the process is the dominant plane extraction step. </a:t>
            </a:r>
            <a:endParaRPr/>
          </a:p>
          <a:p>
            <a:pPr indent="-298450" lvl="0" marL="457200" rtl="0" algn="l">
              <a:spcBef>
                <a:spcPts val="0"/>
              </a:spcBef>
              <a:spcAft>
                <a:spcPts val="0"/>
              </a:spcAft>
              <a:buSzPts val="1100"/>
              <a:buChar char="●"/>
            </a:pPr>
            <a:r>
              <a:rPr lang="zh-TW"/>
              <a:t>The process of the dominant plane extraction has a complexity of O(nml) since it computes the distance between n plane hypotheses and m points in l fragments.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60abebdcf_0_1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a60abebdcf_0_1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zh-TW"/>
              <a:t>Given initially registered scene fragments, they estimate the envelope of a scene through hierarchical clustering and energy-based multi-model fitting and find a minimum set of planes that best describe the entire scene.</a:t>
            </a:r>
            <a:endParaRPr/>
          </a:p>
          <a:p>
            <a:pPr indent="0" lvl="0" marL="0" rtl="0" algn="l">
              <a:spcBef>
                <a:spcPts val="0"/>
              </a:spcBef>
              <a:spcAft>
                <a:spcPts val="0"/>
              </a:spcAft>
              <a:buNone/>
            </a:pPr>
            <a:r>
              <a:rPr lang="zh-TW"/>
              <a:t>.           They exploit the scene layout information to obtain globally consistent reconstruction results </a:t>
            </a:r>
            <a:endParaRPr/>
          </a:p>
          <a:p>
            <a:pPr indent="-298450" lvl="0" marL="457200" rtl="0" algn="l">
              <a:spcBef>
                <a:spcPts val="0"/>
              </a:spcBef>
              <a:spcAft>
                <a:spcPts val="0"/>
              </a:spcAft>
              <a:buSzPts val="1100"/>
              <a:buChar char="●"/>
            </a:pPr>
            <a:r>
              <a:rPr lang="zh-TW"/>
              <a:t>Although the proposed method is slower than other methods, they claim that their method offers more reliable, robust, and accurate indoor 3D reconstruction results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60abebdcf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60abebdcf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In 3D reconstruction applications, a low-cost consumer depth camera would be a more reliable choice compared to image-based approaches which are frequently depth estimated to fail.</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In this paper, they proposed a new approach for accurate indoor reconstruction to resolved the scene layout estimate problem and global registration problem using low-cost consumer depth camera..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60abebdcf_0_1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60abebdcf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As shown in Fig. 2, the overall of proposed method consist 3 main step.</a:t>
            </a:r>
            <a:endParaRPr/>
          </a:p>
          <a:p>
            <a:pPr indent="0" lvl="0" marL="0" rtl="0" algn="l">
              <a:spcBef>
                <a:spcPts val="0"/>
              </a:spcBef>
              <a:spcAft>
                <a:spcPts val="0"/>
              </a:spcAft>
              <a:buNone/>
            </a:pPr>
            <a:r>
              <a:rPr lang="zh-TW"/>
              <a:t>In the first step, we sequentially construct scene fragments from range data and then align them into world coordinate system</a:t>
            </a:r>
            <a:endParaRPr/>
          </a:p>
          <a:p>
            <a:pPr indent="0" lvl="0" marL="0" rtl="0" algn="l">
              <a:spcBef>
                <a:spcPts val="0"/>
              </a:spcBef>
              <a:spcAft>
                <a:spcPts val="0"/>
              </a:spcAft>
              <a:buClr>
                <a:schemeClr val="dk1"/>
              </a:buClr>
              <a:buSzPts val="1100"/>
              <a:buFont typeface="Arial"/>
              <a:buNone/>
            </a:pPr>
            <a:r>
              <a:rPr lang="zh-TW"/>
              <a:t>They alternate between layout estimation and global registration procedures in an iterative fashion using scene fragments. </a:t>
            </a:r>
            <a:endParaRPr/>
          </a:p>
          <a:p>
            <a:pPr indent="0" lvl="0" marL="0" rtl="0" algn="l">
              <a:spcBef>
                <a:spcPts val="0"/>
              </a:spcBef>
              <a:spcAft>
                <a:spcPts val="0"/>
              </a:spcAft>
              <a:buClr>
                <a:schemeClr val="dk1"/>
              </a:buClr>
              <a:buSzPts val="1100"/>
              <a:buFont typeface="Arial"/>
              <a:buNone/>
            </a:pPr>
            <a:r>
              <a:rPr lang="zh-TW"/>
              <a:t>Then it can get the model reconstructed by global registration.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60abebdcf_0_1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60abebdcf_0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firstble we have to </a:t>
            </a:r>
            <a:r>
              <a:rPr lang="zh-TW" sz="1300">
                <a:solidFill>
                  <a:srgbClr val="595959"/>
                </a:solidFill>
                <a:latin typeface="Lato"/>
                <a:ea typeface="Lato"/>
                <a:cs typeface="Lato"/>
                <a:sym typeface="Lato"/>
              </a:rPr>
              <a:t>construct several scene fragments</a:t>
            </a:r>
            <a:endParaRPr/>
          </a:p>
          <a:p>
            <a:pPr indent="0" lvl="0" marL="0" rtl="0" algn="l">
              <a:spcBef>
                <a:spcPts val="0"/>
              </a:spcBef>
              <a:spcAft>
                <a:spcPts val="0"/>
              </a:spcAft>
              <a:buNone/>
            </a:pPr>
            <a:r>
              <a:rPr lang="zh-TW"/>
              <a:t>we </a:t>
            </a:r>
            <a:r>
              <a:rPr lang="zh-TW">
                <a:solidFill>
                  <a:schemeClr val="dk1"/>
                </a:solidFill>
              </a:rPr>
              <a:t>symbol it</a:t>
            </a:r>
            <a:r>
              <a:rPr lang="zh-TW"/>
              <a:t> to the Fi belong to this set.</a:t>
            </a:r>
            <a:endParaRPr/>
          </a:p>
          <a:p>
            <a:pPr indent="0" lvl="0" marL="0" rtl="0" algn="l">
              <a:spcBef>
                <a:spcPts val="0"/>
              </a:spcBef>
              <a:spcAft>
                <a:spcPts val="0"/>
              </a:spcAft>
              <a:buNone/>
            </a:pPr>
            <a:r>
              <a:rPr lang="zh-TW"/>
              <a:t>and every n frames can build 1 fragment.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fb338b79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fb338b79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zh-TW" sz="1300">
                <a:solidFill>
                  <a:srgbClr val="595959"/>
                </a:solidFill>
                <a:latin typeface="Lato"/>
                <a:ea typeface="Lato"/>
                <a:cs typeface="Lato"/>
                <a:sym typeface="Lato"/>
              </a:rPr>
              <a:t>Each scene fragment contains a negligible amount of accumulation errors, so that the large scale 3D reconstruction problem turns into the problem of aligning all the scene fragments.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fb338b79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fb338b79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zh-TW"/>
              <a:t>to optimize pose graph, they use this method propose by the paper , and the paper’s topic is </a:t>
            </a:r>
            <a:r>
              <a:rPr lang="zh-TW" sz="1000">
                <a:solidFill>
                  <a:srgbClr val="222222"/>
                </a:solidFill>
                <a:highlight>
                  <a:srgbClr val="FFFFFF"/>
                </a:highlight>
              </a:rPr>
              <a:t>Robust reconstruction of indoor scenes.</a:t>
            </a:r>
            <a:endParaRPr/>
          </a:p>
          <a:p>
            <a:pPr indent="0" lvl="0" marL="0" rtl="0" algn="l">
              <a:spcBef>
                <a:spcPts val="0"/>
              </a:spcBef>
              <a:spcAft>
                <a:spcPts val="0"/>
              </a:spcAft>
              <a:buNone/>
            </a:pPr>
            <a:r>
              <a:rPr lang="zh-TW"/>
              <a:t>so thet want to minimize this thing, and it is combine by these three items.</a:t>
            </a:r>
            <a:endParaRPr/>
          </a:p>
          <a:p>
            <a:pPr indent="0" lvl="0" marL="0" rtl="0" algn="l">
              <a:spcBef>
                <a:spcPts val="0"/>
              </a:spcBef>
              <a:spcAft>
                <a:spcPts val="0"/>
              </a:spcAft>
              <a:buNone/>
            </a:pPr>
            <a:r>
              <a:rPr lang="zh-TW"/>
              <a:t>base on the method in previos page, we know how to get loop closure, but it won’t always detect correct.</a:t>
            </a:r>
            <a:endParaRPr/>
          </a:p>
          <a:p>
            <a:pPr indent="0" lvl="0" marL="0" rtl="0" algn="l">
              <a:spcBef>
                <a:spcPts val="0"/>
              </a:spcBef>
              <a:spcAft>
                <a:spcPts val="0"/>
              </a:spcAft>
              <a:buNone/>
            </a:pPr>
            <a:r>
              <a:rPr lang="zh-TW"/>
              <a:t>so we adopt line process parameter. it’s like a kind of confidence index of correctness correspond to the loop closure.</a:t>
            </a:r>
            <a:endParaRPr/>
          </a:p>
          <a:p>
            <a:pPr indent="-298450" lvl="0" marL="457200" rtl="0" algn="l">
              <a:spcBef>
                <a:spcPts val="0"/>
              </a:spcBef>
              <a:spcAft>
                <a:spcPts val="0"/>
              </a:spcAft>
              <a:buSzPts val="1100"/>
              <a:buChar char="●"/>
            </a:pPr>
            <a:r>
              <a:rPr lang="zh-TW"/>
              <a:t>Ti is a transformation from a fragment Fi to world reference coordinates </a:t>
            </a:r>
            <a:endParaRPr/>
          </a:p>
          <a:p>
            <a:pPr indent="-298450" lvl="0" marL="457200" rtl="0" algn="l">
              <a:spcBef>
                <a:spcPts val="0"/>
              </a:spcBef>
              <a:spcAft>
                <a:spcPts val="0"/>
              </a:spcAft>
              <a:buSzPts val="1100"/>
              <a:buChar char="●"/>
            </a:pPr>
            <a:r>
              <a:rPr lang="zh-TW"/>
              <a:t>This things express the </a:t>
            </a:r>
            <a:r>
              <a:rPr lang="zh-TW" sz="1300">
                <a:solidFill>
                  <a:srgbClr val="595959"/>
                </a:solidFill>
                <a:latin typeface="Lato"/>
                <a:ea typeface="Lato"/>
                <a:cs typeface="Lato"/>
                <a:sym typeface="Lato"/>
              </a:rPr>
              <a:t>measures difference between the pre-computed pairwise transformation and the pairwise transformation computed from and it didn’t mention how they get the pre-computed value.</a:t>
            </a:r>
            <a:endParaRPr sz="1300">
              <a:solidFill>
                <a:srgbClr val="595959"/>
              </a:solidFill>
              <a:latin typeface="Lato"/>
              <a:ea typeface="Lato"/>
              <a:cs typeface="Lato"/>
              <a:sym typeface="Lato"/>
            </a:endParaRPr>
          </a:p>
          <a:p>
            <a:pPr indent="-311150" lvl="0" marL="457200" rtl="0" algn="l">
              <a:spcBef>
                <a:spcPts val="0"/>
              </a:spcBef>
              <a:spcAft>
                <a:spcPts val="0"/>
              </a:spcAft>
              <a:buClr>
                <a:srgbClr val="595959"/>
              </a:buClr>
              <a:buSzPts val="1300"/>
              <a:buFont typeface="Lato"/>
              <a:buChar char="●"/>
            </a:pPr>
            <a:r>
              <a:t/>
            </a:r>
            <a:endParaRPr sz="1300">
              <a:solidFill>
                <a:srgbClr val="595959"/>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60abebdcf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60abebdcf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fb338b79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fb338b79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firstable we have to divide a fragment into several supervoxel.</a:t>
            </a:r>
            <a:endParaRPr/>
          </a:p>
          <a:p>
            <a:pPr indent="0" lvl="0" marL="0" rtl="0" algn="l">
              <a:spcBef>
                <a:spcPts val="0"/>
              </a:spcBef>
              <a:spcAft>
                <a:spcPts val="0"/>
              </a:spcAft>
              <a:buNone/>
            </a:pPr>
            <a:r>
              <a:rPr lang="zh-TW"/>
              <a:t>then compute a plane </a:t>
            </a:r>
            <a:r>
              <a:rPr lang="zh-TW" sz="1300">
                <a:solidFill>
                  <a:srgbClr val="595959"/>
                </a:solidFill>
                <a:latin typeface="Lato"/>
                <a:ea typeface="Lato"/>
                <a:cs typeface="Lato"/>
                <a:sym typeface="Lato"/>
              </a:rPr>
              <a:t>parameter from the center points of three adjacent supervoxels to generate a plane hypothesis</a:t>
            </a:r>
            <a:endParaRPr sz="1300">
              <a:solidFill>
                <a:srgbClr val="595959"/>
              </a:solidFill>
              <a:latin typeface="Lato"/>
              <a:ea typeface="Lato"/>
              <a:cs typeface="Lato"/>
              <a:sym typeface="Lato"/>
            </a:endParaRPr>
          </a:p>
          <a:p>
            <a:pPr indent="0" lvl="0" marL="0" rtl="0" algn="l">
              <a:spcBef>
                <a:spcPts val="0"/>
              </a:spcBef>
              <a:spcAft>
                <a:spcPts val="0"/>
              </a:spcAft>
              <a:buNone/>
            </a:pPr>
            <a:r>
              <a:t/>
            </a:r>
            <a:endParaRPr sz="1300">
              <a:solidFill>
                <a:srgbClr val="595959"/>
              </a:solidFill>
              <a:latin typeface="Lato"/>
              <a:ea typeface="Lato"/>
              <a:cs typeface="Lato"/>
              <a:sym typeface="Lato"/>
            </a:endParaRPr>
          </a:p>
          <a:p>
            <a:pPr indent="-311150" lvl="0" marL="457200" rtl="0" algn="l">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a mapping function h from a point p ∈ Fi onto a plane parameter πl ∈ Pi</a:t>
            </a:r>
            <a:endParaRPr sz="1300">
              <a:solidFill>
                <a:srgbClr val="595959"/>
              </a:solidFill>
              <a:latin typeface="Lato"/>
              <a:ea typeface="Lato"/>
              <a:cs typeface="Lato"/>
              <a:sym typeface="Lato"/>
            </a:endParaRPr>
          </a:p>
          <a:p>
            <a:pPr indent="0" lvl="0" marL="0" rtl="0" algn="l">
              <a:spcBef>
                <a:spcPts val="0"/>
              </a:spcBef>
              <a:spcAft>
                <a:spcPts val="0"/>
              </a:spcAft>
              <a:buNone/>
            </a:pPr>
            <a:r>
              <a:t/>
            </a:r>
            <a:endParaRPr sz="1300">
              <a:solidFill>
                <a:srgbClr val="595959"/>
              </a:solidFill>
              <a:latin typeface="Lato"/>
              <a:ea typeface="Lato"/>
              <a:cs typeface="Lato"/>
              <a:sym typeface="Lato"/>
            </a:endParaRPr>
          </a:p>
          <a:p>
            <a:pPr indent="0" lvl="0" marL="0" rtl="0" algn="l">
              <a:spcBef>
                <a:spcPts val="0"/>
              </a:spcBef>
              <a:spcAft>
                <a:spcPts val="0"/>
              </a:spcAft>
              <a:buNone/>
            </a:pPr>
            <a:r>
              <a:t/>
            </a:r>
            <a:endParaRPr sz="1300">
              <a:solidFill>
                <a:srgbClr val="595959"/>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fb338b79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fb338b79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1.</a:t>
            </a:r>
            <a:r>
              <a:rPr lang="zh-TW"/>
              <a:t> weak Manhattan world means all the walls are orthogonal to the ceiling and the ground floor, but the walls are not necessarily orthogonal to each other.</a:t>
            </a:r>
            <a:endParaRPr/>
          </a:p>
          <a:p>
            <a:pPr indent="0" lvl="0" marL="0" rtl="0" algn="l">
              <a:spcBef>
                <a:spcPts val="0"/>
              </a:spcBef>
              <a:spcAft>
                <a:spcPts val="0"/>
              </a:spcAft>
              <a:buNone/>
            </a:pPr>
            <a:r>
              <a:rPr lang="zh-TW"/>
              <a:t>2.1we could </a:t>
            </a:r>
            <a:r>
              <a:rPr lang="zh-TW">
                <a:solidFill>
                  <a:schemeClr val="dk1"/>
                </a:solidFill>
              </a:rPr>
              <a:t>assuming that one of them is the largest planar region among all the plane hypotheses to</a:t>
            </a:r>
            <a:r>
              <a:rPr lang="zh-TW"/>
              <a:t> find the ceiling or ground floor, as a base plane,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zh-TW" sz="1300">
                <a:solidFill>
                  <a:srgbClr val="595959"/>
                </a:solidFill>
              </a:rPr>
              <a:t>Finally, we select the set of planes by following criteria</a:t>
            </a:r>
            <a:endParaRPr sz="1300">
              <a:solidFill>
                <a:srgbClr val="595959"/>
              </a:solidFill>
            </a:endParaRPr>
          </a:p>
          <a:p>
            <a:pPr indent="0" lvl="0" marL="0" rtl="0" algn="l">
              <a:spcBef>
                <a:spcPts val="0"/>
              </a:spcBef>
              <a:spcAft>
                <a:spcPts val="0"/>
              </a:spcAft>
              <a:buClr>
                <a:schemeClr val="dk1"/>
              </a:buClr>
              <a:buSzPts val="1100"/>
              <a:buFont typeface="Arial"/>
              <a:buNone/>
            </a:pPr>
            <a:r>
              <a:rPr lang="zh-TW"/>
              <a:t>3.1</a:t>
            </a:r>
            <a:r>
              <a:rPr lang="zh-TW"/>
              <a:t>where ~ni and ~nbase are normal vectors of a selected dominant plane and base plane, the first criterion checks the perpendicularity between two planes,the second criterion checks the distance between the plane πi and the boundary ∂O, τ1 and τ2 are two userdefined parameters.</a:t>
            </a:r>
            <a:endParaRPr/>
          </a:p>
          <a:p>
            <a:pPr indent="0" lvl="0" marL="0" rtl="0" algn="l">
              <a:spcBef>
                <a:spcPts val="0"/>
              </a:spcBef>
              <a:spcAft>
                <a:spcPts val="0"/>
              </a:spcAft>
              <a:buNone/>
            </a:pPr>
            <a:r>
              <a:rPr lang="zh-TW"/>
              <a:t>3.2</a:t>
            </a:r>
            <a:r>
              <a:rPr lang="zh-TW" u="sng"/>
              <a:t>pproj</a:t>
            </a:r>
            <a:r>
              <a:rPr lang="zh-TW"/>
              <a:t> is the projected point of p on to the base plane and </a:t>
            </a:r>
            <a:r>
              <a:rPr lang="zh-TW" u="sng"/>
              <a:t>Sπi </a:t>
            </a:r>
            <a:r>
              <a:rPr lang="zh-TW"/>
              <a:t>denotes a set of 3D points that belong to the plane πi . |Sπi | is the cardinality of Sπi . </a:t>
            </a:r>
            <a:endParaRPr/>
          </a:p>
          <a:p>
            <a:pPr indent="0" lvl="0" marL="0" rtl="0" algn="l">
              <a:spcBef>
                <a:spcPts val="0"/>
              </a:spcBef>
              <a:spcAft>
                <a:spcPts val="0"/>
              </a:spcAft>
              <a:buNone/>
            </a:pPr>
            <a:r>
              <a:rPr lang="zh-TW"/>
              <a:t>If two criteria are satisfied, we regard the corresponding dominant plane as a layout plane.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9.png"/><Relationship Id="rId11" Type="http://schemas.openxmlformats.org/officeDocument/2006/relationships/image" Target="../media/image20.png"/><Relationship Id="rId10" Type="http://schemas.openxmlformats.org/officeDocument/2006/relationships/image" Target="../media/image9.png"/><Relationship Id="rId12"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10" Type="http://schemas.openxmlformats.org/officeDocument/2006/relationships/image" Target="../media/image21.png"/><Relationship Id="rId9"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6.png"/><Relationship Id="rId8"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824000" y="1613825"/>
            <a:ext cx="7593600" cy="18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3400"/>
              <a:t>Joint Layout Estimation and Global Multi-View Registration for Indoor Reconstruction</a:t>
            </a:r>
            <a:endParaRPr sz="340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Global registration with scene layout</a:t>
            </a:r>
            <a:endParaRPr/>
          </a:p>
        </p:txBody>
      </p:sp>
      <p:sp>
        <p:nvSpPr>
          <p:cNvPr id="171" name="Google Shape;171;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Objective function</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t/>
            </a:r>
            <a:endParaRPr/>
          </a:p>
        </p:txBody>
      </p:sp>
      <p:pic>
        <p:nvPicPr>
          <p:cNvPr id="172" name="Google Shape;172;p22"/>
          <p:cNvPicPr preferRelativeResize="0"/>
          <p:nvPr/>
        </p:nvPicPr>
        <p:blipFill>
          <a:blip r:embed="rId3">
            <a:alphaModFix/>
          </a:blip>
          <a:stretch>
            <a:fillRect/>
          </a:stretch>
        </p:blipFill>
        <p:spPr>
          <a:xfrm>
            <a:off x="5471900" y="2078872"/>
            <a:ext cx="3554925" cy="2596725"/>
          </a:xfrm>
          <a:prstGeom prst="rect">
            <a:avLst/>
          </a:prstGeom>
          <a:noFill/>
          <a:ln>
            <a:noFill/>
          </a:ln>
        </p:spPr>
      </p:pic>
      <p:pic>
        <p:nvPicPr>
          <p:cNvPr id="173" name="Google Shape;173;p22"/>
          <p:cNvPicPr preferRelativeResize="0"/>
          <p:nvPr/>
        </p:nvPicPr>
        <p:blipFill>
          <a:blip r:embed="rId4">
            <a:alphaModFix/>
          </a:blip>
          <a:stretch>
            <a:fillRect/>
          </a:stretch>
        </p:blipFill>
        <p:spPr>
          <a:xfrm>
            <a:off x="2658175" y="2173200"/>
            <a:ext cx="2511025" cy="673250"/>
          </a:xfrm>
          <a:prstGeom prst="rect">
            <a:avLst/>
          </a:prstGeom>
          <a:noFill/>
          <a:ln>
            <a:noFill/>
          </a:ln>
        </p:spPr>
      </p:pic>
      <p:pic>
        <p:nvPicPr>
          <p:cNvPr id="174" name="Google Shape;174;p22"/>
          <p:cNvPicPr preferRelativeResize="0"/>
          <p:nvPr/>
        </p:nvPicPr>
        <p:blipFill>
          <a:blip r:embed="rId5">
            <a:alphaModFix/>
          </a:blip>
          <a:stretch>
            <a:fillRect/>
          </a:stretch>
        </p:blipFill>
        <p:spPr>
          <a:xfrm>
            <a:off x="1283950" y="3572375"/>
            <a:ext cx="2581978" cy="349525"/>
          </a:xfrm>
          <a:prstGeom prst="rect">
            <a:avLst/>
          </a:prstGeom>
          <a:noFill/>
          <a:ln>
            <a:noFill/>
          </a:ln>
        </p:spPr>
      </p:pic>
      <p:pic>
        <p:nvPicPr>
          <p:cNvPr id="175" name="Google Shape;175;p22"/>
          <p:cNvPicPr preferRelativeResize="0"/>
          <p:nvPr/>
        </p:nvPicPr>
        <p:blipFill>
          <a:blip r:embed="rId6">
            <a:alphaModFix/>
          </a:blip>
          <a:stretch>
            <a:fillRect/>
          </a:stretch>
        </p:blipFill>
        <p:spPr>
          <a:xfrm>
            <a:off x="1335400" y="4178675"/>
            <a:ext cx="1676461" cy="229875"/>
          </a:xfrm>
          <a:prstGeom prst="rect">
            <a:avLst/>
          </a:prstGeom>
          <a:noFill/>
          <a:ln>
            <a:noFill/>
          </a:ln>
        </p:spPr>
      </p:pic>
      <p:pic>
        <p:nvPicPr>
          <p:cNvPr id="176" name="Google Shape;176;p22"/>
          <p:cNvPicPr preferRelativeResize="0"/>
          <p:nvPr/>
        </p:nvPicPr>
        <p:blipFill>
          <a:blip r:embed="rId7">
            <a:alphaModFix/>
          </a:blip>
          <a:stretch>
            <a:fillRect/>
          </a:stretch>
        </p:blipFill>
        <p:spPr>
          <a:xfrm>
            <a:off x="1335400" y="3034662"/>
            <a:ext cx="2153600" cy="349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Experiment result</a:t>
            </a:r>
            <a:endParaRPr/>
          </a:p>
        </p:txBody>
      </p:sp>
      <p:sp>
        <p:nvSpPr>
          <p:cNvPr id="182" name="Google Shape;182;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 </a:t>
            </a:r>
            <a:r>
              <a:rPr lang="zh-TW"/>
              <a:t>verified the proposed method in </a:t>
            </a:r>
            <a:r>
              <a:rPr lang="zh-TW"/>
              <a:t>the augmented ICL-NUIM dataset and the SUN3D dataset </a:t>
            </a:r>
            <a:endParaRPr/>
          </a:p>
          <a:p>
            <a:pPr indent="-311150" lvl="0" marL="457200" rtl="0" algn="l">
              <a:spcBef>
                <a:spcPts val="0"/>
              </a:spcBef>
              <a:spcAft>
                <a:spcPts val="0"/>
              </a:spcAft>
              <a:buSzPts val="1300"/>
              <a:buChar char="●"/>
            </a:pPr>
            <a:r>
              <a:rPr lang="zh-TW"/>
              <a:t>Reconstruction quality:</a:t>
            </a:r>
            <a:endParaRPr/>
          </a:p>
        </p:txBody>
      </p:sp>
      <p:pic>
        <p:nvPicPr>
          <p:cNvPr id="183" name="Google Shape;183;p23"/>
          <p:cNvPicPr preferRelativeResize="0"/>
          <p:nvPr/>
        </p:nvPicPr>
        <p:blipFill>
          <a:blip r:embed="rId3">
            <a:alphaModFix/>
          </a:blip>
          <a:stretch>
            <a:fillRect/>
          </a:stretch>
        </p:blipFill>
        <p:spPr>
          <a:xfrm>
            <a:off x="1208875" y="2710971"/>
            <a:ext cx="2985750" cy="1246275"/>
          </a:xfrm>
          <a:prstGeom prst="rect">
            <a:avLst/>
          </a:prstGeom>
          <a:noFill/>
          <a:ln>
            <a:noFill/>
          </a:ln>
        </p:spPr>
      </p:pic>
      <p:pic>
        <p:nvPicPr>
          <p:cNvPr id="184" name="Google Shape;184;p23"/>
          <p:cNvPicPr preferRelativeResize="0"/>
          <p:nvPr/>
        </p:nvPicPr>
        <p:blipFill>
          <a:blip r:embed="rId4">
            <a:alphaModFix/>
          </a:blip>
          <a:stretch>
            <a:fillRect/>
          </a:stretch>
        </p:blipFill>
        <p:spPr>
          <a:xfrm>
            <a:off x="4350100" y="2586299"/>
            <a:ext cx="4068051" cy="1495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Experiment result</a:t>
            </a:r>
            <a:endParaRPr/>
          </a:p>
        </p:txBody>
      </p:sp>
      <p:sp>
        <p:nvSpPr>
          <p:cNvPr id="190" name="Google Shape;190;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Trajectory accuracy:</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rPr lang="zh-TW"/>
              <a:t>Computational complexity:</a:t>
            </a:r>
            <a:endParaRPr/>
          </a:p>
          <a:p>
            <a:pPr indent="0" lvl="0" marL="457200" rtl="0" algn="l">
              <a:spcBef>
                <a:spcPts val="1600"/>
              </a:spcBef>
              <a:spcAft>
                <a:spcPts val="0"/>
              </a:spcAft>
              <a:buNone/>
            </a:pPr>
            <a:r>
              <a:rPr lang="zh-TW"/>
              <a:t>extraction step:O(nml)</a:t>
            </a:r>
            <a:endParaRPr/>
          </a:p>
          <a:p>
            <a:pPr indent="0" lvl="0" marL="457200" rtl="0" algn="l">
              <a:lnSpc>
                <a:spcPct val="100000"/>
              </a:lnSpc>
              <a:spcBef>
                <a:spcPts val="1600"/>
              </a:spcBef>
              <a:spcAft>
                <a:spcPts val="0"/>
              </a:spcAft>
              <a:buNone/>
            </a:pPr>
            <a:r>
              <a:t/>
            </a:r>
            <a:endParaRPr/>
          </a:p>
        </p:txBody>
      </p:sp>
      <p:pic>
        <p:nvPicPr>
          <p:cNvPr id="191" name="Google Shape;191;p24"/>
          <p:cNvPicPr preferRelativeResize="0"/>
          <p:nvPr/>
        </p:nvPicPr>
        <p:blipFill>
          <a:blip r:embed="rId3">
            <a:alphaModFix/>
          </a:blip>
          <a:stretch>
            <a:fillRect/>
          </a:stretch>
        </p:blipFill>
        <p:spPr>
          <a:xfrm>
            <a:off x="1281700" y="2469050"/>
            <a:ext cx="3033400" cy="124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Conclusion</a:t>
            </a:r>
            <a:endParaRPr/>
          </a:p>
        </p:txBody>
      </p:sp>
      <p:sp>
        <p:nvSpPr>
          <p:cNvPr id="197" name="Google Shape;197;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Author p</a:t>
            </a:r>
            <a:r>
              <a:rPr lang="zh-TW"/>
              <a:t>roposed an indoor 3D reconstruction algorithm</a:t>
            </a:r>
            <a:endParaRPr/>
          </a:p>
          <a:p>
            <a:pPr indent="-298450" lvl="1" marL="914400" rtl="0" algn="l">
              <a:spcBef>
                <a:spcPts val="0"/>
              </a:spcBef>
              <a:spcAft>
                <a:spcPts val="0"/>
              </a:spcAft>
              <a:buSzPts val="1100"/>
              <a:buChar char="○"/>
            </a:pPr>
            <a:r>
              <a:rPr lang="zh-TW"/>
              <a:t>It through hierarchical clustering and energy-based multi-model fitting to find a minimum set of planes </a:t>
            </a:r>
            <a:endParaRPr/>
          </a:p>
          <a:p>
            <a:pPr indent="-298450" lvl="1" marL="914400" rtl="0" algn="l">
              <a:spcBef>
                <a:spcPts val="0"/>
              </a:spcBef>
              <a:spcAft>
                <a:spcPts val="0"/>
              </a:spcAft>
              <a:buSzPts val="1100"/>
              <a:buChar char="○"/>
            </a:pPr>
            <a:r>
              <a:rPr lang="zh-TW"/>
              <a:t>It exploit the scene layout information to obtain globally consistent reconstruction results</a:t>
            </a:r>
            <a:endParaRPr/>
          </a:p>
          <a:p>
            <a:pPr indent="-311150" lvl="0" marL="457200" rtl="0" algn="l">
              <a:spcBef>
                <a:spcPts val="0"/>
              </a:spcBef>
              <a:spcAft>
                <a:spcPts val="0"/>
              </a:spcAft>
              <a:buSzPts val="1300"/>
              <a:buChar char="●"/>
            </a:pPr>
            <a:r>
              <a:rPr lang="zh-TW"/>
              <a:t>It is </a:t>
            </a:r>
            <a:r>
              <a:rPr lang="zh-TW"/>
              <a:t>more reliable, robust, and accurate.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Introduction</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low-cost consumer depth camera &gt; image-based approaches in 3D reconstruction applications</a:t>
            </a:r>
            <a:endParaRPr/>
          </a:p>
          <a:p>
            <a:pPr indent="-311150" lvl="0" marL="457200" rtl="0" algn="l">
              <a:spcBef>
                <a:spcPts val="0"/>
              </a:spcBef>
              <a:spcAft>
                <a:spcPts val="0"/>
              </a:spcAft>
              <a:buSzPts val="1300"/>
              <a:buChar char="●"/>
            </a:pPr>
            <a:r>
              <a:rPr lang="zh-TW"/>
              <a:t>a new approach for accurate indoor reconstruction to resolved the scene layout estimate problem and global registration problem using  detasets created by low-cost consumer depth camera.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Architecture of propose method </a:t>
            </a:r>
            <a:endParaRPr/>
          </a:p>
        </p:txBody>
      </p:sp>
      <p:sp>
        <p:nvSpPr>
          <p:cNvPr id="99" name="Google Shape;99;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0" name="Google Shape;100;p15"/>
          <p:cNvPicPr preferRelativeResize="0"/>
          <p:nvPr/>
        </p:nvPicPr>
        <p:blipFill>
          <a:blip r:embed="rId3">
            <a:alphaModFix/>
          </a:blip>
          <a:stretch>
            <a:fillRect/>
          </a:stretch>
        </p:blipFill>
        <p:spPr>
          <a:xfrm>
            <a:off x="779550" y="2078875"/>
            <a:ext cx="5962399" cy="270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Initial Registration</a:t>
            </a:r>
            <a:endParaRPr/>
          </a:p>
        </p:txBody>
      </p:sp>
      <p:sp>
        <p:nvSpPr>
          <p:cNvPr id="106" name="Google Shape;106;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To construct a scene fragment                  for every n  frames (</a:t>
            </a:r>
            <a:r>
              <a:rPr lang="zh-TW"/>
              <a:t>e.g. 50</a:t>
            </a:r>
            <a:r>
              <a:rPr lang="zh-TW"/>
              <a:t> )with KinectFusion.</a:t>
            </a:r>
            <a:endParaRPr/>
          </a:p>
          <a:p>
            <a:pPr indent="-311150" lvl="0" marL="457200" rtl="0" algn="l">
              <a:spcBef>
                <a:spcPts val="0"/>
              </a:spcBef>
              <a:spcAft>
                <a:spcPts val="0"/>
              </a:spcAft>
              <a:buSzPts val="1300"/>
              <a:buChar char="●"/>
            </a:pPr>
            <a:r>
              <a:rPr lang="zh-TW"/>
              <a:t>we find pairwise transformations               for all pairs of the consecutive fragments and align all the fragments in the world coordinate system based on sequential multiplication of the pairwise transformations</a:t>
            </a:r>
            <a:endParaRPr/>
          </a:p>
          <a:p>
            <a:pPr indent="-311150" lvl="0" marL="457200" rtl="0" algn="l">
              <a:spcBef>
                <a:spcPts val="0"/>
              </a:spcBef>
              <a:spcAft>
                <a:spcPts val="0"/>
              </a:spcAft>
              <a:buSzPts val="1300"/>
              <a:buChar char="●"/>
            </a:pPr>
            <a:r>
              <a:rPr b="1" lang="zh-TW"/>
              <a:t>Loop closure detection</a:t>
            </a:r>
            <a:endParaRPr b="1"/>
          </a:p>
          <a:p>
            <a:pPr indent="-311150" lvl="0" marL="457200" rtl="0" algn="l">
              <a:spcBef>
                <a:spcPts val="0"/>
              </a:spcBef>
              <a:spcAft>
                <a:spcPts val="0"/>
              </a:spcAft>
              <a:buSzPts val="1300"/>
              <a:buChar char="●"/>
            </a:pPr>
            <a:r>
              <a:rPr b="1" lang="zh-TW"/>
              <a:t>Pose graph optimization</a:t>
            </a:r>
            <a:endParaRPr b="1"/>
          </a:p>
        </p:txBody>
      </p:sp>
      <p:pic>
        <p:nvPicPr>
          <p:cNvPr id="107" name="Google Shape;107;p16"/>
          <p:cNvPicPr preferRelativeResize="0"/>
          <p:nvPr/>
        </p:nvPicPr>
        <p:blipFill>
          <a:blip r:embed="rId3">
            <a:alphaModFix/>
          </a:blip>
          <a:stretch>
            <a:fillRect/>
          </a:stretch>
        </p:blipFill>
        <p:spPr>
          <a:xfrm>
            <a:off x="3459650" y="2193938"/>
            <a:ext cx="496350" cy="148900"/>
          </a:xfrm>
          <a:prstGeom prst="rect">
            <a:avLst/>
          </a:prstGeom>
          <a:noFill/>
          <a:ln>
            <a:noFill/>
          </a:ln>
        </p:spPr>
      </p:pic>
      <p:pic>
        <p:nvPicPr>
          <p:cNvPr id="108" name="Google Shape;108;p16"/>
          <p:cNvPicPr preferRelativeResize="0"/>
          <p:nvPr/>
        </p:nvPicPr>
        <p:blipFill>
          <a:blip r:embed="rId4">
            <a:alphaModFix/>
          </a:blip>
          <a:stretch>
            <a:fillRect/>
          </a:stretch>
        </p:blipFill>
        <p:spPr>
          <a:xfrm>
            <a:off x="4661775" y="2177288"/>
            <a:ext cx="168736" cy="182225"/>
          </a:xfrm>
          <a:prstGeom prst="rect">
            <a:avLst/>
          </a:prstGeom>
          <a:noFill/>
          <a:ln>
            <a:noFill/>
          </a:ln>
        </p:spPr>
      </p:pic>
      <p:pic>
        <p:nvPicPr>
          <p:cNvPr id="109" name="Google Shape;109;p16"/>
          <p:cNvPicPr preferRelativeResize="0"/>
          <p:nvPr/>
        </p:nvPicPr>
        <p:blipFill>
          <a:blip r:embed="rId5">
            <a:alphaModFix/>
          </a:blip>
          <a:stretch>
            <a:fillRect/>
          </a:stretch>
        </p:blipFill>
        <p:spPr>
          <a:xfrm>
            <a:off x="3662825" y="2426425"/>
            <a:ext cx="438704" cy="182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Loop closure detection</a:t>
            </a:r>
            <a:endParaRPr/>
          </a:p>
        </p:txBody>
      </p:sp>
      <p:sp>
        <p:nvSpPr>
          <p:cNvPr id="115" name="Google Shape;115;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To minimize accumulate error, we have to detect loop closures to align all pairs of the inconsecutive fragments using the FPFH descriptor and check the overlap ratio of the aligned fragments.</a:t>
            </a:r>
            <a:endParaRPr/>
          </a:p>
          <a:p>
            <a:pPr indent="-311150" lvl="0" marL="457200" rtl="0" algn="l">
              <a:spcBef>
                <a:spcPts val="0"/>
              </a:spcBef>
              <a:spcAft>
                <a:spcPts val="0"/>
              </a:spcAft>
              <a:buSzPts val="1300"/>
              <a:buChar char="●"/>
            </a:pPr>
            <a:r>
              <a:rPr lang="zh-TW"/>
              <a:t>If the overlapping ratio between the fragments Fi and Fj exceeds a predefined percentile, e.g. 30%, we determine the fragment pair as a loop closure and define its pairwise transformation as Ti,j .</a:t>
            </a:r>
            <a:endParaRPr/>
          </a:p>
        </p:txBody>
      </p:sp>
      <p:pic>
        <p:nvPicPr>
          <p:cNvPr id="116" name="Google Shape;116;p17"/>
          <p:cNvPicPr preferRelativeResize="0"/>
          <p:nvPr/>
        </p:nvPicPr>
        <p:blipFill>
          <a:blip r:embed="rId3">
            <a:alphaModFix/>
          </a:blip>
          <a:stretch>
            <a:fillRect/>
          </a:stretch>
        </p:blipFill>
        <p:spPr>
          <a:xfrm>
            <a:off x="7721900" y="3088463"/>
            <a:ext cx="271250" cy="241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Pose graph optimization</a:t>
            </a:r>
            <a:endParaRPr/>
          </a:p>
        </p:txBody>
      </p:sp>
      <p:sp>
        <p:nvSpPr>
          <p:cNvPr id="122" name="Google Shape;122;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Optimization though  minimize</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rPr lang="zh-TW"/>
              <a:t>W</a:t>
            </a:r>
            <a:r>
              <a:rPr lang="zh-TW"/>
              <a:t>e adopt the </a:t>
            </a:r>
            <a:r>
              <a:rPr lang="zh-TW">
                <a:solidFill>
                  <a:srgbClr val="990000"/>
                </a:solidFill>
              </a:rPr>
              <a:t>line process</a:t>
            </a:r>
            <a:r>
              <a:rPr lang="zh-TW"/>
              <a:t> to handle spurious loop closures obtained by low distinctiveness of 3D local descriptors.                 is a parameter of a line process</a:t>
            </a:r>
            <a:endParaRPr/>
          </a:p>
          <a:p>
            <a:pPr indent="-311150" lvl="0" marL="457200" rtl="0" algn="l">
              <a:spcBef>
                <a:spcPts val="0"/>
              </a:spcBef>
              <a:spcAft>
                <a:spcPts val="0"/>
              </a:spcAft>
              <a:buSzPts val="1300"/>
              <a:buChar char="●"/>
            </a:pPr>
            <a:r>
              <a:rPr lang="zh-TW"/>
              <a:t>For a set of fragments F = {F0, ..., Fn}     , we define a set of transformations T = {T0, ..., Tn}</a:t>
            </a:r>
            <a:endParaRPr/>
          </a:p>
          <a:p>
            <a:pPr indent="-311150" lvl="0" marL="457200" rtl="0" algn="l">
              <a:spcBef>
                <a:spcPts val="0"/>
              </a:spcBef>
              <a:spcAft>
                <a:spcPts val="0"/>
              </a:spcAft>
              <a:buSzPts val="1300"/>
              <a:buChar char="●"/>
            </a:pPr>
            <a:r>
              <a:rPr lang="zh-TW"/>
              <a:t>A pairwise transformation from Fj to Fi is expressed as</a:t>
            </a:r>
            <a:endParaRPr/>
          </a:p>
          <a:p>
            <a:pPr indent="-311150" lvl="0" marL="457200" rtl="0" algn="l">
              <a:spcBef>
                <a:spcPts val="0"/>
              </a:spcBef>
              <a:spcAft>
                <a:spcPts val="0"/>
              </a:spcAft>
              <a:buSzPts val="1300"/>
              <a:buChar char="●"/>
            </a:pPr>
            <a:r>
              <a:rPr lang="zh-TW"/>
              <a:t>f(Ta, Tb, Tˆ a,b) measures the difference between the pre-computed pairwise transformation </a:t>
            </a:r>
            <a:r>
              <a:rPr lang="zh-TW"/>
              <a:t>Tˆ a,b </a:t>
            </a:r>
            <a:r>
              <a:rPr lang="zh-TW"/>
              <a:t>and the pairwise transformation computed from Ta and Tb.</a:t>
            </a:r>
            <a:endParaRPr/>
          </a:p>
          <a:p>
            <a:pPr indent="-311150" lvl="0" marL="457200" rtl="0" algn="l">
              <a:spcBef>
                <a:spcPts val="0"/>
              </a:spcBef>
              <a:spcAft>
                <a:spcPts val="0"/>
              </a:spcAft>
              <a:buSzPts val="1300"/>
              <a:buChar char="●"/>
            </a:pPr>
            <a:r>
              <a:rPr lang="zh-TW"/>
              <a:t>                                        is a constraint to maximize the number of inlier loop closures.</a:t>
            </a:r>
            <a:endParaRPr/>
          </a:p>
          <a:p>
            <a:pPr indent="0" lvl="0" marL="0" rtl="0" algn="l">
              <a:spcBef>
                <a:spcPts val="1600"/>
              </a:spcBef>
              <a:spcAft>
                <a:spcPts val="1600"/>
              </a:spcAft>
              <a:buNone/>
            </a:pPr>
            <a:r>
              <a:t/>
            </a:r>
            <a:endParaRPr/>
          </a:p>
        </p:txBody>
      </p:sp>
      <p:pic>
        <p:nvPicPr>
          <p:cNvPr id="123" name="Google Shape;123;p18"/>
          <p:cNvPicPr preferRelativeResize="0"/>
          <p:nvPr/>
        </p:nvPicPr>
        <p:blipFill>
          <a:blip r:embed="rId3">
            <a:alphaModFix/>
          </a:blip>
          <a:stretch>
            <a:fillRect/>
          </a:stretch>
        </p:blipFill>
        <p:spPr>
          <a:xfrm>
            <a:off x="3588925" y="2078887"/>
            <a:ext cx="2931050" cy="839225"/>
          </a:xfrm>
          <a:prstGeom prst="rect">
            <a:avLst/>
          </a:prstGeom>
          <a:noFill/>
          <a:ln>
            <a:noFill/>
          </a:ln>
        </p:spPr>
      </p:pic>
      <p:pic>
        <p:nvPicPr>
          <p:cNvPr id="124" name="Google Shape;124;p18"/>
          <p:cNvPicPr preferRelativeResize="0"/>
          <p:nvPr/>
        </p:nvPicPr>
        <p:blipFill>
          <a:blip r:embed="rId4">
            <a:alphaModFix/>
          </a:blip>
          <a:stretch>
            <a:fillRect/>
          </a:stretch>
        </p:blipFill>
        <p:spPr>
          <a:xfrm>
            <a:off x="5248250" y="3711650"/>
            <a:ext cx="1063050" cy="200100"/>
          </a:xfrm>
          <a:prstGeom prst="rect">
            <a:avLst/>
          </a:prstGeom>
          <a:noFill/>
          <a:ln>
            <a:noFill/>
          </a:ln>
        </p:spPr>
      </p:pic>
      <p:pic>
        <p:nvPicPr>
          <p:cNvPr id="125" name="Google Shape;125;p18"/>
          <p:cNvPicPr preferRelativeResize="0"/>
          <p:nvPr/>
        </p:nvPicPr>
        <p:blipFill>
          <a:blip r:embed="rId5">
            <a:alphaModFix/>
          </a:blip>
          <a:stretch>
            <a:fillRect/>
          </a:stretch>
        </p:blipFill>
        <p:spPr>
          <a:xfrm>
            <a:off x="1294638" y="4382250"/>
            <a:ext cx="1159625" cy="304475"/>
          </a:xfrm>
          <a:prstGeom prst="rect">
            <a:avLst/>
          </a:prstGeom>
          <a:noFill/>
          <a:ln>
            <a:noFill/>
          </a:ln>
        </p:spPr>
      </p:pic>
      <p:pic>
        <p:nvPicPr>
          <p:cNvPr id="126" name="Google Shape;126;p18"/>
          <p:cNvPicPr preferRelativeResize="0"/>
          <p:nvPr/>
        </p:nvPicPr>
        <p:blipFill>
          <a:blip r:embed="rId6">
            <a:alphaModFix/>
          </a:blip>
          <a:stretch>
            <a:fillRect/>
          </a:stretch>
        </p:blipFill>
        <p:spPr>
          <a:xfrm>
            <a:off x="2535000" y="3259400"/>
            <a:ext cx="506894" cy="200100"/>
          </a:xfrm>
          <a:prstGeom prst="rect">
            <a:avLst/>
          </a:prstGeom>
          <a:noFill/>
          <a:ln>
            <a:noFill/>
          </a:ln>
        </p:spPr>
      </p:pic>
      <p:sp>
        <p:nvSpPr>
          <p:cNvPr id="127" name="Google Shape;127;p18"/>
          <p:cNvSpPr txBox="1"/>
          <p:nvPr/>
        </p:nvSpPr>
        <p:spPr>
          <a:xfrm>
            <a:off x="4466275" y="548625"/>
            <a:ext cx="4620600" cy="6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000">
                <a:solidFill>
                  <a:srgbClr val="222222"/>
                </a:solidFill>
                <a:highlight>
                  <a:srgbClr val="FFFFFF"/>
                </a:highlight>
              </a:rPr>
              <a:t>Choi, Sungjoon, Qian-Yi Zhou, and Vladlen Koltun. "Robust reconstruction of indoor scenes." </a:t>
            </a:r>
            <a:r>
              <a:rPr i="1" lang="zh-TW" sz="1000">
                <a:solidFill>
                  <a:srgbClr val="222222"/>
                </a:solidFill>
                <a:highlight>
                  <a:srgbClr val="FFFFFF"/>
                </a:highlight>
              </a:rPr>
              <a:t>Proceedings of the IEEE Conference on Computer Vision and Pattern Recognition</a:t>
            </a:r>
            <a:r>
              <a:rPr lang="zh-TW" sz="1000">
                <a:solidFill>
                  <a:srgbClr val="222222"/>
                </a:solidFill>
                <a:highlight>
                  <a:srgbClr val="FFFFFF"/>
                </a:highlight>
              </a:rPr>
              <a:t>. 2015.</a:t>
            </a:r>
            <a:endParaRPr/>
          </a:p>
        </p:txBody>
      </p:sp>
      <p:pic>
        <p:nvPicPr>
          <p:cNvPr id="128" name="Google Shape;128;p18"/>
          <p:cNvPicPr preferRelativeResize="0"/>
          <p:nvPr/>
        </p:nvPicPr>
        <p:blipFill>
          <a:blip r:embed="rId7">
            <a:alphaModFix/>
          </a:blip>
          <a:stretch>
            <a:fillRect/>
          </a:stretch>
        </p:blipFill>
        <p:spPr>
          <a:xfrm>
            <a:off x="1249675" y="3936472"/>
            <a:ext cx="1063050" cy="217266"/>
          </a:xfrm>
          <a:prstGeom prst="rect">
            <a:avLst/>
          </a:prstGeom>
          <a:noFill/>
          <a:ln>
            <a:noFill/>
          </a:ln>
        </p:spPr>
      </p:pic>
      <p:pic>
        <p:nvPicPr>
          <p:cNvPr id="129" name="Google Shape;129;p18"/>
          <p:cNvPicPr preferRelativeResize="0"/>
          <p:nvPr/>
        </p:nvPicPr>
        <p:blipFill>
          <a:blip r:embed="rId8">
            <a:alphaModFix/>
          </a:blip>
          <a:stretch>
            <a:fillRect/>
          </a:stretch>
        </p:blipFill>
        <p:spPr>
          <a:xfrm>
            <a:off x="7844474" y="3911750"/>
            <a:ext cx="412955" cy="266700"/>
          </a:xfrm>
          <a:prstGeom prst="rect">
            <a:avLst/>
          </a:prstGeom>
          <a:noFill/>
          <a:ln>
            <a:noFill/>
          </a:ln>
        </p:spPr>
      </p:pic>
      <p:pic>
        <p:nvPicPr>
          <p:cNvPr id="130" name="Google Shape;130;p18"/>
          <p:cNvPicPr preferRelativeResize="0"/>
          <p:nvPr/>
        </p:nvPicPr>
        <p:blipFill>
          <a:blip r:embed="rId9">
            <a:alphaModFix/>
          </a:blip>
          <a:stretch>
            <a:fillRect/>
          </a:stretch>
        </p:blipFill>
        <p:spPr>
          <a:xfrm>
            <a:off x="2846875" y="3478250"/>
            <a:ext cx="1133799" cy="200100"/>
          </a:xfrm>
          <a:prstGeom prst="rect">
            <a:avLst/>
          </a:prstGeom>
          <a:noFill/>
          <a:ln>
            <a:noFill/>
          </a:ln>
        </p:spPr>
      </p:pic>
      <p:pic>
        <p:nvPicPr>
          <p:cNvPr id="131" name="Google Shape;131;p18"/>
          <p:cNvPicPr preferRelativeResize="0"/>
          <p:nvPr/>
        </p:nvPicPr>
        <p:blipFill>
          <a:blip r:embed="rId10">
            <a:alphaModFix/>
          </a:blip>
          <a:stretch>
            <a:fillRect/>
          </a:stretch>
        </p:blipFill>
        <p:spPr>
          <a:xfrm>
            <a:off x="6519975" y="3475220"/>
            <a:ext cx="1133800" cy="206154"/>
          </a:xfrm>
          <a:prstGeom prst="rect">
            <a:avLst/>
          </a:prstGeom>
          <a:noFill/>
          <a:ln>
            <a:noFill/>
          </a:ln>
        </p:spPr>
      </p:pic>
      <p:pic>
        <p:nvPicPr>
          <p:cNvPr id="132" name="Google Shape;132;p18"/>
          <p:cNvPicPr preferRelativeResize="0"/>
          <p:nvPr/>
        </p:nvPicPr>
        <p:blipFill>
          <a:blip r:embed="rId11">
            <a:alphaModFix/>
          </a:blip>
          <a:stretch>
            <a:fillRect/>
          </a:stretch>
        </p:blipFill>
        <p:spPr>
          <a:xfrm>
            <a:off x="5248250" y="4182150"/>
            <a:ext cx="224128" cy="200100"/>
          </a:xfrm>
          <a:prstGeom prst="rect">
            <a:avLst/>
          </a:prstGeom>
          <a:noFill/>
          <a:ln>
            <a:noFill/>
          </a:ln>
        </p:spPr>
      </p:pic>
      <p:pic>
        <p:nvPicPr>
          <p:cNvPr id="133" name="Google Shape;133;p18"/>
          <p:cNvPicPr preferRelativeResize="0"/>
          <p:nvPr/>
        </p:nvPicPr>
        <p:blipFill>
          <a:blip r:embed="rId12">
            <a:alphaModFix/>
          </a:blip>
          <a:stretch>
            <a:fillRect/>
          </a:stretch>
        </p:blipFill>
        <p:spPr>
          <a:xfrm>
            <a:off x="4715472" y="4182158"/>
            <a:ext cx="224125" cy="194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Layout Estimation</a:t>
            </a:r>
            <a:endParaRPr/>
          </a:p>
        </p:txBody>
      </p:sp>
      <p:sp>
        <p:nvSpPr>
          <p:cNvPr id="139" name="Google Shape;139;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To estimate the scene layout, which consists of a set of planes such as a ceiling, a floor, and walls, we find the dominant planes Pdominant in the scene and then determine layout planes Playout from Pdominant. </a:t>
            </a:r>
            <a:endParaRPr/>
          </a:p>
          <a:p>
            <a:pPr indent="-311150" lvl="0" marL="457200" rtl="0" algn="l">
              <a:spcBef>
                <a:spcPts val="0"/>
              </a:spcBef>
              <a:spcAft>
                <a:spcPts val="0"/>
              </a:spcAft>
              <a:buSzPts val="1300"/>
              <a:buChar char="●"/>
            </a:pPr>
            <a:r>
              <a:rPr lang="zh-TW"/>
              <a:t>To extract a set of dominant planes, we compute and cluster plane parameters from supervoxels of each fragment and merge similar plane parameters in the world coordinate system.</a:t>
            </a:r>
            <a:endParaRPr/>
          </a:p>
          <a:p>
            <a:pPr indent="-311150" lvl="0" marL="457200" rtl="0" algn="l">
              <a:spcBef>
                <a:spcPts val="0"/>
              </a:spcBef>
              <a:spcAft>
                <a:spcPts val="0"/>
              </a:spcAft>
              <a:buSzPts val="1300"/>
              <a:buChar char="●"/>
            </a:pPr>
            <a:r>
              <a:rPr b="1" lang="zh-TW"/>
              <a:t>Dominant plane extraction</a:t>
            </a:r>
            <a:endParaRPr b="1"/>
          </a:p>
          <a:p>
            <a:pPr indent="-311150" lvl="0" marL="457200" rtl="0" algn="l">
              <a:spcBef>
                <a:spcPts val="0"/>
              </a:spcBef>
              <a:spcAft>
                <a:spcPts val="0"/>
              </a:spcAft>
              <a:buSzPts val="1300"/>
              <a:buChar char="●"/>
            </a:pPr>
            <a:r>
              <a:rPr b="1" lang="zh-TW"/>
              <a:t>Layout plane estimate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Dominant plane extraction</a:t>
            </a:r>
            <a:endParaRPr/>
          </a:p>
        </p:txBody>
      </p:sp>
      <p:sp>
        <p:nvSpPr>
          <p:cNvPr id="145" name="Google Shape;145;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zh-TW"/>
              <a:t>To</a:t>
            </a:r>
            <a:r>
              <a:rPr lang="zh-TW"/>
              <a:t> divide a fragment into a set of supervoxels</a:t>
            </a:r>
            <a:endParaRPr/>
          </a:p>
          <a:p>
            <a:pPr indent="-311150" lvl="0" marL="457200" rtl="0" algn="l">
              <a:spcBef>
                <a:spcPts val="0"/>
              </a:spcBef>
              <a:spcAft>
                <a:spcPts val="0"/>
              </a:spcAft>
              <a:buSzPts val="1300"/>
              <a:buChar char="●"/>
            </a:pPr>
            <a:r>
              <a:rPr lang="zh-TW"/>
              <a:t>we compute a plane parameter from the center points of three adjacent supervoxels to generate a plane hypothesis, </a:t>
            </a:r>
            <a:r>
              <a:rPr lang="zh-TW">
                <a:solidFill>
                  <a:srgbClr val="999999"/>
                </a:solidFill>
              </a:rPr>
              <a:t>there might be a lot of similar planes correspond to the same planar</a:t>
            </a:r>
            <a:endParaRPr>
              <a:solidFill>
                <a:srgbClr val="999999"/>
              </a:solidFill>
            </a:endParaRPr>
          </a:p>
          <a:p>
            <a:pPr indent="-311150" lvl="0" marL="457200" rtl="0" algn="l">
              <a:spcBef>
                <a:spcPts val="0"/>
              </a:spcBef>
              <a:spcAft>
                <a:spcPts val="0"/>
              </a:spcAft>
              <a:buSzPts val="1300"/>
              <a:buChar char="●"/>
            </a:pPr>
            <a:r>
              <a:rPr lang="zh-TW"/>
              <a:t>we cluster initial plane hypotheses through two plane clustering steps:</a:t>
            </a:r>
            <a:endParaRPr/>
          </a:p>
          <a:p>
            <a:pPr indent="-298450" lvl="1" marL="914400" rtl="0" algn="l">
              <a:spcBef>
                <a:spcPts val="0"/>
              </a:spcBef>
              <a:spcAft>
                <a:spcPts val="0"/>
              </a:spcAft>
              <a:buSzPts val="1100"/>
              <a:buChar char="○"/>
            </a:pPr>
            <a:r>
              <a:rPr lang="zh-TW"/>
              <a:t>Some supervoxels with similar plane hypotheses are grouped together via the </a:t>
            </a:r>
            <a:r>
              <a:rPr lang="zh-TW"/>
              <a:t>hierarchical agglomerative clustering</a:t>
            </a:r>
            <a:r>
              <a:rPr lang="zh-TW"/>
              <a:t> method and used to recalculate plane parameters. </a:t>
            </a:r>
            <a:endParaRPr/>
          </a:p>
          <a:p>
            <a:pPr indent="-298450" lvl="1" marL="914400" rtl="0" algn="l">
              <a:spcBef>
                <a:spcPts val="0"/>
              </a:spcBef>
              <a:spcAft>
                <a:spcPts val="0"/>
              </a:spcAft>
              <a:buSzPts val="1100"/>
              <a:buChar char="○"/>
            </a:pPr>
            <a:r>
              <a:rPr lang="zh-TW"/>
              <a:t> we assign the recomputed plane hypotheses to each 3D point by minimizing an energy function via graph cuts</a:t>
            </a:r>
            <a:endParaRPr/>
          </a:p>
          <a:p>
            <a:pPr indent="0" lvl="0" marL="0" rtl="0" algn="l">
              <a:spcBef>
                <a:spcPts val="1600"/>
              </a:spcBef>
              <a:spcAft>
                <a:spcPts val="0"/>
              </a:spcAft>
              <a:buNone/>
            </a:pPr>
            <a:r>
              <a:rPr lang="zh-TW"/>
              <a:t>		</a:t>
            </a:r>
            <a:r>
              <a:rPr lang="zh-TW" sz="1100"/>
              <a:t>     is defined the distance between a point     and a plane parameter        , </a:t>
            </a:r>
            <a:endParaRPr sz="1100"/>
          </a:p>
          <a:p>
            <a:pPr indent="457200" lvl="0" marL="457200" rtl="0" algn="l">
              <a:spcBef>
                <a:spcPts val="0"/>
              </a:spcBef>
              <a:spcAft>
                <a:spcPts val="0"/>
              </a:spcAft>
              <a:buNone/>
            </a:pPr>
            <a:r>
              <a:rPr lang="zh-TW" sz="1100"/>
              <a:t>αp,q is a penalty weight and T is 1 if the argument is true and otherwise 0</a:t>
            </a:r>
            <a:endParaRPr sz="1100"/>
          </a:p>
          <a:p>
            <a:pPr indent="457200" lvl="0" marL="457200" rtl="0" algn="l">
              <a:spcBef>
                <a:spcPts val="0"/>
              </a:spcBef>
              <a:spcAft>
                <a:spcPts val="0"/>
              </a:spcAft>
              <a:buNone/>
            </a:pPr>
            <a:r>
              <a:rPr lang="zh-TW" sz="1100"/>
              <a:t>      </a:t>
            </a:r>
            <a:r>
              <a:rPr lang="zh-TW" sz="1100"/>
              <a:t>represents neighboring points of p. </a:t>
            </a:r>
            <a:r>
              <a:rPr lang="zh-TW" sz="1100"/>
              <a:t>The neighboring points are determined as points within a predefined distance among points obtained by the    k-nearest neighbor algorithm.</a:t>
            </a:r>
            <a:endParaRPr sz="1100"/>
          </a:p>
          <a:p>
            <a:pPr indent="0" lvl="0" marL="0" rtl="0" algn="l">
              <a:spcBef>
                <a:spcPts val="1600"/>
              </a:spcBef>
              <a:spcAft>
                <a:spcPts val="0"/>
              </a:spcAft>
              <a:buNone/>
            </a:pPr>
            <a:r>
              <a:rPr lang="zh-TW" sz="1100"/>
              <a:t>	</a:t>
            </a:r>
            <a:endParaRPr sz="1100"/>
          </a:p>
          <a:p>
            <a:pPr indent="0" lvl="0" marL="0" rtl="0" algn="l">
              <a:spcBef>
                <a:spcPts val="1600"/>
              </a:spcBef>
              <a:spcAft>
                <a:spcPts val="1600"/>
              </a:spcAft>
              <a:buNone/>
            </a:pPr>
            <a:r>
              <a:rPr lang="zh-TW"/>
              <a:t>	</a:t>
            </a:r>
            <a:endParaRPr/>
          </a:p>
        </p:txBody>
      </p:sp>
      <p:pic>
        <p:nvPicPr>
          <p:cNvPr id="146" name="Google Shape;146;p20"/>
          <p:cNvPicPr preferRelativeResize="0"/>
          <p:nvPr/>
        </p:nvPicPr>
        <p:blipFill>
          <a:blip r:embed="rId3">
            <a:alphaModFix/>
          </a:blip>
          <a:stretch>
            <a:fillRect/>
          </a:stretch>
        </p:blipFill>
        <p:spPr>
          <a:xfrm>
            <a:off x="2149775" y="3658575"/>
            <a:ext cx="2702250" cy="415200"/>
          </a:xfrm>
          <a:prstGeom prst="rect">
            <a:avLst/>
          </a:prstGeom>
          <a:noFill/>
          <a:ln>
            <a:noFill/>
          </a:ln>
        </p:spPr>
      </p:pic>
      <p:pic>
        <p:nvPicPr>
          <p:cNvPr id="147" name="Google Shape;147;p20"/>
          <p:cNvPicPr preferRelativeResize="0"/>
          <p:nvPr/>
        </p:nvPicPr>
        <p:blipFill>
          <a:blip r:embed="rId4">
            <a:alphaModFix/>
          </a:blip>
          <a:stretch>
            <a:fillRect/>
          </a:stretch>
        </p:blipFill>
        <p:spPr>
          <a:xfrm>
            <a:off x="5595950" y="3722300"/>
            <a:ext cx="1742100" cy="177625"/>
          </a:xfrm>
          <a:prstGeom prst="rect">
            <a:avLst/>
          </a:prstGeom>
          <a:noFill/>
          <a:ln>
            <a:noFill/>
          </a:ln>
        </p:spPr>
      </p:pic>
      <p:pic>
        <p:nvPicPr>
          <p:cNvPr id="148" name="Google Shape;148;p20"/>
          <p:cNvPicPr preferRelativeResize="0"/>
          <p:nvPr/>
        </p:nvPicPr>
        <p:blipFill>
          <a:blip r:embed="rId5">
            <a:alphaModFix/>
          </a:blip>
          <a:stretch>
            <a:fillRect/>
          </a:stretch>
        </p:blipFill>
        <p:spPr>
          <a:xfrm>
            <a:off x="1700200" y="4073775"/>
            <a:ext cx="161925" cy="176005"/>
          </a:xfrm>
          <a:prstGeom prst="rect">
            <a:avLst/>
          </a:prstGeom>
          <a:noFill/>
          <a:ln>
            <a:noFill/>
          </a:ln>
        </p:spPr>
      </p:pic>
      <p:pic>
        <p:nvPicPr>
          <p:cNvPr id="149" name="Google Shape;149;p20"/>
          <p:cNvPicPr preferRelativeResize="0"/>
          <p:nvPr/>
        </p:nvPicPr>
        <p:blipFill>
          <a:blip r:embed="rId6">
            <a:alphaModFix/>
          </a:blip>
          <a:stretch>
            <a:fillRect/>
          </a:stretch>
        </p:blipFill>
        <p:spPr>
          <a:xfrm>
            <a:off x="1700200" y="4299250"/>
            <a:ext cx="295275" cy="152400"/>
          </a:xfrm>
          <a:prstGeom prst="rect">
            <a:avLst/>
          </a:prstGeom>
          <a:noFill/>
          <a:ln>
            <a:noFill/>
          </a:ln>
        </p:spPr>
      </p:pic>
      <p:pic>
        <p:nvPicPr>
          <p:cNvPr id="150" name="Google Shape;150;p20"/>
          <p:cNvPicPr preferRelativeResize="0"/>
          <p:nvPr/>
        </p:nvPicPr>
        <p:blipFill>
          <a:blip r:embed="rId7">
            <a:alphaModFix/>
          </a:blip>
          <a:stretch>
            <a:fillRect/>
          </a:stretch>
        </p:blipFill>
        <p:spPr>
          <a:xfrm>
            <a:off x="5737850" y="4072967"/>
            <a:ext cx="185322" cy="177625"/>
          </a:xfrm>
          <a:prstGeom prst="rect">
            <a:avLst/>
          </a:prstGeom>
          <a:noFill/>
          <a:ln>
            <a:noFill/>
          </a:ln>
        </p:spPr>
      </p:pic>
      <p:pic>
        <p:nvPicPr>
          <p:cNvPr id="151" name="Google Shape;151;p20"/>
          <p:cNvPicPr preferRelativeResize="0"/>
          <p:nvPr/>
        </p:nvPicPr>
        <p:blipFill>
          <a:blip r:embed="rId8">
            <a:alphaModFix/>
          </a:blip>
          <a:stretch>
            <a:fillRect/>
          </a:stretch>
        </p:blipFill>
        <p:spPr>
          <a:xfrm>
            <a:off x="3398825" y="4319788"/>
            <a:ext cx="107950" cy="111333"/>
          </a:xfrm>
          <a:prstGeom prst="rect">
            <a:avLst/>
          </a:prstGeom>
          <a:noFill/>
          <a:ln>
            <a:noFill/>
          </a:ln>
        </p:spPr>
      </p:pic>
      <p:pic>
        <p:nvPicPr>
          <p:cNvPr id="152" name="Google Shape;152;p20"/>
          <p:cNvPicPr preferRelativeResize="0"/>
          <p:nvPr/>
        </p:nvPicPr>
        <p:blipFill>
          <a:blip r:embed="rId9">
            <a:alphaModFix/>
          </a:blip>
          <a:stretch>
            <a:fillRect/>
          </a:stretch>
        </p:blipFill>
        <p:spPr>
          <a:xfrm>
            <a:off x="4231000" y="4085588"/>
            <a:ext cx="107950" cy="152400"/>
          </a:xfrm>
          <a:prstGeom prst="rect">
            <a:avLst/>
          </a:prstGeom>
          <a:noFill/>
          <a:ln>
            <a:noFill/>
          </a:ln>
        </p:spPr>
      </p:pic>
      <p:pic>
        <p:nvPicPr>
          <p:cNvPr id="153" name="Google Shape;153;p20"/>
          <p:cNvPicPr preferRelativeResize="0"/>
          <p:nvPr/>
        </p:nvPicPr>
        <p:blipFill>
          <a:blip r:embed="rId9">
            <a:alphaModFix/>
          </a:blip>
          <a:stretch>
            <a:fillRect/>
          </a:stretch>
        </p:blipFill>
        <p:spPr>
          <a:xfrm>
            <a:off x="3880525" y="4500738"/>
            <a:ext cx="107950" cy="152400"/>
          </a:xfrm>
          <a:prstGeom prst="rect">
            <a:avLst/>
          </a:prstGeom>
          <a:noFill/>
          <a:ln>
            <a:noFill/>
          </a:ln>
        </p:spPr>
      </p:pic>
      <p:pic>
        <p:nvPicPr>
          <p:cNvPr id="154" name="Google Shape;154;p20"/>
          <p:cNvPicPr preferRelativeResize="0"/>
          <p:nvPr/>
        </p:nvPicPr>
        <p:blipFill>
          <a:blip r:embed="rId10">
            <a:alphaModFix/>
          </a:blip>
          <a:stretch>
            <a:fillRect/>
          </a:stretch>
        </p:blipFill>
        <p:spPr>
          <a:xfrm>
            <a:off x="1688500" y="4501116"/>
            <a:ext cx="185325" cy="151630"/>
          </a:xfrm>
          <a:prstGeom prst="rect">
            <a:avLst/>
          </a:prstGeom>
          <a:noFill/>
          <a:ln>
            <a:noFill/>
          </a:ln>
        </p:spPr>
      </p:pic>
      <p:sp>
        <p:nvSpPr>
          <p:cNvPr id="155" name="Google Shape;155;p20"/>
          <p:cNvSpPr txBox="1"/>
          <p:nvPr/>
        </p:nvSpPr>
        <p:spPr>
          <a:xfrm>
            <a:off x="4423425" y="180025"/>
            <a:ext cx="4680600" cy="5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000">
                <a:solidFill>
                  <a:srgbClr val="222222"/>
                </a:solidFill>
                <a:highlight>
                  <a:srgbClr val="FFFFFF"/>
                </a:highlight>
              </a:rPr>
              <a:t>Magri, Luca, and Andrea Fusiello. "T-linkage: A continuous relaxation of j-linkage for multi-model fitting." </a:t>
            </a:r>
            <a:r>
              <a:rPr i="1" lang="zh-TW" sz="1000">
                <a:solidFill>
                  <a:srgbClr val="222222"/>
                </a:solidFill>
                <a:highlight>
                  <a:srgbClr val="FFFFFF"/>
                </a:highlight>
              </a:rPr>
              <a:t>Proceedings of the IEEE conference on computer vision and pattern recognition</a:t>
            </a:r>
            <a:r>
              <a:rPr lang="zh-TW" sz="1000">
                <a:solidFill>
                  <a:srgbClr val="222222"/>
                </a:solidFill>
                <a:highlight>
                  <a:srgbClr val="FFFFFF"/>
                </a:highlight>
              </a:rPr>
              <a:t>. 2014.</a:t>
            </a:r>
            <a:endParaRPr/>
          </a:p>
        </p:txBody>
      </p:sp>
      <p:sp>
        <p:nvSpPr>
          <p:cNvPr id="156" name="Google Shape;156;p20"/>
          <p:cNvSpPr txBox="1"/>
          <p:nvPr/>
        </p:nvSpPr>
        <p:spPr>
          <a:xfrm>
            <a:off x="4423425" y="759325"/>
            <a:ext cx="4183500" cy="5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000">
                <a:solidFill>
                  <a:srgbClr val="222222"/>
                </a:solidFill>
                <a:highlight>
                  <a:srgbClr val="FFFFFF"/>
                </a:highlight>
              </a:rPr>
              <a:t>Boykov, Yuri, Olga Veksler, and Ramin Zabih. "Fast approximate energy minimization via graph cuts." </a:t>
            </a:r>
            <a:r>
              <a:rPr i="1" lang="zh-TW" sz="1000">
                <a:solidFill>
                  <a:srgbClr val="222222"/>
                </a:solidFill>
                <a:highlight>
                  <a:srgbClr val="FFFFFF"/>
                </a:highlight>
              </a:rPr>
              <a:t>IEEE Transactions on pattern analysis and machine intelligence</a:t>
            </a:r>
            <a:r>
              <a:rPr lang="zh-TW" sz="1000">
                <a:solidFill>
                  <a:srgbClr val="222222"/>
                </a:solidFill>
                <a:highlight>
                  <a:srgbClr val="FFFFFF"/>
                </a:highlight>
              </a:rPr>
              <a:t> 23.11 (2001): 1222-1239.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Layout plane estimation</a:t>
            </a:r>
            <a:endParaRPr/>
          </a:p>
        </p:txBody>
      </p:sp>
      <p:sp>
        <p:nvSpPr>
          <p:cNvPr id="162" name="Google Shape;162;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lang="zh-TW"/>
              <a:t>assume a weak Manhattan world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311150" lvl="0" marL="457200" rtl="0" algn="l">
              <a:lnSpc>
                <a:spcPct val="100000"/>
              </a:lnSpc>
              <a:spcBef>
                <a:spcPts val="0"/>
              </a:spcBef>
              <a:spcAft>
                <a:spcPts val="0"/>
              </a:spcAft>
              <a:buSzPts val="1300"/>
              <a:buChar char="●"/>
            </a:pPr>
            <a:r>
              <a:rPr lang="zh-TW"/>
              <a:t>We find the scene layout planes Playout through two steps:</a:t>
            </a:r>
            <a:endParaRPr/>
          </a:p>
          <a:p>
            <a:pPr indent="-298450" lvl="1" marL="914400" rtl="0" algn="l">
              <a:lnSpc>
                <a:spcPct val="100000"/>
              </a:lnSpc>
              <a:spcBef>
                <a:spcPts val="0"/>
              </a:spcBef>
              <a:spcAft>
                <a:spcPts val="0"/>
              </a:spcAft>
              <a:buSzPts val="1100"/>
              <a:buFont typeface="Arial"/>
              <a:buChar char="○"/>
            </a:pPr>
            <a:r>
              <a:rPr lang="zh-TW">
                <a:latin typeface="Arial"/>
                <a:ea typeface="Arial"/>
                <a:cs typeface="Arial"/>
                <a:sym typeface="Arial"/>
              </a:rPr>
              <a:t>F</a:t>
            </a:r>
            <a:r>
              <a:rPr lang="zh-TW" sz="1100">
                <a:latin typeface="Arial"/>
                <a:ea typeface="Arial"/>
                <a:cs typeface="Arial"/>
                <a:sym typeface="Arial"/>
              </a:rPr>
              <a:t>ind the ceiling or ground floor, called a base plane</a:t>
            </a:r>
            <a:r>
              <a:rPr lang="zh-TW">
                <a:latin typeface="Arial"/>
                <a:ea typeface="Arial"/>
                <a:cs typeface="Arial"/>
                <a:sym typeface="Arial"/>
              </a:rPr>
              <a:t>. Generate a 2D occupancy grid map on the dominant plane and project labeled 3D points onto the grid map. </a:t>
            </a:r>
            <a:endParaRPr>
              <a:latin typeface="Arial"/>
              <a:ea typeface="Arial"/>
              <a:cs typeface="Arial"/>
              <a:sym typeface="Arial"/>
            </a:endParaRPr>
          </a:p>
          <a:p>
            <a:pPr indent="-298450" lvl="1" marL="914400" rtl="0" algn="l">
              <a:lnSpc>
                <a:spcPct val="100000"/>
              </a:lnSpc>
              <a:spcBef>
                <a:spcPts val="0"/>
              </a:spcBef>
              <a:spcAft>
                <a:spcPts val="0"/>
              </a:spcAft>
              <a:buSzPts val="1100"/>
              <a:buFont typeface="Arial"/>
              <a:buChar char="○"/>
            </a:pPr>
            <a:r>
              <a:rPr lang="zh-TW">
                <a:latin typeface="Arial"/>
                <a:ea typeface="Arial"/>
                <a:cs typeface="Arial"/>
                <a:sym typeface="Arial"/>
              </a:rPr>
              <a:t>Fill each cell of the grid map, we determine the boundary of occupied grids, denoted by ∂O</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t/>
            </a:r>
            <a:endParaRPr>
              <a:latin typeface="Arial"/>
              <a:ea typeface="Arial"/>
              <a:cs typeface="Arial"/>
              <a:sym typeface="Arial"/>
            </a:endParaRPr>
          </a:p>
        </p:txBody>
      </p:sp>
      <p:pic>
        <p:nvPicPr>
          <p:cNvPr id="163" name="Google Shape;163;p21"/>
          <p:cNvPicPr preferRelativeResize="0"/>
          <p:nvPr/>
        </p:nvPicPr>
        <p:blipFill>
          <a:blip r:embed="rId3">
            <a:alphaModFix/>
          </a:blip>
          <a:stretch>
            <a:fillRect/>
          </a:stretch>
        </p:blipFill>
        <p:spPr>
          <a:xfrm>
            <a:off x="1369863" y="3504900"/>
            <a:ext cx="2630250" cy="434975"/>
          </a:xfrm>
          <a:prstGeom prst="rect">
            <a:avLst/>
          </a:prstGeom>
          <a:noFill/>
          <a:ln>
            <a:noFill/>
          </a:ln>
        </p:spPr>
      </p:pic>
      <p:pic>
        <p:nvPicPr>
          <p:cNvPr id="164" name="Google Shape;164;p21"/>
          <p:cNvPicPr preferRelativeResize="0"/>
          <p:nvPr/>
        </p:nvPicPr>
        <p:blipFill>
          <a:blip r:embed="rId4">
            <a:alphaModFix/>
          </a:blip>
          <a:stretch>
            <a:fillRect/>
          </a:stretch>
        </p:blipFill>
        <p:spPr>
          <a:xfrm>
            <a:off x="1369875" y="3939875"/>
            <a:ext cx="1808775" cy="398625"/>
          </a:xfrm>
          <a:prstGeom prst="rect">
            <a:avLst/>
          </a:prstGeom>
          <a:noFill/>
          <a:ln>
            <a:noFill/>
          </a:ln>
        </p:spPr>
      </p:pic>
      <p:pic>
        <p:nvPicPr>
          <p:cNvPr id="165" name="Google Shape;165;p21"/>
          <p:cNvPicPr preferRelativeResize="0"/>
          <p:nvPr/>
        </p:nvPicPr>
        <p:blipFill>
          <a:blip r:embed="rId5">
            <a:alphaModFix/>
          </a:blip>
          <a:stretch>
            <a:fillRect/>
          </a:stretch>
        </p:blipFill>
        <p:spPr>
          <a:xfrm>
            <a:off x="5185026" y="542100"/>
            <a:ext cx="3318350" cy="1984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