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42fb06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42fb0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in-troduce the thermal modality by concatenating the thermal image as a fourth channel to the original RGB inpu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a2557eb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a2557eb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a2557eb3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a2557eb3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a2557eb3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a2557eb3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a2557eb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a2557eb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a2557eb30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a2557eb30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a2557eb3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a2557eb3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a2557eb30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a2557eb3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rgbClr val="404040"/>
                </a:solidFill>
                <a:highlight>
                  <a:srgbClr val="FFFFFF"/>
                </a:highlight>
              </a:rPr>
              <a:t>The extrinsic parameters represent the location of the camera in the 3-D scene. The intrinsic parameters represent the optical center and focal length of the camera</a:t>
            </a:r>
            <a:endParaRPr sz="10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rgbClr val="404040"/>
                </a:solidFill>
                <a:highlight>
                  <a:srgbClr val="FFFFFF"/>
                </a:highlight>
              </a:rPr>
              <a:t>The world points are transformed to camera coordinates using the extrinsics parameters. The camera coordinates are mapped into the image plane using the intrinsics parameters</a:t>
            </a:r>
            <a:endParaRPr sz="1000">
              <a:solidFill>
                <a:srgbClr val="40404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00">
                <a:solidFill>
                  <a:srgbClr val="404040"/>
                </a:solidFill>
                <a:highlight>
                  <a:srgbClr val="FFFFFF"/>
                </a:highlight>
              </a:rPr>
              <a:t>The extrinsic parameters represent a rigid transformation from 3-D world coordinate system to the 3-D camera’s coordinate system. The intrinsic parameters represent a projective transformation from the 3-D camera’s coordinates into the 2-D image coordinates.</a:t>
            </a:r>
            <a:endParaRPr sz="1000">
              <a:solidFill>
                <a:srgbClr val="40404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2557eb3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2557eb3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rgbClr val="404040"/>
                </a:solidFill>
                <a:highlight>
                  <a:schemeClr val="lt1"/>
                </a:highlight>
              </a:rPr>
              <a:t>The extrinsic parameters represent the location of the camera in the 3-D scene. The intrinsic parameters represent the optical center and focal length of the camera</a:t>
            </a:r>
            <a:endParaRPr sz="1000">
              <a:solidFill>
                <a:srgbClr val="40404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rgbClr val="404040"/>
                </a:solidFill>
                <a:highlight>
                  <a:schemeClr val="lt1"/>
                </a:highlight>
              </a:rPr>
              <a:t>The world points are transformed to camera coordinates using the extrinsics parameters. The camera coordinates are mapped into the image plane using the intrinsics parameters</a:t>
            </a:r>
            <a:endParaRPr sz="1000">
              <a:solidFill>
                <a:srgbClr val="40404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00">
                <a:solidFill>
                  <a:srgbClr val="404040"/>
                </a:solidFill>
                <a:highlight>
                  <a:schemeClr val="lt1"/>
                </a:highlight>
              </a:rPr>
              <a:t>The extrinsic parameters represent a rigid transformation from 3-D world coordinate system to the 3-D camera’s coordinate system. The intrinsic parameters represent a projective transformation from the 3-D camera’s coordinates into the 2-D image coordinates.</a:t>
            </a:r>
            <a:endParaRPr sz="1000">
              <a:solidFill>
                <a:srgbClr val="40404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a2557eb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a2557eb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intentionally opted for a wider field of view thermal camera for a greater overlap between the two sensors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a2557eb3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a2557eb3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9eb071ec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9eb071ec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we remove the final softmax operator which results in what is intuitively a per-pixel confidence volume for the different classes in our dataset.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980"/>
              <a:t>PST900: RGB-Thermal Calibration, Dataset and Segmentation Network</a:t>
            </a:r>
            <a:endParaRPr sz="39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9950" y="2922925"/>
            <a:ext cx="8791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Shreyas S. Shivakumar, Neil Rodrigues, Alex Zhou, Ian D. Miller, Vijay Kumar and Camillo J. Taylor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2020 IEEE International Conference on Robotics and Automation (ICRA)</a:t>
            </a:r>
            <a:endParaRPr/>
          </a:p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 and Analysis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789125"/>
            <a:ext cx="8520600" cy="42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Baseline</a:t>
            </a:r>
            <a:endParaRPr sz="1900"/>
          </a:p>
          <a:p>
            <a:pPr indent="-3238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zh-TW" sz="1500"/>
              <a:t>MFNet</a:t>
            </a:r>
            <a:endParaRPr sz="1500"/>
          </a:p>
          <a:p>
            <a:pPr indent="-3238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zh-TW" sz="1500"/>
              <a:t>RTFNet</a:t>
            </a:r>
            <a:endParaRPr sz="1500"/>
          </a:p>
          <a:p>
            <a:pPr indent="-32385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zh-TW" sz="1500"/>
              <a:t>Naive RGB-T fusion implementations on relevant segmentation networks</a:t>
            </a:r>
            <a:br>
              <a:rPr lang="zh-TW" sz="1500"/>
            </a:br>
            <a:r>
              <a:rPr lang="zh-TW" sz="1500"/>
              <a:t>(ERFNet, MAVNet, Fast-SCNN, UNet)</a:t>
            </a:r>
            <a:br>
              <a:rPr lang="zh-TW" sz="1500"/>
            </a:br>
            <a:r>
              <a:rPr lang="zh-TW" sz="1500"/>
              <a:t>Concatenate the thermal images as a fourth channel</a:t>
            </a:r>
            <a:br>
              <a:rPr lang="zh-TW" sz="1500"/>
            </a:br>
            <a:r>
              <a:rPr lang="zh-TW" sz="1500"/>
              <a:t>Compare RGB and RGB-T performance</a:t>
            </a:r>
            <a:endParaRPr sz="1500"/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Metrics: mIoU</a:t>
            </a:r>
            <a:endParaRPr sz="1900"/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Train models in Pytorch on NVIDIA DGX-1</a:t>
            </a:r>
            <a:endParaRPr sz="1900"/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M</a:t>
            </a:r>
            <a:r>
              <a:rPr lang="zh-TW" sz="1900"/>
              <a:t>easure inference latency in milliseconds on an NVIDIA AGX Xavier embedded GPU device (the CPU of the robot)</a:t>
            </a:r>
            <a:endParaRPr sz="1900"/>
          </a:p>
          <a:p>
            <a:pPr indent="-349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Dataset: MFNet RGBT data (city), PST900 RGBT data (underground)</a:t>
            </a:r>
            <a:endParaRPr sz="1900"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Results and Analysis: MFNet Dataset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RTFNet &gt; Proposed method &gt; ERFNet &gt;  … … &gt; MAVNet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The largest increase in class IoU between RGB and RGB-T: Person </a:t>
            </a:r>
            <a:endParaRPr/>
          </a:p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02000"/>
            <a:ext cx="9144000" cy="26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/>
          <p:nvPr/>
        </p:nvSpPr>
        <p:spPr>
          <a:xfrm>
            <a:off x="8514975" y="2519975"/>
            <a:ext cx="548700" cy="161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/>
          <p:nvPr/>
        </p:nvSpPr>
        <p:spPr>
          <a:xfrm>
            <a:off x="8514975" y="3820225"/>
            <a:ext cx="548700" cy="302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8514975" y="4166825"/>
            <a:ext cx="548700" cy="496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3"/>
          <p:cNvSpPr/>
          <p:nvPr/>
        </p:nvSpPr>
        <p:spPr>
          <a:xfrm>
            <a:off x="3578575" y="2393400"/>
            <a:ext cx="548700" cy="3021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4188175" y="2378975"/>
            <a:ext cx="548700" cy="3021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" name="Google Shape;149;p23"/>
          <p:cNvCxnSpPr/>
          <p:nvPr/>
        </p:nvCxnSpPr>
        <p:spPr>
          <a:xfrm flipH="1" rot="10800000">
            <a:off x="38400" y="2681075"/>
            <a:ext cx="9067200" cy="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3"/>
          <p:cNvCxnSpPr/>
          <p:nvPr/>
        </p:nvCxnSpPr>
        <p:spPr>
          <a:xfrm flipH="1" rot="10800000">
            <a:off x="34525" y="3005975"/>
            <a:ext cx="9067200" cy="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3"/>
          <p:cNvCxnSpPr/>
          <p:nvPr/>
        </p:nvCxnSpPr>
        <p:spPr>
          <a:xfrm flipH="1" rot="10800000">
            <a:off x="34525" y="3310775"/>
            <a:ext cx="9067200" cy="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3"/>
          <p:cNvCxnSpPr/>
          <p:nvPr/>
        </p:nvCxnSpPr>
        <p:spPr>
          <a:xfrm flipH="1" rot="10800000">
            <a:off x="34525" y="3615575"/>
            <a:ext cx="9067200" cy="2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3"/>
          <p:cNvCxnSpPr/>
          <p:nvPr/>
        </p:nvCxnSpPr>
        <p:spPr>
          <a:xfrm flipH="1" rot="10800000">
            <a:off x="34525" y="3762900"/>
            <a:ext cx="90930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69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520"/>
              <a:t>Results and Analysis: PST900 Dataset</a:t>
            </a:r>
            <a:endParaRPr sz="2520"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6900" y="314275"/>
            <a:ext cx="8520600" cy="25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The proposed method is faster than RTFNet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Proposed method &gt; ERFNet &gt; RTFNet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(UNet, Fast-SCNN) + thermal = decrease, ERFNet + thermal = increase</a:t>
            </a:r>
            <a:endParaRPr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zh-TW" sz="1700"/>
              <a:t>PST900: </a:t>
            </a:r>
            <a:endParaRPr sz="17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objects that have very strongly identifiable cues from RGB alone, ex. red backpack, orange hand-drill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same object in situations where it is both above and below the ambient air temperature 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→ difficult to learn an info correlation between RGB and thermal, ex backpack vs survivor</a:t>
            </a:r>
            <a:endParaRPr sz="1300"/>
          </a:p>
          <a:p>
            <a:pPr indent="-3111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zh-TW" sz="1300"/>
              <a:t>→ A late fusion strategy</a:t>
            </a:r>
            <a:endParaRPr sz="1300"/>
          </a:p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 b="0" l="0" r="0" t="6820"/>
          <a:stretch/>
        </p:blipFill>
        <p:spPr>
          <a:xfrm>
            <a:off x="34525" y="2365025"/>
            <a:ext cx="9144001" cy="2799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24"/>
          <p:cNvCxnSpPr/>
          <p:nvPr/>
        </p:nvCxnSpPr>
        <p:spPr>
          <a:xfrm flipH="1" rot="10800000">
            <a:off x="57525" y="2929700"/>
            <a:ext cx="91203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4"/>
          <p:cNvCxnSpPr/>
          <p:nvPr/>
        </p:nvCxnSpPr>
        <p:spPr>
          <a:xfrm flipH="1" rot="10800000">
            <a:off x="80550" y="3314050"/>
            <a:ext cx="9078900" cy="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4"/>
          <p:cNvCxnSpPr/>
          <p:nvPr/>
        </p:nvCxnSpPr>
        <p:spPr>
          <a:xfrm flipH="1" rot="10800000">
            <a:off x="57525" y="3615500"/>
            <a:ext cx="91203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4"/>
          <p:cNvCxnSpPr/>
          <p:nvPr/>
        </p:nvCxnSpPr>
        <p:spPr>
          <a:xfrm flipH="1" rot="10800000">
            <a:off x="57525" y="3996500"/>
            <a:ext cx="91203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4"/>
          <p:cNvCxnSpPr/>
          <p:nvPr/>
        </p:nvCxnSpPr>
        <p:spPr>
          <a:xfrm flipH="1" rot="10800000">
            <a:off x="57525" y="4225100"/>
            <a:ext cx="9120300" cy="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" name="Google Shape;167;p24"/>
          <p:cNvSpPr/>
          <p:nvPr/>
        </p:nvSpPr>
        <p:spPr>
          <a:xfrm>
            <a:off x="7433325" y="4970900"/>
            <a:ext cx="667500" cy="17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7433325" y="2761100"/>
            <a:ext cx="667500" cy="172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7433325" y="4372975"/>
            <a:ext cx="667500" cy="237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4"/>
          <p:cNvSpPr/>
          <p:nvPr/>
        </p:nvSpPr>
        <p:spPr>
          <a:xfrm>
            <a:off x="8276125" y="4970900"/>
            <a:ext cx="667500" cy="1725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8276125" y="4399700"/>
            <a:ext cx="667500" cy="1725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7433325" y="33113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7433325" y="36923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7433325" y="46067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6671325" y="33113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/>
          <p:nvPr/>
        </p:nvSpPr>
        <p:spPr>
          <a:xfrm>
            <a:off x="4842525" y="33113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6671325" y="36923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4842525" y="3692300"/>
            <a:ext cx="667500" cy="3087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69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Conclusions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311700" y="23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RGB + thermal calibration technique that is portable and easy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PST900: 894 RGB + thermal, 3416 RGB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dual-stream CNN for RGB and thermal guided semantic segmentation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Real-time on embedded GPUs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Can be used in mobile robotic systems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Compare the method on MFNet and also be competitive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Objects that only have strong cues from RGB</a:t>
            </a:r>
            <a:br>
              <a:rPr lang="zh-TW"/>
            </a:br>
            <a:r>
              <a:rPr lang="zh-TW"/>
              <a:t>→ Late fusion &gt; Naive fusion </a:t>
            </a:r>
            <a:endParaRPr/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5" y="2819704"/>
            <a:ext cx="9144000" cy="2314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Introductions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713425"/>
            <a:ext cx="8520600" cy="42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Why RGB + thermal?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+ thermal: environments with visibility and illumination limitations, ex. tunnels, mines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+ RGB: for objects that do not have unique thermal signatures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Existing problem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Hard to find large datasets of annotated thermal images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Contributions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A method of RGB and LWIR (thermal) camera calibration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PST900: 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a datasetof ~900 annotatied RGB + LWIR images (raw 16-bit and FLIR’s AGC 8-bit format)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3416 annotated RGB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A dual-stream CNN architecture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RGB stream re-usability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zh-TW" sz="1500"/>
              <a:t>fast, real-time inference on GPU platforms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Proposed method also works for the dataset from MFNet</a:t>
            </a:r>
            <a:endParaRPr sz="1500"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450" y="-66600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Related Work: Semantic Segmentation with Thermal Images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-144575" y="425525"/>
            <a:ext cx="5621100" cy="3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48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MFNet</a:t>
            </a:r>
            <a:endParaRPr sz="1829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RGBT dataset in urban scene settings</a:t>
            </a:r>
            <a:endParaRPr sz="1490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Applications: autonomous vehicles</a:t>
            </a:r>
            <a:endParaRPr sz="1490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Architecture: a dual encoder architecture for RGB and thermal</a:t>
            </a:r>
            <a:endParaRPr sz="1490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Contributions:</a:t>
            </a:r>
            <a:endParaRPr sz="1490"/>
          </a:p>
          <a:p>
            <a:pPr indent="-323214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■"/>
            </a:pPr>
            <a:r>
              <a:rPr lang="zh-TW" sz="1490"/>
              <a:t>dual encoder &gt; an extra channel for thermal </a:t>
            </a:r>
            <a:endParaRPr sz="1490"/>
          </a:p>
          <a:p>
            <a:pPr indent="-323214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■"/>
            </a:pPr>
            <a:r>
              <a:rPr lang="zh-TW" sz="1490"/>
              <a:t>slightly misaligned RGB-T images &lt; only RGB</a:t>
            </a:r>
            <a:endParaRPr sz="1490"/>
          </a:p>
          <a:p>
            <a:pPr indent="-34480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0"/>
              <a:buChar char="●"/>
            </a:pPr>
            <a:r>
              <a:rPr lang="zh-TW" sz="1829"/>
              <a:t>RTFNet</a:t>
            </a:r>
            <a:endParaRPr sz="1829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Architecture: a dual ResNet encoder + a small decoder</a:t>
            </a:r>
            <a:endParaRPr sz="1490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Encoder: an element-wise summation of feature blocks from both the RGB and Thermal</a:t>
            </a:r>
            <a:endParaRPr sz="1490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Decoder: Upception block</a:t>
            </a:r>
            <a:endParaRPr sz="1490"/>
          </a:p>
          <a:p>
            <a:pPr indent="-323214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■"/>
            </a:pPr>
            <a:r>
              <a:rPr lang="zh-TW" sz="1490"/>
              <a:t>alternatingly preserve and increase spatial resolution</a:t>
            </a:r>
            <a:endParaRPr sz="1490"/>
          </a:p>
          <a:p>
            <a:pPr indent="-323214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■"/>
            </a:pPr>
            <a:r>
              <a:rPr lang="zh-TW" sz="1490"/>
              <a:t>reduce channel count</a:t>
            </a:r>
            <a:endParaRPr sz="1490"/>
          </a:p>
          <a:p>
            <a:pPr indent="-32321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"/>
              <a:buChar char="○"/>
            </a:pPr>
            <a:r>
              <a:rPr lang="zh-TW" sz="1490"/>
              <a:t>Contributions: RTFNet &gt; MFNet on the MFNet dataset</a:t>
            </a:r>
            <a:endParaRPr sz="1490"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-238167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125" y="506100"/>
            <a:ext cx="3115150" cy="22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6800" y="3263725"/>
            <a:ext cx="3967200" cy="166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69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Related Work: Calibration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-69300" y="314275"/>
            <a:ext cx="4718100" cy="49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Active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the calibration target: i) a thermal emitter, ii) an objects externally heated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Drawbacks:</a:t>
            </a:r>
            <a:endParaRPr sz="1600"/>
          </a:p>
          <a:p>
            <a:pPr indent="-3302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hard to ensure the amount of heat is sufficient</a:t>
            </a:r>
            <a:endParaRPr sz="1600"/>
          </a:p>
          <a:p>
            <a:pPr indent="-3302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the fast cool-down time of the heated elements</a:t>
            </a:r>
            <a:endParaRPr sz="1600"/>
          </a:p>
          <a:p>
            <a:pPr indent="-3302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zh-TW" sz="1600"/>
              <a:t>require a large heat source</a:t>
            </a:r>
            <a:endParaRPr sz="1600"/>
          </a:p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zh-TW" sz="2000"/>
              <a:t>Passive</a:t>
            </a:r>
            <a:endParaRPr sz="20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not require explicit heat, use the emissivity of different materials  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Method: a board + highly polished aluminum + matte black square</a:t>
            </a:r>
            <a:r>
              <a:rPr lang="zh-TW" sz="1600"/>
              <a:t>s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aluminium reflects the cold sky → high temperature contrast</a:t>
            </a:r>
            <a:endParaRPr sz="1600"/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zh-TW" sz="1600"/>
              <a:t>Drawbacks: in subterranean environments, X cold sky effect</a:t>
            </a:r>
            <a:endParaRPr sz="1600"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-249642" y="47497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000" y="83850"/>
            <a:ext cx="4557000" cy="24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876" y="2659773"/>
            <a:ext cx="2425175" cy="24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242425" y="237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Method: RGB-D-T(LWIR) Calibration-</a:t>
            </a:r>
            <a:r>
              <a:rPr lang="zh-TW" sz="2750">
                <a:solidFill>
                  <a:srgbClr val="000000"/>
                </a:solidFill>
              </a:rPr>
              <a:t>--</a:t>
            </a:r>
            <a:r>
              <a:rPr lang="zh-TW" sz="2750">
                <a:solidFill>
                  <a:srgbClr val="000000"/>
                </a:solidFill>
              </a:rPr>
              <a:t>Reflectivity Based</a:t>
            </a:r>
            <a:r>
              <a:rPr lang="zh-TW" sz="2750">
                <a:solidFill>
                  <a:srgbClr val="000000"/>
                </a:solidFill>
              </a:rPr>
              <a:t> </a:t>
            </a:r>
            <a:endParaRPr sz="2750">
              <a:solidFill>
                <a:srgbClr val="000000"/>
              </a:solidFill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238050" y="858050"/>
            <a:ext cx="8667900" cy="37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LWIR reflections from metallic surfaces have much lower emissivities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A checkboard: </a:t>
            </a:r>
            <a:r>
              <a:rPr lang="zh-TW"/>
              <a:t>sand blasted aluminum squares + a black acrylic/ sliver background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Not polish surfaces → not interfere with corner detection in RGB imagery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Corner detection: libcbdetect (C++)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Detect the checkerboard</a:t>
            </a:r>
            <a:br>
              <a:rPr lang="zh-TW"/>
            </a:br>
            <a:r>
              <a:rPr lang="zh-TW"/>
              <a:t>→ OpenCV’s fisheye camera calibration toolbox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2000" y="3191850"/>
            <a:ext cx="4686424" cy="19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0300" y="228550"/>
            <a:ext cx="908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2420"/>
              <a:t>Method: RGB-D-T(LWIR) Calibration-</a:t>
            </a:r>
            <a:r>
              <a:rPr lang="zh-TW" sz="2375"/>
              <a:t>--Thermal-RGB Alignment</a:t>
            </a:r>
            <a:endParaRPr sz="242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108275" y="711575"/>
            <a:ext cx="8933400" cy="43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K</a:t>
            </a:r>
            <a:r>
              <a:rPr baseline="-25000" lang="zh-TW"/>
              <a:t>rgb, </a:t>
            </a:r>
            <a:r>
              <a:rPr lang="zh-TW"/>
              <a:t>K</a:t>
            </a:r>
            <a:r>
              <a:rPr baseline="-25000" lang="zh-TW"/>
              <a:t>thermal</a:t>
            </a:r>
            <a:r>
              <a:rPr lang="zh-TW"/>
              <a:t>: camera matrices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D</a:t>
            </a:r>
            <a:r>
              <a:rPr baseline="-25000" lang="zh-TW"/>
              <a:t>rgb, </a:t>
            </a:r>
            <a:r>
              <a:rPr lang="zh-TW"/>
              <a:t>D</a:t>
            </a:r>
            <a:r>
              <a:rPr baseline="-25000" lang="zh-TW"/>
              <a:t>thermal</a:t>
            </a:r>
            <a:r>
              <a:rPr lang="zh-TW"/>
              <a:t>: distortion coefficients from intrinsic calibration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K</a:t>
            </a:r>
            <a:r>
              <a:rPr baseline="-25000" lang="zh-TW"/>
              <a:t>rgb</a:t>
            </a:r>
            <a:r>
              <a:rPr lang="zh-TW"/>
              <a:t>’</a:t>
            </a:r>
            <a:r>
              <a:rPr baseline="-25000" lang="zh-TW"/>
              <a:t>, </a:t>
            </a:r>
            <a:r>
              <a:rPr lang="zh-TW"/>
              <a:t>K</a:t>
            </a:r>
            <a:r>
              <a:rPr baseline="-25000" lang="zh-TW"/>
              <a:t>thermal</a:t>
            </a:r>
            <a:r>
              <a:rPr lang="zh-TW"/>
              <a:t>’: undistorted camera matrices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RGB → Depth → Thermal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RGB → Depth (2D to 3D):</a:t>
            </a:r>
            <a:br>
              <a:rPr lang="zh-TW"/>
            </a:b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Depth → Thermal:</a:t>
            </a:r>
            <a:br>
              <a:rPr lang="zh-TW"/>
            </a:b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Problem of parallax and the many-to-one mapping:</a:t>
            </a:r>
            <a:br>
              <a:rPr lang="zh-TW"/>
            </a:br>
            <a:r>
              <a:rPr lang="zh-TW"/>
              <a:t>choose the closest 3D point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PST900: 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aligned thermal imagery with holes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zh-TW"/>
              <a:t>interpolation script to perform hole filling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3250" y="3193586"/>
            <a:ext cx="3438426" cy="19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7650" y="2495550"/>
            <a:ext cx="3497914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1432900" y="2261950"/>
            <a:ext cx="357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rgbClr val="FF0000"/>
                </a:solidFill>
              </a:rPr>
              <a:t>(xr, yr, 1), a point in the undistorted RGB img</a:t>
            </a:r>
            <a:endParaRPr sz="1100">
              <a:solidFill>
                <a:srgbClr val="FF0000"/>
              </a:solidFill>
            </a:endParaRPr>
          </a:p>
        </p:txBody>
      </p:sp>
      <p:cxnSp>
        <p:nvCxnSpPr>
          <p:cNvPr id="99" name="Google Shape;99;p18"/>
          <p:cNvCxnSpPr>
            <a:endCxn id="97" idx="2"/>
          </p:cNvCxnSpPr>
          <p:nvPr/>
        </p:nvCxnSpPr>
        <p:spPr>
          <a:xfrm flipH="1" rot="10800000">
            <a:off x="2618507" y="2765375"/>
            <a:ext cx="308100" cy="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9407" y="3095124"/>
            <a:ext cx="4110868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2873825" y="2824275"/>
            <a:ext cx="180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0000"/>
                </a:solidFill>
              </a:rPr>
              <a:t>calibrated extrinsics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09800" y="1583050"/>
            <a:ext cx="4303900" cy="142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54875" y="120175"/>
            <a:ext cx="8944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Penn Subterranean Thermal 900 Dataset (PST900)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54875" y="692875"/>
            <a:ext cx="8267700" cy="43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Targeted usage scenario: DARPA Subterranean Challenge (underground environments), no guarantees of visibility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zh-TW">
                <a:solidFill>
                  <a:srgbClr val="FF0000"/>
                </a:solidFill>
              </a:rPr>
              <a:t>A:</a:t>
            </a:r>
            <a:r>
              <a:rPr lang="zh-TW"/>
              <a:t> 894 aligned pairs of RGB and Thermal images </a:t>
            </a:r>
            <a:br>
              <a:rPr lang="zh-TW"/>
            </a:br>
            <a:r>
              <a:rPr lang="zh-TW"/>
              <a:t>+ per-pixel human annotations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Label: 4 visibel artifacts</a:t>
            </a:r>
            <a:br>
              <a:rPr lang="zh-TW"/>
            </a:br>
            <a:r>
              <a:rPr lang="zh-TW"/>
              <a:t>fire extinguisher, backpack, hand-drill, survivor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Data collection platform:</a:t>
            </a:r>
            <a:br>
              <a:rPr lang="zh-TW"/>
            </a:br>
            <a:r>
              <a:rPr lang="zh-TW"/>
              <a:t>a Stereolabs ZED Mini stereo camera + FLIR Boson 320 camera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zh-TW"/>
              <a:t>Collect data from </a:t>
            </a:r>
            <a:br>
              <a:rPr lang="zh-TW"/>
            </a:br>
            <a:r>
              <a:rPr lang="zh-TW"/>
              <a:t>multiple environments (coal mine, cluttered indoor and outdoor spaces) </a:t>
            </a:r>
            <a:br>
              <a:rPr lang="zh-TW"/>
            </a:br>
            <a:r>
              <a:rPr lang="zh-TW"/>
              <a:t>+ varying degrees of lighting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zh-TW">
                <a:solidFill>
                  <a:srgbClr val="FF0000"/>
                </a:solidFill>
              </a:rPr>
              <a:t>B:</a:t>
            </a:r>
            <a:r>
              <a:rPr lang="zh-TW"/>
              <a:t> 3416</a:t>
            </a:r>
            <a:r>
              <a:rPr lang="zh-TW"/>
              <a:t> annotated RGB-only data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0" l="0" r="30299" t="0"/>
          <a:stretch/>
        </p:blipFill>
        <p:spPr>
          <a:xfrm>
            <a:off x="6583175" y="1330375"/>
            <a:ext cx="2311574" cy="17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151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Method: Segmentation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-107975" y="796675"/>
            <a:ext cx="5148900" cy="4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Motivation: </a:t>
            </a:r>
            <a:br>
              <a:rPr lang="zh-TW" sz="1900"/>
            </a:br>
            <a:r>
              <a:rPr lang="zh-TW" sz="1900"/>
              <a:t>large amounts of RGB with annotations &lt; calibrated and aligned RGB-T data </a:t>
            </a:r>
            <a:br>
              <a:rPr lang="zh-TW" sz="1900"/>
            </a:br>
            <a:r>
              <a:rPr lang="zh-TW" sz="1900"/>
              <a:t>→ an independent RGB stream</a:t>
            </a:r>
            <a:br>
              <a:rPr lang="zh-TW" sz="1900"/>
            </a:br>
            <a:r>
              <a:rPr lang="zh-TW" sz="1900"/>
              <a:t>→ + thermal modality to the output of the RGB stream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Efficient: real time presentation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Flexible: early exit to get coarser prediction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zh-TW" sz="1900"/>
              <a:t>Accurate: 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outperform other methods on PST900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zh-TW" sz="1500"/>
              <a:t>show competitive performance on the MFNet dataset</a:t>
            </a:r>
            <a:endParaRPr sz="1500"/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325" y="1800213"/>
            <a:ext cx="4299675" cy="20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1415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Details of the Segmentation Model</a:t>
            </a:r>
            <a:endParaRPr/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-87050" y="518225"/>
            <a:ext cx="5798700" cy="46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RGB stream</a:t>
            </a:r>
            <a:r>
              <a:rPr lang="zh-TW"/>
              <a:t>: ResNet-18 + encoder-decoder skip-connection scheme (UNet)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W</a:t>
            </a:r>
            <a:r>
              <a:rPr lang="zh-TW"/>
              <a:t>eighted negative log-likelihood loss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Use mean Intersection-overUnion (mIoU) to select the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T</a:t>
            </a:r>
            <a:r>
              <a:rPr lang="zh-TW"/>
              <a:t>he dramatic imbalance between background and foreground classes</a:t>
            </a:r>
            <a:br>
              <a:rPr lang="zh-TW"/>
            </a:br>
            <a:r>
              <a:rPr lang="zh-TW" sz="1400"/>
              <a:t>→ </a:t>
            </a:r>
            <a:r>
              <a:rPr lang="zh-TW" sz="1400"/>
              <a:t>Use the </a:t>
            </a:r>
            <a:r>
              <a:rPr b="1" lang="zh-TW" sz="1400"/>
              <a:t>weighting scheme </a:t>
            </a:r>
            <a:r>
              <a:rPr lang="zh-TW" sz="1400"/>
              <a:t>to calculate the the weights for the loss functions</a:t>
            </a:r>
            <a:endParaRPr sz="1400"/>
          </a:p>
          <a:p>
            <a:pPr indent="-344959" lvl="0" marL="457200" rtl="0" algn="l">
              <a:spcBef>
                <a:spcPts val="0"/>
              </a:spcBef>
              <a:spcAft>
                <a:spcPts val="0"/>
              </a:spcAft>
              <a:buSzPts val="1832"/>
              <a:buChar char="●"/>
            </a:pPr>
            <a:r>
              <a:rPr b="1" lang="zh-TW" sz="1832"/>
              <a:t>Fusion stream</a:t>
            </a:r>
            <a:r>
              <a:rPr lang="zh-TW" sz="1832"/>
              <a:t>:</a:t>
            </a:r>
            <a:endParaRPr sz="1832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Inputs: </a:t>
            </a:r>
            <a:r>
              <a:rPr lang="zh-TW" sz="1400"/>
              <a:t> </a:t>
            </a:r>
            <a:r>
              <a:rPr lang="zh-TW" sz="1350">
                <a:solidFill>
                  <a:srgbClr val="666666"/>
                </a:solidFill>
              </a:rPr>
              <a:t>a per-pixel confidence volume for the different classes</a:t>
            </a:r>
            <a:r>
              <a:rPr lang="zh-TW" sz="1400"/>
              <a:t> + thermal imagery and color image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zh-TW"/>
              <a:t>ERFNet-based encoder-decoder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a larger set of initial feature layers to account for the larger input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use fewer layers at the end of the encoder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zh-TW"/>
              <a:t>freeze the RGB stream</a:t>
            </a:r>
            <a:endParaRPr/>
          </a:p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475" y="2831475"/>
            <a:ext cx="3635625" cy="17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400" y="974025"/>
            <a:ext cx="3556575" cy="118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