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2" autoAdjust="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C44C-113E-4FBD-9F1A-3508288DD93B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0F6EA-A291-499C-BE3C-4539A8BF2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40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871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91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1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180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250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87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263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90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802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14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50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8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38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54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8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58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0F6EA-A291-499C-BE3C-4539A8BF208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87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76D297-CF88-473C-B33A-14C26F4D3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26DBDCD-6D62-4742-8FFF-F0654F7F8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692FF7-FE2F-4242-A421-AF356A21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1AD3-A6DE-47B9-8574-C3083BB9C9A5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1E5152-E5B2-4E30-8FE5-5C809C16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21C54-E2DA-4ADD-BB2E-C9196ADB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68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DC6C4E-EF63-44EC-95DD-FD92C3E7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1D7123A-84F1-46FA-9838-EEE68167E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35C5FA9-4223-4388-9AF3-7FA61447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7F8-9230-4F40-8D42-BE70B6C52FE5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EE90883-5A97-4996-8E30-A2B4E3C5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2FE67D0-D997-4CCB-9A9F-EDF2A76C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60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029ED58-1B9F-42EE-A09E-6D18BE131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71C1DB7-BA42-463D-8F23-4DBDEAB1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D85B8FE-671E-4B45-B0F8-518F6FC0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155B-2508-4841-B48B-59F3C0C1C86F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9A907CA-CE36-4E12-A4A5-C7FE2610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8BF116F-61DA-4151-8F32-F08213B6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33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AAC83C-E4E0-4C1D-93B1-4A16591F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1FDB9FF-4278-4EF7-B7B7-B44F0701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ACCF0A-8C85-4B5B-85D0-8748BFC7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373-A700-4EEB-BE9A-C7406383C43D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5C40D4-9730-4C8E-9713-5B02B431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E63A2ED-591C-4E51-8314-EF721BB9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1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185707-2F82-4500-8AC9-A256063D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6C6AFD6-46E8-4B2E-B3F6-65D962E5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835878-AF6B-4A1F-A7C7-3E836833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3B12-2E30-4071-AB3B-E04EDFA0C2D1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F46717-B182-4738-A2F0-FCBE2DD3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90A35B-17A2-409B-8086-64E3EFED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41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210300-245C-40B0-8B32-E671B959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8CD607-2995-4915-A4DC-17DF53BA0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7387AE-67AA-4E8D-994D-595E68EA2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0E88785-901C-45B8-AE3D-F01770B0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F52-50DE-43EA-B9BE-1AAF6EE38F54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B16910F-5A87-4813-97F7-43DABBCF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96FEDB7-DC76-42A4-9983-33F0787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4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6A464A-533F-4A68-A741-89F3E6CD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EC0435-8394-49BB-87B2-F7C75F03D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DF9D6CB-D93F-4DB2-8E54-CC9F39104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740CD76-6FE6-4E3F-8291-A3A97E4D5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58B76EA-4910-4587-9F3D-F93058407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DF244A9-7582-42C4-8583-E1E4F741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670D-95A9-41A3-B5A9-581A111F80D6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D43C899-465C-4DE3-BB77-52CE4351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17226D7-5235-400B-9C2F-3C7D4E54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72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403E538-7A1B-4654-9460-793E17B2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2EB3FF5-9383-4F2E-85BD-E58630B1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0CFB-CAEB-464D-86FC-4B464B26B705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011B98A-6BA5-497E-97B6-D27B3D4D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57CFC82-FBB6-41A8-A274-A299C2E6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57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EA2BAAF-21A6-4A3C-B67F-E5F3C930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89EE-E734-4A64-B6DE-BA78E37882EE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6E798BD-CDA5-4C4A-976C-6E16EB96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FFA70D6-6F7B-4D2E-AB43-D8827E3F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69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53305B-3BE7-4E03-B388-1CD5DAE7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E626EA2-161B-4D5B-9BA5-8FAF4970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8B917DC-9A99-49FF-8133-A3790A0FB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8522FBF-CC42-49F1-A85D-9DB667F0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C03D-6F18-44C6-BD51-4AF01DDE7502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8254E25-0E44-4153-BA32-2D0410A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9BC2ECD-A33B-47E2-AAAC-B1668964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06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B66B23-BFE6-4454-AC86-B166A984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9BB2A93-EDD1-43E7-8830-97B778BA0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1AA3B3B-6BE5-42AC-96F2-B69699459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5FC5D77-ACB0-40E4-BBA1-0113DE39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4D1F-C914-4AE7-BB88-80EA2222330E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DF693D9-C65E-4334-ABD2-F0DC1AE6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0FE118-5359-4791-9C06-2E7D89E6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32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3B72F92-D6C6-4A79-BC57-515A5D86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03F7D66-E126-4567-BD56-CB4FA19F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6CA165-D005-4507-BA77-C9ABA1830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F4F8-0793-454A-82CF-DBA1048B1BB8}" type="datetime1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8673315-8672-40A6-9284-BF13157E1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A102FC-0A38-429F-B876-BBEB08556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1166-8E6D-420A-8B45-9D21A68675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70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321E71-1DA5-4317-A48C-026D731A3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err="1"/>
              <a:t>LoAdaBoost</a:t>
            </a:r>
            <a:r>
              <a:rPr lang="en-US" altLang="zh-CN" sz="4000" dirty="0"/>
              <a:t>: Loss-based AdaBoost federated machine learning with reduced computational complexity on IID and non-IID intensive care data</a:t>
            </a:r>
            <a:endParaRPr lang="zh-CN" alt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09A68E1-3B92-4A24-90A1-9AE1D9F4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795029" cy="165576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Li Huang1,2, </a:t>
            </a:r>
            <a:r>
              <a:rPr lang="en-US" altLang="zh-CN" dirty="0" err="1"/>
              <a:t>Yifeng</a:t>
            </a:r>
            <a:r>
              <a:rPr lang="en-US" altLang="zh-CN" dirty="0"/>
              <a:t> Yin3, Zeng Fu4, </a:t>
            </a:r>
            <a:r>
              <a:rPr lang="en-US" altLang="zh-CN" dirty="0" err="1"/>
              <a:t>Shifa</a:t>
            </a:r>
            <a:r>
              <a:rPr lang="en-US" altLang="zh-CN" dirty="0"/>
              <a:t> Zhang5,6, Hao Deng7, </a:t>
            </a:r>
            <a:r>
              <a:rPr lang="en-US" altLang="zh-CN" dirty="0" err="1"/>
              <a:t>Dianbo</a:t>
            </a:r>
            <a:r>
              <a:rPr lang="en-US" altLang="zh-CN" dirty="0"/>
              <a:t> </a:t>
            </a:r>
            <a:r>
              <a:rPr lang="en-US" altLang="zh-CN" dirty="0" err="1"/>
              <a:t>LiuID</a:t>
            </a:r>
            <a:r>
              <a:rPr lang="en-US" altLang="zh-CN" dirty="0"/>
              <a:t> 6,8*</a:t>
            </a:r>
          </a:p>
          <a:p>
            <a:endParaRPr lang="en-US" altLang="zh-CN" dirty="0"/>
          </a:p>
          <a:p>
            <a:r>
              <a:rPr lang="en-US" altLang="zh-CN" dirty="0"/>
              <a:t>PLOS ONE | https://doi.org/10.1371/journal.pone.0230706 April 17, 2020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52BF8A6-E5AA-4386-A2B5-6301D12C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8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56B20E2-FFAD-4FC5-AB2C-ED359B0C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settings</a:t>
            </a:r>
            <a:br>
              <a:rPr lang="en-US" altLang="zh-CN" dirty="0"/>
            </a:br>
            <a:r>
              <a:rPr lang="en-US" altLang="zh-CN" sz="3200" dirty="0"/>
              <a:t>Parameter sets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AD66693-B6B5-46D5-817E-B6EB10B72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Three hidden layers with 20, 10, 5 units</a:t>
            </a:r>
          </a:p>
          <a:p>
            <a:r>
              <a:rPr lang="en-US" altLang="zh-CN" dirty="0" err="1"/>
              <a:t>ReLu</a:t>
            </a:r>
            <a:r>
              <a:rPr lang="en-US" altLang="zh-CN" dirty="0"/>
              <a:t> activation function</a:t>
            </a:r>
          </a:p>
          <a:p>
            <a:r>
              <a:rPr lang="en-US" altLang="zh-CN" dirty="0"/>
              <a:t>Adam optimizer</a:t>
            </a:r>
          </a:p>
          <a:p>
            <a:r>
              <a:rPr lang="en-US" altLang="zh-CN" dirty="0"/>
              <a:t>n = 0.001, β = 1%, 2%, 3%, α = 10%, 20% ,30%</a:t>
            </a:r>
          </a:p>
          <a:p>
            <a:r>
              <a:rPr lang="en-US" altLang="zh-CN" dirty="0"/>
              <a:t>Epoch = 5</a:t>
            </a:r>
            <a:r>
              <a:rPr lang="zh-CN" altLang="en-US" dirty="0"/>
              <a:t>，</a:t>
            </a:r>
            <a:r>
              <a:rPr lang="en-US" altLang="zh-CN" dirty="0"/>
              <a:t>10,  15</a:t>
            </a:r>
          </a:p>
          <a:p>
            <a:r>
              <a:rPr lang="en-US" altLang="zh-CN" dirty="0"/>
              <a:t>Clients selection = 10%, 20%, 50%, 100%</a:t>
            </a:r>
          </a:p>
          <a:p>
            <a:r>
              <a:rPr lang="en-US" altLang="zh-CN" dirty="0"/>
              <a:t>Cross validation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185E23D-4C7E-4658-93A7-D9989D54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85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F71BB8-A114-4789-8768-7B581E0E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settings</a:t>
            </a:r>
            <a:br>
              <a:rPr lang="en-US" altLang="zh-CN" dirty="0"/>
            </a:br>
            <a:r>
              <a:rPr lang="en-US" altLang="zh-CN" sz="3200" dirty="0"/>
              <a:t>Evaluation metrics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FE16CC6-72E9-4DE1-977F-042D05F31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69" y="1847850"/>
            <a:ext cx="10515600" cy="4351338"/>
          </a:xfrm>
        </p:spPr>
        <p:txBody>
          <a:bodyPr/>
          <a:lstStyle/>
          <a:p>
            <a:r>
              <a:rPr lang="en-US" altLang="zh-CN" dirty="0"/>
              <a:t>Model accuracy </a:t>
            </a:r>
          </a:p>
          <a:p>
            <a:endParaRPr lang="en-US" altLang="zh-CN" dirty="0"/>
          </a:p>
          <a:p>
            <a:r>
              <a:rPr lang="en-US" altLang="zh-CN" dirty="0"/>
              <a:t>Average epochs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T : global round, m: clients participate  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C684AC0-7695-46ED-AA1F-7E5F06EA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57EFD0C-929B-40B7-8DC3-5A6A07C89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510" y="3783548"/>
            <a:ext cx="787827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FA8081-2F25-4C33-BC22-534255F7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</a:t>
            </a:r>
            <a:br>
              <a:rPr lang="en-US" altLang="zh-CN" dirty="0"/>
            </a:br>
            <a:r>
              <a:rPr lang="en-US" altLang="zh-CN" sz="3200" dirty="0" err="1"/>
              <a:t>FedAvg</a:t>
            </a:r>
            <a:r>
              <a:rPr lang="en-US" altLang="zh-CN" sz="3200" dirty="0"/>
              <a:t> with data-shared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B933D8-B642-4884-805D-ED22AB09D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E62589A-FE2D-4970-8881-B74D3E9A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7A5C18A-FC48-4B3B-8D6A-14076D911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82" y="1676695"/>
            <a:ext cx="7375249" cy="50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19CF159-B1C4-4C41-9D2D-B0C176C0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48" y="1552575"/>
            <a:ext cx="6907652" cy="51689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1E82CA-93A7-4304-A8B4-4E269A4F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</a:t>
            </a:r>
            <a:br>
              <a:rPr lang="en-US" altLang="zh-CN" dirty="0"/>
            </a:br>
            <a:r>
              <a:rPr lang="en-US" altLang="zh-CN" sz="3200" dirty="0" err="1"/>
              <a:t>LoAdaboost</a:t>
            </a:r>
            <a:r>
              <a:rPr lang="en-US" altLang="zh-CN" sz="3200" dirty="0"/>
              <a:t> with </a:t>
            </a:r>
            <a:r>
              <a:rPr lang="en-US" altLang="zh-CN" sz="3200" dirty="0" err="1"/>
              <a:t>iid</a:t>
            </a:r>
            <a:r>
              <a:rPr lang="en-US" altLang="zh-CN" sz="3200" dirty="0"/>
              <a:t> setting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30DA2DB-AC57-422D-B3DE-05820822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At start, </a:t>
            </a:r>
            <a:r>
              <a:rPr lang="en-US" altLang="zh-CN" dirty="0" err="1"/>
              <a:t>FedAvg</a:t>
            </a:r>
            <a:r>
              <a:rPr lang="en-US" altLang="zh-CN" dirty="0"/>
              <a:t> training</a:t>
            </a:r>
          </a:p>
          <a:p>
            <a:pPr marL="0" indent="0">
              <a:buNone/>
            </a:pPr>
            <a:r>
              <a:rPr lang="en-US" altLang="zh-CN" dirty="0"/>
              <a:t>   full epochs, converge </a:t>
            </a:r>
          </a:p>
          <a:p>
            <a:pPr marL="0" indent="0">
              <a:buNone/>
            </a:pPr>
            <a:r>
              <a:rPr lang="en-US" altLang="zh-CN" dirty="0"/>
              <a:t>   faster than </a:t>
            </a:r>
            <a:r>
              <a:rPr lang="en-US" altLang="zh-CN" sz="2800" dirty="0" err="1"/>
              <a:t>LoAdaboost</a:t>
            </a:r>
            <a:endParaRPr lang="en-US" altLang="zh-CN" sz="2800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Prevent overfitting by </a:t>
            </a:r>
          </a:p>
          <a:p>
            <a:pPr marL="0" indent="0">
              <a:buNone/>
            </a:pPr>
            <a:r>
              <a:rPr lang="en-US" altLang="zh-CN" dirty="0"/>
              <a:t>   training less epochs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64B9C7-5274-4B3B-9BD1-FA746C57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F304661B-FC0D-4522-98C4-E75FC41D06AA}"/>
              </a:ext>
            </a:extLst>
          </p:cNvPr>
          <p:cNvCxnSpPr/>
          <p:nvPr/>
        </p:nvCxnSpPr>
        <p:spPr>
          <a:xfrm>
            <a:off x="6096000" y="4847208"/>
            <a:ext cx="0" cy="745724"/>
          </a:xfrm>
          <a:prstGeom prst="line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01107EBB-C235-4F34-8C10-8524BCE4162D}"/>
              </a:ext>
            </a:extLst>
          </p:cNvPr>
          <p:cNvCxnSpPr>
            <a:cxnSpLocks/>
          </p:cNvCxnSpPr>
          <p:nvPr/>
        </p:nvCxnSpPr>
        <p:spPr>
          <a:xfrm>
            <a:off x="8769658" y="2877845"/>
            <a:ext cx="0" cy="149440"/>
          </a:xfrm>
          <a:prstGeom prst="line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8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9273557-EE80-4CCB-8129-38D368FB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Experiment result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LoAdaboost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with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iid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setting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AC6C5D3-8003-44F0-B9E8-3200BA911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Achieve less average epochs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6A5F256-AE4D-499E-8890-C7C61B39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274E87B-C08F-45CA-B905-431771DB3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96" y="3247629"/>
            <a:ext cx="11116408" cy="244577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4FC3C70-8ED9-4C46-AB2A-6EB27DAF3E3F}"/>
              </a:ext>
            </a:extLst>
          </p:cNvPr>
          <p:cNvSpPr/>
          <p:nvPr/>
        </p:nvSpPr>
        <p:spPr>
          <a:xfrm>
            <a:off x="8788893" y="4403324"/>
            <a:ext cx="958789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25FA75F-D0C8-4475-83D4-85014C827C0B}"/>
              </a:ext>
            </a:extLst>
          </p:cNvPr>
          <p:cNvSpPr/>
          <p:nvPr/>
        </p:nvSpPr>
        <p:spPr>
          <a:xfrm>
            <a:off x="5043996" y="4403324"/>
            <a:ext cx="958789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465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2DA67D7-F194-41A6-A5A9-56506A0C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63" y="1567595"/>
            <a:ext cx="5936837" cy="4486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43EA16-11EA-4582-B335-1E44F19E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Experiment result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LoAdaboost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with non-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iid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setting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DB987A-88E6-4896-B63B-318AA095B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Distribution α = 10%, 20%, 30%</a:t>
            </a:r>
          </a:p>
          <a:p>
            <a:r>
              <a:rPr lang="en-US" altLang="zh-CN" dirty="0"/>
              <a:t>Globally shared data size β = 1%</a:t>
            </a:r>
          </a:p>
          <a:p>
            <a:r>
              <a:rPr lang="en-US" altLang="zh-CN" dirty="0"/>
              <a:t>Client fraction = 10%, epoch E = 5</a:t>
            </a:r>
          </a:p>
          <a:p>
            <a:endParaRPr lang="en-US" altLang="zh-CN" dirty="0"/>
          </a:p>
          <a:p>
            <a:r>
              <a:rPr lang="en-US" altLang="zh-CN" dirty="0"/>
              <a:t>Learning on non-</a:t>
            </a:r>
            <a:r>
              <a:rPr lang="en-US" altLang="zh-CN" dirty="0" err="1"/>
              <a:t>iid</a:t>
            </a:r>
            <a:r>
              <a:rPr lang="en-US" altLang="zh-CN" dirty="0"/>
              <a:t> data become</a:t>
            </a:r>
          </a:p>
          <a:p>
            <a:pPr marL="0" indent="0">
              <a:buNone/>
            </a:pPr>
            <a:r>
              <a:rPr lang="en-US" altLang="zh-CN" dirty="0"/>
              <a:t>   more difficult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FFCB67A-6A32-4C81-8A3F-6A710309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93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A5F3BD-740C-4FB0-8CE8-BE65DAB6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Experiment result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LoAdaboost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with non-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iid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setting and different α, β, 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8500F2F-0D14-4EF5-8924-DAB815EE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7E533BA-0E9D-4792-ABE1-B35AD6CA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964ED2A-1DCD-40AE-9ECF-375E2B68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4" y="1825625"/>
            <a:ext cx="11368454" cy="22451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AFB7556-553D-4785-B161-6F1B3F22B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4" y="4285931"/>
            <a:ext cx="11254154" cy="18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C099DD-80C8-4BB5-9976-E57DC210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Experiment result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eICU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dataset 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FC6813-749B-44A9-9DC9-DCEA4DC3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Non-</a:t>
            </a:r>
            <a:r>
              <a:rPr lang="en-US" altLang="zh-CN" dirty="0" err="1"/>
              <a:t>iid</a:t>
            </a:r>
            <a:r>
              <a:rPr lang="en-US" altLang="zh-CN" dirty="0"/>
              <a:t> dataset</a:t>
            </a:r>
          </a:p>
          <a:p>
            <a:r>
              <a:rPr lang="en-US" altLang="zh-CN" dirty="0"/>
              <a:t>Hard to converge (need more epochs)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4C10BC1-A083-4105-8008-0C8373A5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DB6295E-DA29-4235-8FCB-6530C2D35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39671"/>
            <a:ext cx="10832123" cy="16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0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148CB8-74C9-439C-A531-E8CBFABA0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8" y="4424443"/>
            <a:ext cx="10670931" cy="204454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518B95-7633-43D7-8919-EFE35D0A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</a:t>
            </a:r>
            <a:br>
              <a:rPr lang="en-US" altLang="zh-CN" dirty="0"/>
            </a:b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eICU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29A605-8AFB-4B0C-BBA3-C74E7CE3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50 or more global rounds</a:t>
            </a:r>
          </a:p>
          <a:p>
            <a:r>
              <a:rPr lang="en-US" altLang="zh-CN" dirty="0"/>
              <a:t>Lower accuracy than MIMIC</a:t>
            </a:r>
          </a:p>
          <a:p>
            <a:r>
              <a:rPr lang="en-US" altLang="zh-CN" sz="1600" dirty="0"/>
              <a:t>C = 10%, E = 5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10CA128-B40F-4E95-9DAF-8F0B2D82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346CD63-2785-4B8E-8FB2-39A10E0C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202" y="257888"/>
            <a:ext cx="5836795" cy="435133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225B390-B015-452A-9302-6098B8790BCD}"/>
              </a:ext>
            </a:extLst>
          </p:cNvPr>
          <p:cNvSpPr/>
          <p:nvPr/>
        </p:nvSpPr>
        <p:spPr>
          <a:xfrm>
            <a:off x="6472746" y="5431114"/>
            <a:ext cx="1090104" cy="5124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71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B93110-8439-411F-AA73-6FFEA2950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1801211-E70F-43F2-9997-8B531FF1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Dynamic epochs (E) can fit different client’s data distribution</a:t>
            </a:r>
          </a:p>
          <a:p>
            <a:endParaRPr lang="en-US" altLang="zh-CN" dirty="0"/>
          </a:p>
          <a:p>
            <a:r>
              <a:rPr lang="en-US" altLang="zh-CN" dirty="0" err="1"/>
              <a:t>LoAdaBoost</a:t>
            </a:r>
            <a:r>
              <a:rPr lang="en-US" altLang="zh-CN" dirty="0"/>
              <a:t> </a:t>
            </a:r>
            <a:r>
              <a:rPr lang="en-US" altLang="zh-CN" dirty="0" err="1"/>
              <a:t>FedAvg</a:t>
            </a:r>
            <a:r>
              <a:rPr lang="en-US" altLang="zh-CN" dirty="0"/>
              <a:t> converged to slightly higher AUCs and fewer average epochs of clients than </a:t>
            </a:r>
            <a:r>
              <a:rPr lang="en-US" altLang="zh-CN" dirty="0" err="1"/>
              <a:t>FedAvg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Federated learning with IID data does not always outperform that with non-IID data. </a:t>
            </a:r>
          </a:p>
          <a:p>
            <a:r>
              <a:rPr lang="en-US" altLang="zh-CN" dirty="0"/>
              <a:t>In non-</a:t>
            </a:r>
            <a:r>
              <a:rPr lang="en-US" altLang="zh-CN" dirty="0" err="1"/>
              <a:t>iid</a:t>
            </a:r>
            <a:r>
              <a:rPr lang="en-US" altLang="zh-CN" dirty="0"/>
              <a:t> setting , </a:t>
            </a:r>
            <a:r>
              <a:rPr lang="en-US" altLang="zh-CN" dirty="0" err="1"/>
              <a:t>LoAdaBoost</a:t>
            </a:r>
            <a:r>
              <a:rPr lang="en-US" altLang="zh-CN" dirty="0"/>
              <a:t> may also lose its competitive advantage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23CE9A2-A436-4461-A904-990582DC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5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14652C-71E1-4597-8D54-9EF62222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 and Target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0DB3F99-8B81-4FB9-9311-518E7163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Health care data stored distributivity and high privacy</a:t>
            </a:r>
          </a:p>
          <a:p>
            <a:r>
              <a:rPr lang="en-US" altLang="zh-CN" dirty="0"/>
              <a:t>Other publish 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Test accuracy, privacy, security ,</a:t>
            </a:r>
            <a:r>
              <a:rPr lang="zh-CN" altLang="en-US" dirty="0"/>
              <a:t> </a:t>
            </a:r>
            <a:r>
              <a:rPr lang="en-US" altLang="zh-CN" dirty="0"/>
              <a:t>communication efficiency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This publish :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rgbClr val="FF0000"/>
                </a:solidFill>
              </a:rPr>
              <a:t>Local client-size computation complexity </a:t>
            </a:r>
            <a:r>
              <a:rPr lang="en-US" altLang="zh-CN" dirty="0"/>
              <a:t>(Main)</a:t>
            </a:r>
          </a:p>
          <a:p>
            <a:pPr marL="0" indent="0">
              <a:buNone/>
            </a:pPr>
            <a:r>
              <a:rPr lang="en-US" altLang="zh-CN" dirty="0"/>
              <a:t>   Communication cost</a:t>
            </a:r>
          </a:p>
          <a:p>
            <a:pPr marL="0" indent="0">
              <a:buNone/>
            </a:pPr>
            <a:r>
              <a:rPr lang="en-US" altLang="zh-CN" dirty="0"/>
              <a:t>   Test accuracy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B1311E1-165C-410C-A7C6-54C0C738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4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9E01CB-A16D-4273-95DC-4BF03559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1BAAA1E-BB56-4766-B2AD-C5810D11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Patients’ </a:t>
            </a:r>
            <a:r>
              <a:rPr lang="en-US" altLang="zh-CN" dirty="0">
                <a:solidFill>
                  <a:srgbClr val="FF0000"/>
                </a:solidFill>
              </a:rPr>
              <a:t>drug usage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mortality</a:t>
            </a:r>
            <a:r>
              <a:rPr lang="en-US" altLang="zh-CN" dirty="0"/>
              <a:t> from Medical Information Mart for Intensive Care (MIMIC-III)</a:t>
            </a:r>
          </a:p>
          <a:p>
            <a:endParaRPr lang="en-US" altLang="zh-CN" dirty="0"/>
          </a:p>
          <a:p>
            <a:r>
              <a:rPr lang="en-US" altLang="zh-CN" dirty="0" err="1"/>
              <a:t>eICU</a:t>
            </a:r>
            <a:r>
              <a:rPr lang="en-US" altLang="zh-CN" dirty="0"/>
              <a:t> Collaborative Research Database</a:t>
            </a:r>
          </a:p>
          <a:p>
            <a:endParaRPr lang="en-US" altLang="zh-CN" dirty="0"/>
          </a:p>
          <a:p>
            <a:r>
              <a:rPr lang="en-US" altLang="zh-CN" dirty="0"/>
              <a:t>With </a:t>
            </a:r>
            <a:r>
              <a:rPr lang="en-US" altLang="zh-CN" dirty="0" err="1"/>
              <a:t>iid</a:t>
            </a:r>
            <a:r>
              <a:rPr lang="en-US" altLang="zh-CN" dirty="0"/>
              <a:t> and non-</a:t>
            </a:r>
            <a:r>
              <a:rPr lang="en-US" altLang="zh-CN" dirty="0" err="1"/>
              <a:t>iid</a:t>
            </a:r>
            <a:r>
              <a:rPr lang="en-US" altLang="zh-CN" dirty="0"/>
              <a:t> data-share concept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FF1806B-B123-4057-8235-01E6223B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5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0707A6-727D-4384-A423-39F36649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B218BB-6A4C-4C2E-A8C8-871EB5FC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4" y="1825625"/>
            <a:ext cx="11430000" cy="4351338"/>
          </a:xfrm>
        </p:spPr>
        <p:txBody>
          <a:bodyPr/>
          <a:lstStyle/>
          <a:p>
            <a:r>
              <a:rPr lang="en-US" altLang="zh-CN" dirty="0"/>
              <a:t>Application of federated learning to health data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LoAdaBoost</a:t>
            </a:r>
            <a:r>
              <a:rPr lang="en-US" altLang="zh-CN" dirty="0"/>
              <a:t> algorithm has better performance than traditional </a:t>
            </a:r>
            <a:r>
              <a:rPr lang="en-US" altLang="zh-CN" dirty="0" err="1"/>
              <a:t>FedAvg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2635D3D-B401-42B7-9C1E-D9C0FCFC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34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D7B4F92-A3A6-412F-A2BB-664240C9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shared concept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86664D-70DA-4DF2-A407-E2D290FA4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Share a </a:t>
            </a:r>
            <a:r>
              <a:rPr lang="en-US" altLang="zh-CN" dirty="0">
                <a:solidFill>
                  <a:srgbClr val="FF0000"/>
                </a:solidFill>
              </a:rPr>
              <a:t>small subset </a:t>
            </a:r>
            <a:r>
              <a:rPr lang="en-US" altLang="zh-CN" dirty="0"/>
              <a:t>of training data</a:t>
            </a:r>
          </a:p>
          <a:p>
            <a:endParaRPr lang="en-US" altLang="zh-CN" dirty="0"/>
          </a:p>
          <a:p>
            <a:r>
              <a:rPr lang="en-US" altLang="zh-CN" dirty="0"/>
              <a:t>Send these data to client and balance non-</a:t>
            </a:r>
            <a:r>
              <a:rPr lang="en-US" altLang="zh-CN" dirty="0" err="1"/>
              <a:t>iid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Little effect about communication and distribution</a:t>
            </a:r>
          </a:p>
          <a:p>
            <a:endParaRPr lang="en-US" altLang="zh-CN" dirty="0"/>
          </a:p>
          <a:p>
            <a:r>
              <a:rPr lang="en-US" altLang="zh-CN" dirty="0"/>
              <a:t>Random fraction </a:t>
            </a:r>
            <a:r>
              <a:rPr lang="en-US" altLang="zh-CN" dirty="0">
                <a:solidFill>
                  <a:srgbClr val="FF0000"/>
                </a:solidFill>
              </a:rPr>
              <a:t>α</a:t>
            </a:r>
            <a:r>
              <a:rPr lang="zh-CN" altLang="en-US" dirty="0"/>
              <a:t>，</a:t>
            </a:r>
            <a:r>
              <a:rPr lang="en-US" altLang="zh-CN" dirty="0"/>
              <a:t>ratio of the globally-shared data size to the total client data size </a:t>
            </a:r>
            <a:r>
              <a:rPr lang="en-US" altLang="zh-CN" dirty="0">
                <a:solidFill>
                  <a:srgbClr val="FF0000"/>
                </a:solidFill>
              </a:rPr>
              <a:t>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9FDF031-4D5A-4232-9CE3-6625F903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B2D070A-A842-43D3-8375-7A2744BD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41" y="365125"/>
            <a:ext cx="3397718" cy="32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5C75E4A-F018-490B-8C2D-8CEBB468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X </a:t>
            </a:r>
            <a:r>
              <a:rPr lang="zh-CN" altLang="en-US" dirty="0"/>
              <a:t>：</a:t>
            </a:r>
            <a:r>
              <a:rPr lang="en-US" altLang="zh-CN" dirty="0"/>
              <a:t>drug feature vector</a:t>
            </a:r>
          </a:p>
          <a:p>
            <a:r>
              <a:rPr lang="en-US" altLang="zh-CN" dirty="0"/>
              <a:t>Y </a:t>
            </a:r>
            <a:r>
              <a:rPr lang="zh-CN" altLang="en-US" dirty="0"/>
              <a:t>：</a:t>
            </a:r>
            <a:r>
              <a:rPr lang="en-US" altLang="zh-CN" dirty="0"/>
              <a:t>binary label </a:t>
            </a:r>
            <a:r>
              <a:rPr lang="zh-CN" altLang="en-US" dirty="0"/>
              <a:t>（</a:t>
            </a:r>
            <a:r>
              <a:rPr lang="en-US" altLang="zh-CN" dirty="0"/>
              <a:t>survival or die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N </a:t>
            </a:r>
            <a:r>
              <a:rPr lang="zh-CN" altLang="en-US" dirty="0"/>
              <a:t>：</a:t>
            </a:r>
            <a:r>
              <a:rPr lang="en-US" altLang="zh-CN" dirty="0"/>
              <a:t>total number of example</a:t>
            </a:r>
          </a:p>
          <a:p>
            <a:r>
              <a:rPr lang="en-US" altLang="zh-CN" dirty="0"/>
              <a:t>f </a:t>
            </a:r>
            <a:r>
              <a:rPr lang="zh-CN" altLang="en-US" dirty="0"/>
              <a:t>：</a:t>
            </a:r>
            <a:r>
              <a:rPr lang="en-US" altLang="zh-CN" dirty="0"/>
              <a:t>model</a:t>
            </a:r>
          </a:p>
          <a:p>
            <a:endParaRPr lang="en-US" altLang="zh-CN" dirty="0"/>
          </a:p>
          <a:p>
            <a:r>
              <a:rPr lang="en-US" altLang="zh-CN" dirty="0"/>
              <a:t>Target </a:t>
            </a:r>
            <a:r>
              <a:rPr lang="zh-CN" altLang="en-US" dirty="0"/>
              <a:t>： </a:t>
            </a:r>
            <a:r>
              <a:rPr lang="en-US" altLang="zh-CN" dirty="0"/>
              <a:t>minimize above loss function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BB52D42-D6A4-44E4-9E99-2BDE2385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370" y="1870075"/>
            <a:ext cx="5353797" cy="10002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3F54A3-67B3-4220-AD0A-B6E88C7C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Loss function </a:t>
            </a:r>
            <a:r>
              <a:rPr lang="zh-CN" altLang="en-US" dirty="0"/>
              <a:t>（</a:t>
            </a:r>
            <a:r>
              <a:rPr lang="en-US" altLang="zh-CN" dirty="0"/>
              <a:t>binary cross-entropy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C50824F-32B3-4CEA-A767-EEC70799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56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61E2625-4954-43EF-B202-51855DB0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782" y="712015"/>
            <a:ext cx="5549864" cy="279611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BFFF05-F7AB-4066-95FD-2AEA3224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algorithm</a:t>
            </a:r>
            <a:br>
              <a:rPr lang="en-US" altLang="zh-CN" dirty="0"/>
            </a:br>
            <a:r>
              <a:rPr lang="en-US" altLang="zh-CN" sz="3200" dirty="0"/>
              <a:t>Description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A95A91DA-0075-491E-AF41-EC86F4A6DF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r>
                  <a:rPr lang="en-US" altLang="zh-CN" dirty="0"/>
                  <a:t>Client send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weight</a:t>
                </a:r>
                <a:r>
                  <a:rPr lang="en-US" altLang="zh-CN" dirty="0"/>
                  <a:t> and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loss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to server </a:t>
                </a:r>
              </a:p>
              <a:p>
                <a:r>
                  <a:rPr lang="en-US" altLang="zh-CN" dirty="0"/>
                  <a:t>Server send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median loss </a:t>
                </a:r>
                <a:r>
                  <a:rPr lang="en-US" altLang="zh-CN" dirty="0"/>
                  <a:t>and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en-US" altLang="zh-CN" dirty="0" err="1"/>
                  <a:t>FedAvg</a:t>
                </a:r>
                <a:r>
                  <a:rPr lang="en-US" altLang="zh-CN" dirty="0"/>
                  <a:t> weight to client </a:t>
                </a:r>
              </a:p>
              <a:p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iteration , after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E/2</a:t>
                </a:r>
                <a:r>
                  <a:rPr lang="en-US" altLang="zh-CN" dirty="0"/>
                  <a:t> epochs,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/>
                  <a:t> 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𝑚𝑒𝑑𝑖𝑎𝑛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zh-CN" dirty="0"/>
                  <a:t> , continue training E/2 epochs.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(Upper bound is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3E/2</a:t>
                </a:r>
                <a:r>
                  <a:rPr lang="en-US" altLang="zh-CN" sz="2000" dirty="0"/>
                  <a:t> epochs)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5A91DA-0075-491E-AF41-EC86F4A6D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2A4F9FD-63BB-454D-94BF-1A06946B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59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01DBFF-BF35-4013-A64D-BEA9188D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algorithm</a:t>
            </a:r>
            <a:br>
              <a:rPr lang="en-US" altLang="zh-CN" dirty="0"/>
            </a:br>
            <a:r>
              <a:rPr lang="en-US" altLang="zh-CN" sz="3200" dirty="0"/>
              <a:t>Shadow code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F74209-62D0-4BCC-B037-8FF4ACDD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1BF14BF-335D-4419-93F8-9BD5E2F9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67301"/>
            <a:ext cx="7521552" cy="4281807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FCAAE4-A275-4B63-91AF-C3763555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0" y="5859218"/>
            <a:ext cx="8496300" cy="4971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Ensure most client’s loss lower than prior iteration</a:t>
            </a:r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45FC5C7A-AD76-45E9-8713-7C1E1F3FA7DA}"/>
              </a:ext>
            </a:extLst>
          </p:cNvPr>
          <p:cNvCxnSpPr/>
          <p:nvPr/>
        </p:nvCxnSpPr>
        <p:spPr>
          <a:xfrm flipH="1">
            <a:off x="3333483" y="3516923"/>
            <a:ext cx="13967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A3881020-CA69-4BA1-AD56-2901F7A81DAF}"/>
              </a:ext>
            </a:extLst>
          </p:cNvPr>
          <p:cNvCxnSpPr/>
          <p:nvPr/>
        </p:nvCxnSpPr>
        <p:spPr>
          <a:xfrm flipH="1">
            <a:off x="4611298" y="4179277"/>
            <a:ext cx="13967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E56A4223-4311-4EA9-98F4-7DF00005D80B}"/>
              </a:ext>
            </a:extLst>
          </p:cNvPr>
          <p:cNvCxnSpPr/>
          <p:nvPr/>
        </p:nvCxnSpPr>
        <p:spPr>
          <a:xfrm flipH="1">
            <a:off x="4148237" y="4454769"/>
            <a:ext cx="13967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1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EF873F-88F9-4A1F-935E-C7144DC1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settings</a:t>
            </a:r>
            <a:br>
              <a:rPr lang="en-US" altLang="zh-CN" dirty="0"/>
            </a:br>
            <a:r>
              <a:rPr lang="en-US" altLang="zh-CN" sz="3200" dirty="0"/>
              <a:t>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929F80A-52E9-4294-9310-3B054C13D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MIMIC-III database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Drugs vector table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6536F6B-0E62-4FE3-9EDB-680B15B9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1166-8E6D-420A-8B45-9D21A6867539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CB023E7-E2A7-42E2-8C3E-A7BAE805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39" y="2271926"/>
            <a:ext cx="8655553" cy="21155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F4B795C-2BE8-43E2-82B0-6CC9F5898038}"/>
              </a:ext>
            </a:extLst>
          </p:cNvPr>
          <p:cNvSpPr/>
          <p:nvPr/>
        </p:nvSpPr>
        <p:spPr>
          <a:xfrm>
            <a:off x="8396654" y="2910254"/>
            <a:ext cx="729761" cy="2198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40A8501-3290-4B32-BEFE-1970027C7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61" y="4803968"/>
            <a:ext cx="9970477" cy="1688907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="" id="{5430DF80-6433-47EB-9377-69C22B603CCF}"/>
              </a:ext>
            </a:extLst>
          </p:cNvPr>
          <p:cNvSpPr/>
          <p:nvPr/>
        </p:nvSpPr>
        <p:spPr>
          <a:xfrm>
            <a:off x="710806" y="3012159"/>
            <a:ext cx="599628" cy="1978269"/>
          </a:xfrm>
          <a:custGeom>
            <a:avLst/>
            <a:gdLst>
              <a:gd name="connsiteX0" fmla="*/ 599628 w 599628"/>
              <a:gd name="connsiteY0" fmla="*/ 0 h 1978269"/>
              <a:gd name="connsiteX1" fmla="*/ 98467 w 599628"/>
              <a:gd name="connsiteY1" fmla="*/ 527538 h 1978269"/>
              <a:gd name="connsiteX2" fmla="*/ 36921 w 599628"/>
              <a:gd name="connsiteY2" fmla="*/ 1248508 h 1978269"/>
              <a:gd name="connsiteX3" fmla="*/ 529290 w 599628"/>
              <a:gd name="connsiteY3" fmla="*/ 1978269 h 197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628" h="1978269">
                <a:moveTo>
                  <a:pt x="599628" y="0"/>
                </a:moveTo>
                <a:cubicBezTo>
                  <a:pt x="395939" y="159726"/>
                  <a:pt x="192251" y="319453"/>
                  <a:pt x="98467" y="527538"/>
                </a:cubicBezTo>
                <a:cubicBezTo>
                  <a:pt x="4683" y="735623"/>
                  <a:pt x="-34883" y="1006719"/>
                  <a:pt x="36921" y="1248508"/>
                </a:cubicBezTo>
                <a:cubicBezTo>
                  <a:pt x="108725" y="1490297"/>
                  <a:pt x="438436" y="1828800"/>
                  <a:pt x="529290" y="197826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73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498</Words>
  <Application>Microsoft Office PowerPoint</Application>
  <PresentationFormat>宽屏</PresentationFormat>
  <Paragraphs>142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Office 主题​​</vt:lpstr>
      <vt:lpstr>LoAdaBoost: Loss-based AdaBoost federated machine learning with reduced computational complexity on IID and non-IID intensive care data</vt:lpstr>
      <vt:lpstr>Motivation and Target</vt:lpstr>
      <vt:lpstr>Data </vt:lpstr>
      <vt:lpstr>Contribution </vt:lpstr>
      <vt:lpstr>Data shared concept</vt:lpstr>
      <vt:lpstr>Loss function （binary cross-entropy）</vt:lpstr>
      <vt:lpstr>Main algorithm Description</vt:lpstr>
      <vt:lpstr>Main algorithm Shadow code</vt:lpstr>
      <vt:lpstr>Experiment settings Data</vt:lpstr>
      <vt:lpstr>Experiment settings Parameter sets</vt:lpstr>
      <vt:lpstr>Experiment settings Evaluation metrics</vt:lpstr>
      <vt:lpstr>Experiment result FedAvg with data-shared</vt:lpstr>
      <vt:lpstr>Experiment result LoAdaboost with iid setting</vt:lpstr>
      <vt:lpstr>Experiment result LoAdaboost with iid setting</vt:lpstr>
      <vt:lpstr>Experiment result LoAdaboost with non-iid setting</vt:lpstr>
      <vt:lpstr>Experiment result LoAdaboost with non-iid setting and different α, β, C</vt:lpstr>
      <vt:lpstr>Experiment result eICU dataset description</vt:lpstr>
      <vt:lpstr>Experiment result eICU dataset</vt:lpstr>
      <vt:lpstr>Conclusion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LoAdaBoost: Loss-based AdaBoost federated machine learning with reduced computational complexity on IID and non-IID intensive care data</dc:title>
  <dc:creator>admin</dc:creator>
  <cp:lastModifiedBy>Admin</cp:lastModifiedBy>
  <cp:revision>43</cp:revision>
  <dcterms:created xsi:type="dcterms:W3CDTF">2021-02-26T11:29:55Z</dcterms:created>
  <dcterms:modified xsi:type="dcterms:W3CDTF">2021-03-08T05:20:02Z</dcterms:modified>
</cp:coreProperties>
</file>