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gkb+oYyJ+nMyNDVTpvE2gsv9w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 method shows improved synthesis of occluded content (first row). To compare with method of RGBD input with a depth preprocessing step, it predicts disparity with higher accuracy, especially in challenging textureless regions (second row).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The quality at larger extrapolations is currently limited by computational trade-offs both during training and in real-time application. First, our per-layer ODS blending for re-rendering could be improved by flow-based interpolation methods [3], which would be required during both training and inference. Second, inferring higher-resolution MSI representations is possible at a slower speed with a network with more layers [6, 17, 49] and so a larger receptive field. Third, an explicit spherical convolution approach may improve quality, but current approaches are too expensive for real-time applications. Further, stereo 360° video is a nascent format, and there is insufficient training data available.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MSI depth discretization limits the range of non-aliased views, beyond which the layered nature of the MSI becomes noticeable [49]. Increasing only the spatial resolution of the RGB for each MSI layer via the high-resolution input video increases this effect. However, this approach to VR rendering can be a better trade-off in terms of quality and comfort than keeping low-resolution imagery.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inference times are slow and currently cannot be accelerated to real-time with TensorRT due to its lack of sparse matrix support for graph convolutions.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1. To decompose a scene into multi-sphere images (MSI), each with RGB and alpha (RGBA) values.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2. This is created by a network architecture which supports stereo 360° input in the omnidirectional stereo format, uses spherically aware convolutions and losses, and maintains temporal consistency for video without additional network parameters via spherical single-image transform inverse regularization</a:t>
            </a:r>
            <a:endParaRPr/>
          </a:p>
        </p:txBody>
      </p:sp>
      <p:sp>
        <p:nvSpPr>
          <p:cNvPr id="302" name="Google Shape;3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Stereo 360° imagery aims to increase this immersion by providing binocular disparity as a depth cue in all directions, and video provides depiction for dynamic scenes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problems with this format: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motion parallax is missing from stereo 360° imagery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side-by-side equirectangular projection (ERP) formats have incorrect disparity everywhere but in one direction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omnidirectional stereo (ODS) formats [21, 37] have diminished disparity as the view approaches the zenith or nadir[1]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360° imagery is a valuable tool for virtual reality (VR) as the viewer is immersed in a captured real-world environment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an open-source system, with mono (ERP) and stereo 360° (ODS) renderers to generate synthetic training data, TensorFlow models, real-time TensorFlow and TensorRT inference within Unity that outputs to GPU textures, and a real-time multi-sphere video renderer in Unity.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a given database of synthetic ODS image pairs, and then an approach trains a network to generate a multi-sphere image (MSI) representation of the scene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an MSI for each ODS video frame of an input video, and render it from novel headset viewpoints for the left and right eyes of the user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What I’m try to realize the difference between MPI and MSI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MSIs represent a scene as concentric spheres with color and transparency (RGBA) at each point on a sphere</a:t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views can easily be rendered from MSIs for a range of projections, including perspective, ERP and ODS.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8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2" name="Google Shape;12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8"/>
          <p:cNvSpPr txBox="1"/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" type="subTitle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7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75" name="Google Shape;75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17"/>
          <p:cNvSpPr txBox="1"/>
          <p:nvPr>
            <p:ph hasCustomPrompt="1" type="title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0" name="Google Shape;20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9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0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7" name="Google Shape;27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0"/>
          <p:cNvSpPr txBox="1"/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1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34" name="Google Shape;34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1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12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3" name="Google Shape;4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2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1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0" name="Google Shape;50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13"/>
          <p:cNvSpPr txBox="1"/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4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 txBox="1"/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1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5"/>
          <p:cNvSpPr txBox="1"/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rxiv.org/abs/2008.06534" TargetMode="External"/><Relationship Id="rId4" Type="http://schemas.openxmlformats.org/officeDocument/2006/relationships/hyperlink" Target="https://visual.cs.brown.edu/matryodshka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0" Type="http://schemas.openxmlformats.org/officeDocument/2006/relationships/image" Target="../media/image16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729450" y="1763267"/>
            <a:ext cx="8219106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400"/>
              <a:t>Real-time 6DoF Video View Synthesis using Multi-Sphere Images</a:t>
            </a:r>
            <a:br>
              <a:rPr lang="en-US" sz="3600"/>
            </a:br>
            <a:br>
              <a:rPr lang="en-US" sz="3600"/>
            </a:br>
            <a:r>
              <a:rPr lang="en-US" sz="2000"/>
              <a:t>April 14 2021</a:t>
            </a:r>
            <a:endParaRPr sz="2000"/>
          </a:p>
        </p:txBody>
      </p:sp>
      <p:sp>
        <p:nvSpPr>
          <p:cNvPr id="87" name="Google Shape;87;p1"/>
          <p:cNvSpPr/>
          <p:nvPr/>
        </p:nvSpPr>
        <p:spPr>
          <a:xfrm>
            <a:off x="729449" y="3992544"/>
            <a:ext cx="8082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Benjamin Attal, Selena Ling, Aaron Gokaslan, Christian Richardt, James Tompkin, “MatryODShka: Real-time 6DoF Video View Synthesis using Multi-Sphere Images” (European Conference on Computer Vision 2020, pp.441-459)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729449" y="4454209"/>
            <a:ext cx="24801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https://arxiv.org/abs/2008.06534</a:t>
            </a:r>
            <a:r>
              <a:rPr b="0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064112" y="4444632"/>
            <a:ext cx="30187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https://visual.cs.brown.edu/matryodshka</a:t>
            </a:r>
            <a:r>
              <a:rPr b="0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Inference</a:t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30" y="2471900"/>
            <a:ext cx="790194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/>
          <p:nvPr/>
        </p:nvSpPr>
        <p:spPr>
          <a:xfrm>
            <a:off x="729450" y="4567400"/>
            <a:ext cx="34353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ODS image has been given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729450" y="4973323"/>
            <a:ext cx="42739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 left/right sphere sweep volumes (SSV)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729450" y="5379246"/>
            <a:ext cx="39052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to a fully-convolutional neural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4458993" y="5379246"/>
            <a:ext cx="2642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 V-coordinate convolution)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729450" y="5785169"/>
            <a:ext cx="67387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 blending weights and alpha ERPs per MSI 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729450" y="6191092"/>
            <a:ext cx="34483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enable real-time 6DoF view synthesis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Transform-inverse MSI regularization</a:t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450" y="2342870"/>
            <a:ext cx="3511550" cy="36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/>
          <p:nvPr/>
        </p:nvSpPr>
        <p:spPr>
          <a:xfrm>
            <a:off x="820783" y="6168446"/>
            <a:ext cx="715409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Gabriel Eilertsen et al., Single-frame Regularization for Temporally Stable CNNs, CVPR 2019. </a:t>
            </a:r>
            <a:endParaRPr b="0" i="0" sz="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6410" y="4862830"/>
            <a:ext cx="4592563" cy="113792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/>
          <p:nvPr/>
        </p:nvSpPr>
        <p:spPr>
          <a:xfrm>
            <a:off x="6724650" y="4862830"/>
            <a:ext cx="2108200" cy="113792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6870500" y="6039363"/>
            <a:ext cx="181649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Quantitative results</a:t>
            </a:r>
            <a:endParaRPr b="0" i="1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8070142" y="5798588"/>
            <a:ext cx="8181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b="0" i="0" lang="en-US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7460179" y="5808531"/>
            <a:ext cx="8181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b="0" i="0" lang="en-US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724650" y="5798588"/>
            <a:ext cx="8181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r>
              <a:rPr b="0" i="0" lang="en-US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7"/>
          <p:cNvGrpSpPr/>
          <p:nvPr/>
        </p:nvGrpSpPr>
        <p:grpSpPr>
          <a:xfrm>
            <a:off x="4240999" y="2468843"/>
            <a:ext cx="5570911" cy="1473521"/>
            <a:chOff x="4240999" y="2318011"/>
            <a:chExt cx="5570911" cy="1473521"/>
          </a:xfrm>
        </p:grpSpPr>
        <p:sp>
          <p:nvSpPr>
            <p:cNvPr id="238" name="Google Shape;238;p27"/>
            <p:cNvSpPr/>
            <p:nvPr/>
          </p:nvSpPr>
          <p:spPr>
            <a:xfrm>
              <a:off x="4241000" y="2318011"/>
              <a:ext cx="15343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Motivating idea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240999" y="2587755"/>
              <a:ext cx="5570911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predict an image under a small transformation of target view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4240999" y="2910488"/>
              <a:ext cx="457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transform it back to the original target view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523539" y="3145633"/>
              <a:ext cx="457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(only incur a small difference in appearance)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4240999" y="3483755"/>
              <a:ext cx="47868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ensure the minor frame-to-frame differences in a video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27"/>
          <p:cNvSpPr/>
          <p:nvPr/>
        </p:nvSpPr>
        <p:spPr>
          <a:xfrm>
            <a:off x="4240999" y="4015109"/>
            <a:ext cx="48545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Note input to network is 3D, and output is also a 3D representation of a scene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Baseline Comparisons</a:t>
            </a:r>
            <a:endParaRPr/>
          </a:p>
        </p:txBody>
      </p:sp>
      <p:sp>
        <p:nvSpPr>
          <p:cNvPr id="249" name="Google Shape;249;p28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Zhou et al., SIGGRAPH (2018).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Lai et al., IEEE VR (2019). [ODS-Net]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Serrano et al., IEEE Trans. Vis. Comput. Graph. (2019). </a:t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1192489" y="3145883"/>
            <a:ext cx="71502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Tinghui Zhou, Richard Tucker, John Flynn, Graham Fyffe, and Noah Snavely. Stereo Magnification: Learning view synthesis using multiplane images, </a:t>
            </a:r>
            <a:r>
              <a:rPr b="0" i="1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ACM Transactions on Graphics</a:t>
            </a: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. 37, 4, Article 65 (2018)</a:t>
            </a:r>
            <a:endParaRPr b="0" i="0" sz="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1192487" y="4082571"/>
            <a:ext cx="71502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Po Kong Lai, Shuang Xie, Jochen Lang, and Robert Laganière. Real-Time Panoramic Depth Maps from Omni-directional Stereo Images for 6 DoF Videos in Virtual Reality, </a:t>
            </a:r>
            <a:r>
              <a:rPr b="0" i="1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IEEE Conference on Virtual Reality and 3D User Interfaces</a:t>
            </a: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(2019)</a:t>
            </a:r>
            <a:endParaRPr b="0" i="0" sz="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1192486" y="5019259"/>
            <a:ext cx="71502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Ana Serrano, Incheol Kim, Zhili Chen, Stephen DiVerdi, Diego Gutierrez, Aaron Hertzmann, and Belen Masia. Motion parallax for 360° RGBD video, </a:t>
            </a:r>
            <a:r>
              <a:rPr b="0" i="1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IEEE Transactions on Visualization and Computer Graphics</a:t>
            </a: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, 1817 - 1827 (2019)</a:t>
            </a:r>
            <a:endParaRPr b="0" i="0" sz="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Comparison-part 1</a:t>
            </a:r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025" y="2435738"/>
            <a:ext cx="772795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>
            <a:off x="729450" y="5446812"/>
            <a:ext cx="163057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Zhou et al., SIGGRAPH (2018).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729450" y="5154424"/>
            <a:ext cx="5379150" cy="292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Perspective baseline: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708024" y="5704076"/>
            <a:ext cx="8061325" cy="292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To take as input a plane sweep volume for each of the two views, and produces a multi-plane image.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7447842" y="2178433"/>
            <a:ext cx="8181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b="0" i="0" lang="en-US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6628329" y="2188376"/>
            <a:ext cx="8181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b="0" i="0" lang="en-US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5772150" y="2178433"/>
            <a:ext cx="8181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r>
              <a:rPr b="0" i="0" lang="en-US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9"/>
          <p:cNvSpPr/>
          <p:nvPr/>
        </p:nvSpPr>
        <p:spPr>
          <a:xfrm>
            <a:off x="708024" y="3158940"/>
            <a:ext cx="7688700" cy="20955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708024" y="3799718"/>
            <a:ext cx="7688700" cy="20955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Comparison-part 2</a:t>
            </a:r>
            <a:endParaRPr/>
          </a:p>
        </p:txBody>
      </p:sp>
      <p:pic>
        <p:nvPicPr>
          <p:cNvPr id="272" name="Google Shape;2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025" y="2435738"/>
            <a:ext cx="772795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/>
          <p:nvPr/>
        </p:nvSpPr>
        <p:spPr>
          <a:xfrm>
            <a:off x="729450" y="5446812"/>
            <a:ext cx="187102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Lai et al.,IEEE VR (2019). [ODS-Net]</a:t>
            </a:r>
            <a:endParaRPr b="0" i="0" sz="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729450" y="5154424"/>
            <a:ext cx="5379150" cy="292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Learning-based baseline: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708024" y="5704076"/>
            <a:ext cx="8620125" cy="292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To infer depth from side-by-side ERP video, and use meshed-based renderer for view synthesis.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7447842" y="2178433"/>
            <a:ext cx="8181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b="0" i="0" lang="en-US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6628329" y="2188376"/>
            <a:ext cx="8181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b="0" i="0" lang="en-US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5772150" y="2178433"/>
            <a:ext cx="8181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r>
              <a:rPr b="0" i="0" lang="en-US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0"/>
          <p:cNvSpPr/>
          <p:nvPr/>
        </p:nvSpPr>
        <p:spPr>
          <a:xfrm>
            <a:off x="708024" y="3532320"/>
            <a:ext cx="7688700" cy="20955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0"/>
          <p:cNvSpPr/>
          <p:nvPr/>
        </p:nvSpPr>
        <p:spPr>
          <a:xfrm>
            <a:off x="708024" y="4340040"/>
            <a:ext cx="7688700" cy="20955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Comparison-part 3</a:t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731250" y="6079789"/>
            <a:ext cx="27093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Serrano et al.,IEEE Trans. Vis. Comput. Graph. (2019).</a:t>
            </a:r>
            <a:endParaRPr b="0" i="0" sz="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731250" y="5787401"/>
            <a:ext cx="5379150" cy="292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Offline optimization-based baseline: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709824" y="6337053"/>
            <a:ext cx="8620125" cy="292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To use RGBD ERP video as input via static camera (high-resolution inference)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825" y="2246591"/>
            <a:ext cx="6732375" cy="358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Limitations</a:t>
            </a:r>
            <a:endParaRPr/>
          </a:p>
        </p:txBody>
      </p:sp>
      <p:sp>
        <p:nvSpPr>
          <p:cNvPr id="295" name="Google Shape;295;p32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Number of MSI layers (N=32)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Resolution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Explicit spherical convolution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1186650" y="3111744"/>
            <a:ext cx="41219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limited view extrapolation range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1193000" y="3757786"/>
            <a:ext cx="401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struggle with thin structures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1186650" y="4452092"/>
            <a:ext cx="5188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rather than coordinate convolution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1193000" y="4752025"/>
            <a:ext cx="73033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approach with almost rotation-equivariant graph convolutional network (GCN)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800"/>
              <a:t>Summary</a:t>
            </a:r>
            <a:endParaRPr/>
          </a:p>
        </p:txBody>
      </p:sp>
      <p:pic>
        <p:nvPicPr>
          <p:cNvPr id="305" name="Google Shape;3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600" y="2487572"/>
            <a:ext cx="7707550" cy="174268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"/>
          <p:cNvSpPr/>
          <p:nvPr/>
        </p:nvSpPr>
        <p:spPr>
          <a:xfrm>
            <a:off x="710600" y="4212117"/>
            <a:ext cx="537915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To take 360° omnidirectional stereo video as input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"/>
          <p:cNvSpPr/>
          <p:nvPr/>
        </p:nvSpPr>
        <p:spPr>
          <a:xfrm>
            <a:off x="710600" y="4478004"/>
            <a:ext cx="677971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To predict multi-sphere images that enable  6Dof 360° view synthesis in real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"/>
          <p:cNvSpPr/>
          <p:nvPr/>
        </p:nvSpPr>
        <p:spPr>
          <a:xfrm>
            <a:off x="710600" y="4796471"/>
            <a:ext cx="327846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estimating content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unseen regions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"/>
          <p:cNvSpPr/>
          <p:nvPr/>
        </p:nvSpPr>
        <p:spPr>
          <a:xfrm>
            <a:off x="710600" y="5088859"/>
            <a:ext cx="613821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synthesis to happen quickly, </a:t>
            </a:r>
            <a:r>
              <a:rPr b="0" i="0" lang="en-U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preferably in real time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when camera feeds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"/>
          <p:cNvSpPr/>
          <p:nvPr/>
        </p:nvSpPr>
        <p:spPr>
          <a:xfrm>
            <a:off x="710600" y="4770392"/>
            <a:ext cx="7707550" cy="610855"/>
          </a:xfrm>
          <a:prstGeom prst="rect">
            <a:avLst/>
          </a:prstGeom>
          <a:noFill/>
          <a:ln cap="flat" cmpd="sng" w="25400">
            <a:solidFill>
              <a:srgbClr val="40404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"/>
          <p:cNvSpPr/>
          <p:nvPr/>
        </p:nvSpPr>
        <p:spPr>
          <a:xfrm>
            <a:off x="7600043" y="5127331"/>
            <a:ext cx="88998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(motivation)</a:t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"/>
          <p:cNvSpPr/>
          <p:nvPr/>
        </p:nvSpPr>
        <p:spPr>
          <a:xfrm>
            <a:off x="710600" y="5629284"/>
            <a:ext cx="48590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competitive quality + fast inference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"/>
          <p:cNvSpPr/>
          <p:nvPr/>
        </p:nvSpPr>
        <p:spPr>
          <a:xfrm>
            <a:off x="710600" y="5937061"/>
            <a:ext cx="64656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real-time no-preprocess application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"/>
          <p:cNvSpPr/>
          <p:nvPr/>
        </p:nvSpPr>
        <p:spPr>
          <a:xfrm>
            <a:off x="710600" y="5629284"/>
            <a:ext cx="7707550" cy="610855"/>
          </a:xfrm>
          <a:prstGeom prst="rect">
            <a:avLst/>
          </a:prstGeom>
          <a:noFill/>
          <a:ln cap="flat" cmpd="sng" w="25400">
            <a:solidFill>
              <a:srgbClr val="40404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"/>
          <p:cNvSpPr/>
          <p:nvPr/>
        </p:nvSpPr>
        <p:spPr>
          <a:xfrm>
            <a:off x="7600043" y="5988573"/>
            <a:ext cx="67999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(benefit)</a:t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US">
                <a:solidFill>
                  <a:srgbClr val="000000"/>
                </a:solidFill>
              </a:rPr>
              <a:t>Introduction</a:t>
            </a:r>
            <a:endParaRPr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US">
                <a:solidFill>
                  <a:srgbClr val="000000"/>
                </a:solidFill>
              </a:rPr>
              <a:t>Related Work</a:t>
            </a:r>
            <a:endParaRPr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US">
                <a:solidFill>
                  <a:srgbClr val="000000"/>
                </a:solidFill>
              </a:rPr>
              <a:t>Method</a:t>
            </a:r>
            <a:endParaRPr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US">
                <a:solidFill>
                  <a:srgbClr val="000000"/>
                </a:solidFill>
              </a:rPr>
              <a:t>Experiments</a:t>
            </a:r>
            <a:endParaRPr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US">
                <a:solidFill>
                  <a:srgbClr val="000000"/>
                </a:solidFill>
              </a:rPr>
              <a:t>Discussion and Conclusion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96" name="Google Shape;96;p19"/>
          <p:cNvGrpSpPr/>
          <p:nvPr/>
        </p:nvGrpSpPr>
        <p:grpSpPr>
          <a:xfrm>
            <a:off x="483370" y="6142987"/>
            <a:ext cx="8244099" cy="591456"/>
            <a:chOff x="483370" y="6142987"/>
            <a:chExt cx="8244099" cy="591456"/>
          </a:xfrm>
        </p:grpSpPr>
        <p:sp>
          <p:nvSpPr>
            <p:cNvPr id="97" name="Google Shape;97;p19"/>
            <p:cNvSpPr/>
            <p:nvPr/>
          </p:nvSpPr>
          <p:spPr>
            <a:xfrm>
              <a:off x="546609" y="6142987"/>
              <a:ext cx="81808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delimited physical surface so processed that it yields a sheaf of light rays to a given which is the same as would be the sheaf of rays of rays from the original scene to a given point. – J.J.Gibson, A theory of pictorial perception (1954)  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483370" y="6488222"/>
              <a:ext cx="81808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Introduction</a:t>
            </a:r>
            <a:endParaRPr/>
          </a:p>
        </p:txBody>
      </p:sp>
      <p:grpSp>
        <p:nvGrpSpPr>
          <p:cNvPr id="104" name="Google Shape;104;p20"/>
          <p:cNvGrpSpPr/>
          <p:nvPr/>
        </p:nvGrpSpPr>
        <p:grpSpPr>
          <a:xfrm>
            <a:off x="598707" y="5047312"/>
            <a:ext cx="9394371" cy="1286480"/>
            <a:chOff x="239476" y="5047312"/>
            <a:chExt cx="9394371" cy="1286480"/>
          </a:xfrm>
        </p:grpSpPr>
        <p:sp>
          <p:nvSpPr>
            <p:cNvPr id="105" name="Google Shape;105;p20"/>
            <p:cNvSpPr/>
            <p:nvPr/>
          </p:nvSpPr>
          <p:spPr>
            <a:xfrm>
              <a:off x="381097" y="5047312"/>
              <a:ext cx="298992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Some problems with these formats: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239476" y="6026015"/>
              <a:ext cx="93943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58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ODS formats have diminished disparity as the view approaches the zenith or nadir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381097" y="5355089"/>
              <a:ext cx="44037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motion parallax is missing from stereo 360° imagery</a:t>
              </a:r>
              <a:endParaRPr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381097" y="5687089"/>
              <a:ext cx="81808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equirectangular projection (ERP) formats have incorrect disparity everywhere but in one direction</a:t>
              </a:r>
              <a:endParaRPr/>
            </a:p>
          </p:txBody>
        </p:sp>
      </p:grpSp>
      <p:grpSp>
        <p:nvGrpSpPr>
          <p:cNvPr id="109" name="Google Shape;109;p20"/>
          <p:cNvGrpSpPr/>
          <p:nvPr/>
        </p:nvGrpSpPr>
        <p:grpSpPr>
          <a:xfrm>
            <a:off x="740338" y="2663421"/>
            <a:ext cx="8180860" cy="2021953"/>
            <a:chOff x="740338" y="2663421"/>
            <a:chExt cx="8180860" cy="2021953"/>
          </a:xfrm>
        </p:grpSpPr>
        <p:sp>
          <p:nvSpPr>
            <p:cNvPr id="110" name="Google Shape;110;p20"/>
            <p:cNvSpPr/>
            <p:nvPr/>
          </p:nvSpPr>
          <p:spPr>
            <a:xfrm>
              <a:off x="762104" y="3316607"/>
              <a:ext cx="80310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5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- A multi-sphere image scene representation for omnidirectional view synthesis</a:t>
              </a:r>
              <a:endParaRPr b="0" i="0" sz="135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762103" y="3815905"/>
              <a:ext cx="8113762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5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- A method to recover the MSI representation from omni-directional stereo (ODS) imagery </a:t>
              </a:r>
              <a:endParaRPr b="0" i="0" sz="135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844784" y="4115987"/>
              <a:ext cx="5462337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8C8C8C"/>
                  </a:solidFill>
                  <a:latin typeface="Arial"/>
                  <a:ea typeface="Arial"/>
                  <a:cs typeface="Arial"/>
                  <a:sym typeface="Arial"/>
                </a:rPr>
                <a:t>(via a learning-based soft spherical 3D reconstruction method)</a:t>
              </a:r>
              <a:endParaRPr b="0" i="0" sz="11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762103" y="4377597"/>
              <a:ext cx="67316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5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- A real-time inference and VR rendering engine for MSI from ODS input</a:t>
              </a:r>
              <a:endParaRPr b="0" i="0" sz="135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740338" y="2663421"/>
              <a:ext cx="8180860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approach is to simultaneously learn depth and disocclusions via a multi-sphere image (MSI) representation, which can be rendered with correct 6DoF disparity and motion parallax.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5031938" y="5631200"/>
            <a:ext cx="3183815" cy="88673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495556" y="5631200"/>
            <a:ext cx="3183815" cy="88673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Introduction</a:t>
            </a:r>
            <a:endParaRPr/>
          </a:p>
        </p:txBody>
      </p:sp>
      <p:grpSp>
        <p:nvGrpSpPr>
          <p:cNvPr id="122" name="Google Shape;122;p21"/>
          <p:cNvGrpSpPr/>
          <p:nvPr/>
        </p:nvGrpSpPr>
        <p:grpSpPr>
          <a:xfrm>
            <a:off x="221673" y="3868197"/>
            <a:ext cx="4156363" cy="2812473"/>
            <a:chOff x="221673" y="3868197"/>
            <a:chExt cx="4156363" cy="2812473"/>
          </a:xfrm>
        </p:grpSpPr>
        <p:sp>
          <p:nvSpPr>
            <p:cNvPr id="123" name="Google Shape;123;p21"/>
            <p:cNvSpPr/>
            <p:nvPr/>
          </p:nvSpPr>
          <p:spPr>
            <a:xfrm>
              <a:off x="221673" y="3868197"/>
              <a:ext cx="4156363" cy="2812473"/>
            </a:xfrm>
            <a:prstGeom prst="rect">
              <a:avLst/>
            </a:prstGeom>
            <a:noFill/>
            <a:ln cap="flat" cmpd="sng" w="25400">
              <a:solidFill>
                <a:srgbClr val="40404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495556" y="4115777"/>
              <a:ext cx="2876307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360° imagery</a:t>
              </a: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495556" y="4425377"/>
              <a:ext cx="3608596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valuable tool for virtual reality 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495556" y="4667434"/>
              <a:ext cx="3608596" cy="261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8C8C8C"/>
                  </a:solidFill>
                  <a:latin typeface="Arial"/>
                  <a:ea typeface="Arial"/>
                  <a:cs typeface="Arial"/>
                  <a:sym typeface="Arial"/>
                </a:rPr>
                <a:t>(immerse user in captured environment)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495556" y="5009955"/>
              <a:ext cx="3608596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equirectangular projection (ERP) 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495556" y="5302302"/>
              <a:ext cx="3608596" cy="261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8C8C8C"/>
                  </a:solidFill>
                  <a:latin typeface="Arial"/>
                  <a:ea typeface="Arial"/>
                  <a:cs typeface="Arial"/>
                  <a:sym typeface="Arial"/>
                </a:rPr>
                <a:t>(each pixel map to directions on the unit sphere)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496686" y="5631200"/>
              <a:ext cx="25889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rPr>
                <a:t>360 degree </a:t>
              </a:r>
              <a:r>
                <a:rPr b="1" i="0" lang="en-US" sz="1400" u="none" cap="none" strike="noStrike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ο</a:t>
              </a:r>
              <a:endParaRPr b="1" i="0" sz="14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496686" y="5908001"/>
              <a:ext cx="25889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binocular stereo </a:t>
              </a: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×</a:t>
              </a:r>
              <a:endPara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496686" y="6182290"/>
              <a:ext cx="25889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motion parallax </a:t>
              </a: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×</a:t>
              </a:r>
              <a:endPara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1"/>
          <p:cNvGrpSpPr/>
          <p:nvPr/>
        </p:nvGrpSpPr>
        <p:grpSpPr>
          <a:xfrm>
            <a:off x="4753947" y="3896065"/>
            <a:ext cx="4156363" cy="2812473"/>
            <a:chOff x="221673" y="3868197"/>
            <a:chExt cx="4156363" cy="2812473"/>
          </a:xfrm>
        </p:grpSpPr>
        <p:sp>
          <p:nvSpPr>
            <p:cNvPr id="133" name="Google Shape;133;p21"/>
            <p:cNvSpPr/>
            <p:nvPr/>
          </p:nvSpPr>
          <p:spPr>
            <a:xfrm>
              <a:off x="221673" y="3868197"/>
              <a:ext cx="4156363" cy="2812473"/>
            </a:xfrm>
            <a:prstGeom prst="rect">
              <a:avLst/>
            </a:prstGeom>
            <a:noFill/>
            <a:ln cap="flat" cmpd="sng" w="25400">
              <a:solidFill>
                <a:srgbClr val="40404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490536" y="4107257"/>
              <a:ext cx="2837656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Stereo 360° imagery</a:t>
              </a:r>
              <a:r>
                <a:rPr b="1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495556" y="4425377"/>
              <a:ext cx="3608596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aims to provide binocular disparity cues 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495556" y="4739589"/>
              <a:ext cx="3608596" cy="29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ODS imagery 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600064" y="5417289"/>
              <a:ext cx="3608596" cy="261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8C8C8C"/>
                  </a:solidFill>
                  <a:latin typeface="Arial"/>
                  <a:ea typeface="Arial"/>
                  <a:cs typeface="Arial"/>
                  <a:sym typeface="Arial"/>
                </a:rPr>
                <a:t>fixed baseline binocular perspective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496686" y="5631200"/>
              <a:ext cx="25889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rPr>
                <a:t>360 degree </a:t>
              </a:r>
              <a:r>
                <a:rPr b="1" i="0" lang="en-US" sz="1400" u="none" cap="none" strike="noStrike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ο</a:t>
              </a:r>
              <a:endParaRPr b="1" i="0" sz="14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496686" y="5908001"/>
              <a:ext cx="25889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binocular stereo </a:t>
              </a:r>
              <a:r>
                <a:rPr b="1" i="0" lang="en-US" sz="1400" u="none" cap="none" strike="noStrike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ο</a:t>
              </a:r>
              <a:endPara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496686" y="6182290"/>
              <a:ext cx="25889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motion parallax </a:t>
              </a:r>
              <a:r>
                <a:rPr b="1" i="0" lang="en-US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×</a:t>
              </a:r>
              <a:endPara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1"/>
          <p:cNvSpPr/>
          <p:nvPr/>
        </p:nvSpPr>
        <p:spPr>
          <a:xfrm>
            <a:off x="5132338" y="5003687"/>
            <a:ext cx="3608596" cy="26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1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approximates required rays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5132338" y="5234371"/>
            <a:ext cx="3608596" cy="26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1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via multi-camera systems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740338" y="2663421"/>
            <a:ext cx="818086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approach is to simultaneously learn depth and disocclusions via a multi-sphere image (MSI) representation, which can be rendered with correct 6DoF disparity and motion parallax.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4774977" y="4037910"/>
            <a:ext cx="4156363" cy="268085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221673" y="4037911"/>
            <a:ext cx="4156363" cy="268085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Projection scheme</a:t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409410" y="4692432"/>
            <a:ext cx="3857790" cy="3048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409410" y="4100672"/>
            <a:ext cx="281359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Equirectangular projection (ERP)</a:t>
            </a:r>
            <a:endParaRPr b="1" i="0" sz="13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378930" y="6128445"/>
            <a:ext cx="420831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disadvantage: depth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determined due to disparity is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zero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along the camera baseline.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462750" y="5170155"/>
            <a:ext cx="1922514" cy="215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8534" l="-1586" r="-13649" t="-1542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439890" y="5442679"/>
            <a:ext cx="2492477" cy="4840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1507" l="-243" r="0" t="-721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0910" y="2255645"/>
            <a:ext cx="2446020" cy="163068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4831080" y="4100672"/>
            <a:ext cx="140134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ODS projection</a:t>
            </a:r>
            <a:endParaRPr b="1" i="0" sz="13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4831080" y="4692432"/>
            <a:ext cx="3857790" cy="4894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747" l="-15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4831080" y="6128445"/>
            <a:ext cx="40462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ODS encodes is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richer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input for view-synthesis tasks due to disparity in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azimuth directions.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914900" y="5171141"/>
            <a:ext cx="3692293" cy="32239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47154" l="-1649" r="-3794" t="-848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4914900" y="5568969"/>
            <a:ext cx="2850844" cy="48404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21507" l="-854" r="0" t="-721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99401" y="3639162"/>
            <a:ext cx="2014444" cy="113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378930" y="6561630"/>
            <a:ext cx="547974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Matzen et al, </a:t>
            </a:r>
            <a:r>
              <a:rPr b="0" i="1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ACM Trans. Graph. </a:t>
            </a: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36(4), 148 (2017).</a:t>
            </a:r>
            <a:endParaRPr b="0" i="0" sz="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Related work to produce 6Dof video</a:t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500"/>
              <a:t>Approaches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</a:pPr>
            <a:r>
              <a:rPr lang="en-US" sz="1300"/>
              <a:t>Dense depth with mesh rendering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</a:pPr>
            <a:r>
              <a:rPr lang="en-US" sz="1300"/>
              <a:t>Layer-based decompositions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500"/>
              <a:t>Challenges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</a:pPr>
            <a:r>
              <a:rPr lang="en-US" sz="1300"/>
              <a:t>Occluded content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</a:pPr>
            <a:r>
              <a:rPr lang="en-US" sz="1300"/>
              <a:t>Camera and object motion assumptions</a:t>
            </a:r>
            <a:endParaRPr sz="1300"/>
          </a:p>
        </p:txBody>
      </p:sp>
      <p:sp>
        <p:nvSpPr>
          <p:cNvPr id="170" name="Google Shape;170;p23"/>
          <p:cNvSpPr/>
          <p:nvPr/>
        </p:nvSpPr>
        <p:spPr>
          <a:xfrm>
            <a:off x="1658983" y="3495096"/>
            <a:ext cx="715409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A. P. Pozo et al., An Integrated 6DoF Video Camera and System Design, ACM Transactions on Graphics, 216 (2019). </a:t>
            </a:r>
            <a:endParaRPr b="0" i="0" sz="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1658982" y="3902751"/>
            <a:ext cx="715409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Ana Serrano et al., Motion parallax for 360° RGBD video, IEEE Transactions on Visualization and Computer Graphics, 25(5), 1817 (2019). </a:t>
            </a:r>
            <a:endParaRPr b="0" i="0" sz="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Method</a:t>
            </a:r>
            <a:endParaRPr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729450" y="3411913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500"/>
              <a:t>Representations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</a:pPr>
            <a:r>
              <a:rPr lang="en-US" sz="1300"/>
              <a:t>Represent and render content included ≧ 1 view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500"/>
              <a:t>Inference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</a:pPr>
            <a:r>
              <a:rPr lang="en-US" sz="1300"/>
              <a:t>Real-time from ODS video</a:t>
            </a:r>
            <a:endParaRPr sz="1300"/>
          </a:p>
        </p:txBody>
      </p:sp>
      <p:sp>
        <p:nvSpPr>
          <p:cNvPr id="178" name="Google Shape;178;p24"/>
          <p:cNvSpPr/>
          <p:nvPr/>
        </p:nvSpPr>
        <p:spPr>
          <a:xfrm>
            <a:off x="861060" y="2788018"/>
            <a:ext cx="76885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Goal: to enable real-time 6DoF view synthesis in the vicinity of an input stereo 360° 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1642533" y="4242852"/>
            <a:ext cx="405912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4C74D7"/>
                </a:solidFill>
                <a:latin typeface="Arial"/>
                <a:ea typeface="Arial"/>
                <a:cs typeface="Arial"/>
                <a:sym typeface="Arial"/>
              </a:rPr>
              <a:t>(an image for each eye given a position in the world)</a:t>
            </a:r>
            <a:endParaRPr b="0" i="0" sz="1300" u="none" cap="none" strike="noStrike">
              <a:solidFill>
                <a:srgbClr val="4C74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1642533" y="5366179"/>
            <a:ext cx="379943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4C74D7"/>
                </a:solidFill>
                <a:latin typeface="Arial"/>
                <a:ea typeface="Arial"/>
                <a:cs typeface="Arial"/>
                <a:sym typeface="Arial"/>
              </a:rPr>
              <a:t>(viewpoints for the left and right eyes of the user)</a:t>
            </a:r>
            <a:endParaRPr b="0" i="0" sz="1300" u="none" cap="none" strike="noStrike">
              <a:solidFill>
                <a:srgbClr val="4C74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Multi-Plane Image vs. Multi-Sphere Image</a:t>
            </a:r>
            <a:endParaRPr/>
          </a:p>
        </p:txBody>
      </p:sp>
      <p:sp>
        <p:nvSpPr>
          <p:cNvPr id="186" name="Google Shape;186;p4"/>
          <p:cNvSpPr/>
          <p:nvPr/>
        </p:nvSpPr>
        <p:spPr>
          <a:xfrm>
            <a:off x="729450" y="2785585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Multi-Plane Image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729450" y="3168894"/>
            <a:ext cx="24144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perspective view synthesis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729450" y="3482579"/>
            <a:ext cx="18517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RGB + alpha layers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729449" y="3790356"/>
            <a:ext cx="30780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inferred from plane sweep volumes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729450" y="4720603"/>
            <a:ext cx="18357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Multi-Sphere Image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729450" y="5103912"/>
            <a:ext cx="24128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- 360-degree view synthesis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729450" y="5417597"/>
            <a:ext cx="18517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RGB + alpha layers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729449" y="5725374"/>
            <a:ext cx="31870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inferred from sphere sweep volumes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2306" y="3540384"/>
            <a:ext cx="3909060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/>
          <p:nvPr/>
        </p:nvSpPr>
        <p:spPr>
          <a:xfrm>
            <a:off x="729449" y="6108683"/>
            <a:ext cx="457200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advantage: permission to fast and dense rendering of views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715532" y="6372574"/>
            <a:ext cx="1022113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(MSI are omnidirectional and thus enable view synthesis for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camera 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within the innermost sphere)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Multi-Sphere Image Rendering</a:t>
            </a:r>
            <a:endParaRPr/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500"/>
              <a:t>Intersect ray with each layer of MSI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500"/>
              <a:t>Over composite color c and alpha α of intersection points</a:t>
            </a:r>
            <a:endParaRPr sz="1500"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3155880" y="3978412"/>
            <a:ext cx="2385226" cy="993703"/>
            <a:chOff x="3254940" y="4065823"/>
            <a:chExt cx="2385226" cy="993703"/>
          </a:xfrm>
        </p:grpSpPr>
        <p:sp>
          <p:nvSpPr>
            <p:cNvPr id="204" name="Google Shape;204;p25"/>
            <p:cNvSpPr txBox="1"/>
            <p:nvPr/>
          </p:nvSpPr>
          <p:spPr>
            <a:xfrm>
              <a:off x="3254940" y="4065823"/>
              <a:ext cx="2106026" cy="6376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205" name="Google Shape;205;p25"/>
            <p:cNvCxnSpPr/>
            <p:nvPr/>
          </p:nvCxnSpPr>
          <p:spPr>
            <a:xfrm>
              <a:off x="4145553" y="4859031"/>
              <a:ext cx="1172729" cy="0"/>
            </a:xfrm>
            <a:prstGeom prst="straightConnector1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6" name="Google Shape;206;p25"/>
            <p:cNvSpPr/>
            <p:nvPr/>
          </p:nvSpPr>
          <p:spPr>
            <a:xfrm>
              <a:off x="3823667" y="4844082"/>
              <a:ext cx="1816499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Net opacity of layer </a:t>
              </a:r>
              <a:r>
                <a:rPr b="0" i="1" lang="en-US" sz="8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b="0" i="1" sz="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7" name="Google Shape;2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9264" y="5257265"/>
            <a:ext cx="1193973" cy="120238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/>
          <p:nvPr/>
        </p:nvSpPr>
        <p:spPr>
          <a:xfrm>
            <a:off x="2743050" y="5357250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ray is intersected with the concentric spheres of the MSI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2743050" y="5596395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producing intersection points with spherical layers 1 to 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2743050" y="5843250"/>
            <a:ext cx="5363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each intersection point is converted from Cartesian to spherical coordinates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2743050" y="6097150"/>
            <a:ext cx="6401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sampling the RGB colors and alphas (opacities) corresponding to these points from MSI layer 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SeitetsuKou</dc:creator>
</cp:coreProperties>
</file>