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65777" autoAdjust="0"/>
  </p:normalViewPr>
  <p:slideViewPr>
    <p:cSldViewPr snapToGrid="0">
      <p:cViewPr varScale="1">
        <p:scale>
          <a:sx n="76" d="100"/>
          <a:sy n="76" d="100"/>
        </p:scale>
        <p:origin x="2034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6F70F-9E79-4B0A-965A-2BE4FB1B78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6A35F-9603-481E-BB30-002572D32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645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8EAA6-8992-48A1-8F44-07B8F8043E0E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BA671-A2D7-415B-ABFD-4F4AD21E9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992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BA671-A2D7-415B-ABFD-4F4AD21E99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2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BA671-A2D7-415B-ABFD-4F4AD21E99E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0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the point cloud</a:t>
            </a:r>
            <a:r>
              <a:rPr lang="en-US" baseline="0" dirty="0" smtClean="0"/>
              <a:t> object presents</a:t>
            </a:r>
            <a:r>
              <a:rPr lang="en-US" dirty="0" smtClean="0"/>
              <a:t> convex hull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BA671-A2D7-415B-ABFD-4F4AD21E99E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37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Probability density function will</a:t>
            </a:r>
            <a:r>
              <a:rPr lang="en-US" baseline="0" dirty="0" smtClean="0"/>
              <a:t> be the future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BA671-A2D7-415B-ABFD-4F4AD21E99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32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Anchor</a:t>
            </a:r>
            <a:r>
              <a:rPr lang="en-US" sz="1200" baseline="0" dirty="0" smtClean="0"/>
              <a:t> 2016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BA671-A2D7-415B-ABFD-4F4AD21E99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97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BA671-A2D7-415B-ABFD-4F4AD21E99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76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BA671-A2D7-415B-ABFD-4F4AD21E99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2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2D88-4736-41BA-9AB9-DAEE2654E5D0}" type="datetime1">
              <a:rPr lang="en-US" smtClean="0"/>
              <a:t>3/31/2021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3A5-6382-4C7F-825D-49F69DC2624D}" type="datetime1">
              <a:rPr lang="en-US" smtClean="0"/>
              <a:t>3/31/2021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5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ED89-8C7E-4E94-9503-56FD5886CBBF}" type="datetime1">
              <a:rPr lang="en-US" smtClean="0"/>
              <a:t>3/31/2021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1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15C2-0415-4605-B98A-8E6D1D160ED6}" type="datetime1">
              <a:rPr lang="en-US" smtClean="0"/>
              <a:t>3/31/2021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0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1BC5-1A55-46AF-9FB0-A1D3D749A81C}" type="datetime1">
              <a:rPr lang="en-US" smtClean="0"/>
              <a:t>3/31/2021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FC19-47ED-45A3-B19E-C6263C2D331F}" type="datetime1">
              <a:rPr lang="en-US" smtClean="0"/>
              <a:t>3/31/2021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3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09C4-185A-4112-AF22-937240C352AD}" type="datetime1">
              <a:rPr lang="en-US" smtClean="0"/>
              <a:t>3/31/2021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4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FB9-2B4A-42D7-9C4A-E5F38B5F26B3}" type="datetime1">
              <a:rPr lang="en-US" smtClean="0"/>
              <a:t>3/31/2021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5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2381-E550-4E10-90C1-E53CF0507DA9}" type="datetime1">
              <a:rPr lang="en-US" smtClean="0"/>
              <a:t>3/31/2021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9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B6B2-A4A0-49EA-A691-F104BE816393}" type="datetime1">
              <a:rPr lang="en-US" smtClean="0"/>
              <a:t>3/31/2021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2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50CF-2EA0-4BBA-B672-4BE050F60285}" type="datetime1">
              <a:rPr lang="en-US" smtClean="0"/>
              <a:t>3/31/2021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3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278CD-6B67-4656-9A4D-C89F5541CCD3}" type="datetime1">
              <a:rPr lang="en-US" smtClean="0"/>
              <a:t>3/31/2021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FB1F0-5360-4B85-92F6-71995BF05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9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User Centered Adaptive Streaming of Dynamic Point Clouds with Low Complexity Tiling</a:t>
            </a:r>
            <a:endParaRPr 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MM’20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8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</a:p>
          <a:p>
            <a:r>
              <a:rPr lang="en-US" dirty="0" smtClean="0"/>
              <a:t>Tiling Strategy</a:t>
            </a:r>
          </a:p>
          <a:p>
            <a:r>
              <a:rPr lang="en-US" dirty="0" smtClean="0"/>
              <a:t>Experiment</a:t>
            </a:r>
          </a:p>
          <a:p>
            <a:r>
              <a:rPr lang="en-US" dirty="0" smtClean="0"/>
              <a:t>Result</a:t>
            </a:r>
            <a:endParaRPr lang="en-US" dirty="0" smtClean="0"/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Contribution</a:t>
            </a:r>
          </a:p>
          <a:p>
            <a:pPr lvl="1"/>
            <a:r>
              <a:rPr lang="en-US" sz="2800" dirty="0" smtClean="0"/>
              <a:t>Tiled-based point cloud </a:t>
            </a:r>
            <a:r>
              <a:rPr lang="en-US" sz="2800" dirty="0" smtClean="0"/>
              <a:t>DASH streaming strategy</a:t>
            </a:r>
            <a:endParaRPr lang="en-US" dirty="0" smtClean="0"/>
          </a:p>
          <a:p>
            <a:pPr lvl="2"/>
            <a:r>
              <a:rPr lang="en-US" sz="2800" b="1" dirty="0" smtClean="0"/>
              <a:t>4</a:t>
            </a:r>
            <a:r>
              <a:rPr lang="en-US" sz="2800" dirty="0" smtClean="0"/>
              <a:t> non-overlapped tiles for a </a:t>
            </a:r>
            <a:r>
              <a:rPr lang="en-US" sz="2800" b="1" dirty="0" smtClean="0"/>
              <a:t>single</a:t>
            </a:r>
            <a:r>
              <a:rPr lang="en-US" sz="2800" dirty="0" smtClean="0"/>
              <a:t> dynamic point cloud object</a:t>
            </a:r>
          </a:p>
          <a:p>
            <a:pPr lvl="1"/>
            <a:r>
              <a:rPr lang="en-US" sz="2800" dirty="0" smtClean="0"/>
              <a:t>Dataset</a:t>
            </a:r>
          </a:p>
          <a:p>
            <a:pPr lvl="2"/>
            <a:r>
              <a:rPr lang="en-US" sz="2800" dirty="0" smtClean="0"/>
              <a:t>MPEG 8i</a:t>
            </a:r>
          </a:p>
          <a:p>
            <a:pPr lvl="2"/>
            <a:r>
              <a:rPr lang="en-US" sz="2800" dirty="0" smtClean="0"/>
              <a:t>User is freely observe point cloud objects</a:t>
            </a:r>
          </a:p>
          <a:p>
            <a:pPr lvl="2"/>
            <a:r>
              <a:rPr lang="en-US" sz="2800" dirty="0" smtClean="0"/>
              <a:t>Recording the navigation for rate adaptation experiments</a:t>
            </a:r>
            <a:endParaRPr lang="en-US" sz="2800" dirty="0"/>
          </a:p>
          <a:p>
            <a:r>
              <a:rPr lang="en-US" altLang="zh-TW" dirty="0" smtClean="0"/>
              <a:t>Codec-agnostic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6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Tiling Strategy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Virtual Camera in quadrilateral </a:t>
            </a:r>
            <a:r>
              <a:rPr lang="en-US" dirty="0" smtClean="0"/>
              <a:t>shape</a:t>
            </a:r>
          </a:p>
          <a:p>
            <a:endParaRPr lang="en-US" dirty="0" smtClean="0"/>
          </a:p>
          <a:p>
            <a:r>
              <a:rPr lang="en-US" dirty="0" smtClean="0"/>
              <a:t>Assume the point cloud object presents convex </a:t>
            </a:r>
            <a:r>
              <a:rPr lang="en-US" dirty="0" smtClean="0"/>
              <a:t>hull</a:t>
            </a:r>
          </a:p>
          <a:p>
            <a:endParaRPr lang="en-US" dirty="0" smtClean="0"/>
          </a:p>
          <a:p>
            <a:r>
              <a:rPr lang="en-US" dirty="0" smtClean="0"/>
              <a:t>Draw a vector from centroid to each point</a:t>
            </a:r>
          </a:p>
          <a:p>
            <a:pPr lvl="1"/>
            <a:r>
              <a:rPr lang="en-US" sz="2800" dirty="0" smtClean="0"/>
              <a:t>Dot product with camera </a:t>
            </a:r>
            <a:r>
              <a:rPr lang="en-US" sz="2800" dirty="0" smtClean="0"/>
              <a:t>orientation</a:t>
            </a:r>
            <a:br>
              <a:rPr lang="en-US" sz="2800" dirty="0" smtClean="0"/>
            </a:br>
            <a:r>
              <a:rPr lang="en-US" sz="2800" dirty="0" smtClean="0"/>
              <a:t>to assign point to each tile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4670" y="3635863"/>
            <a:ext cx="4740330" cy="3158637"/>
          </a:xfrm>
          <a:prstGeom prst="rect">
            <a:avLst/>
          </a:prstGeom>
        </p:spPr>
      </p:pic>
      <p:pic>
        <p:nvPicPr>
          <p:cNvPr id="5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5292" y="2634784"/>
            <a:ext cx="1239708" cy="1001079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4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Playback</a:t>
            </a:r>
            <a:r>
              <a:rPr lang="en-US" dirty="0" smtClean="0"/>
              <a:t> </a:t>
            </a:r>
            <a:r>
              <a:rPr lang="en-US" dirty="0"/>
              <a:t>Strategy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U(</a:t>
            </a:r>
            <a:r>
              <a:rPr lang="en-US" altLang="zh-TW" dirty="0" err="1" smtClean="0"/>
              <a:t>T</a:t>
            </a:r>
            <a:r>
              <a:rPr lang="en-US" altLang="zh-TW" sz="1800" dirty="0" err="1" smtClean="0"/>
              <a:t>i</a:t>
            </a:r>
            <a:r>
              <a:rPr lang="en-US" altLang="zh-TW" dirty="0" smtClean="0"/>
              <a:t>) </a:t>
            </a:r>
            <a:r>
              <a:rPr lang="en-US" altLang="zh-TW" dirty="0" smtClean="0"/>
              <a:t>=</a:t>
            </a:r>
            <a:endParaRPr lang="en-US" altLang="zh-TW" dirty="0" smtClean="0"/>
          </a:p>
          <a:p>
            <a:pPr lvl="1"/>
            <a:r>
              <a:rPr lang="en-US" altLang="zh-TW" sz="2800" dirty="0" err="1" smtClean="0"/>
              <a:t>T</a:t>
            </a:r>
            <a:r>
              <a:rPr lang="en-US" altLang="zh-TW" sz="1800" dirty="0" err="1" smtClean="0"/>
              <a:t>i</a:t>
            </a:r>
            <a:r>
              <a:rPr lang="en-US" altLang="zh-TW" sz="1800" dirty="0" smtClean="0"/>
              <a:t> </a:t>
            </a:r>
            <a:r>
              <a:rPr lang="en-US" altLang="zh-TW" sz="2800" dirty="0" smtClean="0"/>
              <a:t>is visible if </a:t>
            </a:r>
            <a:r>
              <a:rPr lang="en-US" altLang="zh-TW" sz="2800" dirty="0"/>
              <a:t>U(</a:t>
            </a:r>
            <a:r>
              <a:rPr lang="en-US" altLang="zh-TW" sz="2800" dirty="0" err="1"/>
              <a:t>T</a:t>
            </a:r>
            <a:r>
              <a:rPr lang="en-US" altLang="zh-TW" sz="1800" dirty="0" err="1"/>
              <a:t>i</a:t>
            </a:r>
            <a:r>
              <a:rPr lang="en-US" altLang="zh-TW" sz="2800" dirty="0" smtClean="0"/>
              <a:t>) &gt; 0</a:t>
            </a:r>
            <a:endParaRPr lang="en-US" altLang="zh-TW" sz="2800" dirty="0" smtClean="0"/>
          </a:p>
          <a:p>
            <a:pPr lvl="1"/>
            <a:r>
              <a:rPr lang="en-US" altLang="zh-TW" sz="2800" dirty="0" smtClean="0"/>
              <a:t>Vo </a:t>
            </a:r>
            <a:r>
              <a:rPr lang="en-US" altLang="zh-TW" sz="2800" dirty="0" smtClean="0"/>
              <a:t>is the viewing angle</a:t>
            </a:r>
          </a:p>
          <a:p>
            <a:pPr lvl="1"/>
            <a:r>
              <a:rPr lang="en-US" altLang="zh-TW" sz="2800" dirty="0" err="1" smtClean="0"/>
              <a:t>T</a:t>
            </a:r>
            <a:r>
              <a:rPr lang="en-US" altLang="zh-TW" sz="1600" b="1" dirty="0" err="1" smtClean="0"/>
              <a:t>i</a:t>
            </a:r>
            <a:r>
              <a:rPr lang="en-US" altLang="zh-TW" sz="2800" dirty="0" smtClean="0"/>
              <a:t> is the orientation of the tile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Bitrate allocation</a:t>
            </a:r>
          </a:p>
          <a:p>
            <a:pPr lvl="1"/>
            <a:r>
              <a:rPr lang="en-US" altLang="zh-TW" sz="2800" dirty="0" smtClean="0"/>
              <a:t>Greedy – Highest utility tile get the highest quality first (5, 1, 1, 1)</a:t>
            </a:r>
          </a:p>
          <a:p>
            <a:pPr lvl="1"/>
            <a:r>
              <a:rPr lang="en-US" sz="2800" dirty="0" smtClean="0"/>
              <a:t>Uniform – Every tile </a:t>
            </a:r>
            <a:r>
              <a:rPr lang="en-US" sz="2800" dirty="0" smtClean="0"/>
              <a:t>increases </a:t>
            </a:r>
            <a:r>
              <a:rPr lang="en-US" sz="2800" dirty="0" smtClean="0"/>
              <a:t>quality one step at a time(3, 2, 2, 2)</a:t>
            </a:r>
          </a:p>
          <a:p>
            <a:pPr lvl="1"/>
            <a:r>
              <a:rPr lang="en-US" sz="2800" dirty="0" smtClean="0"/>
              <a:t>Hybrid – Tiles with positive Utility uniformly increased first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 smtClean="0"/>
              <a:t>4, 4, </a:t>
            </a:r>
            <a:r>
              <a:rPr lang="en-US" sz="2800" dirty="0" smtClean="0"/>
              <a:t>1, </a:t>
            </a:r>
            <a:r>
              <a:rPr lang="en-US" sz="2800" dirty="0"/>
              <a:t>1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0841" r="18214" b="19374"/>
          <a:stretch/>
        </p:blipFill>
        <p:spPr>
          <a:xfrm>
            <a:off x="2247899" y="1627188"/>
            <a:ext cx="1104901" cy="6207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1763" y="810538"/>
            <a:ext cx="4498037" cy="3001724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2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10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MPEG anchor codec</a:t>
            </a:r>
          </a:p>
          <a:p>
            <a:pPr lvl="1"/>
            <a:r>
              <a:rPr lang="en-US" dirty="0" smtClean="0"/>
              <a:t>Octree space partitioning structure to encode point cloud geometry</a:t>
            </a:r>
          </a:p>
          <a:p>
            <a:pPr lvl="1"/>
            <a:r>
              <a:rPr lang="en-US" dirty="0" smtClean="0"/>
              <a:t>Color is mapped and encoded as </a:t>
            </a:r>
            <a:r>
              <a:rPr lang="en-US" dirty="0" smtClean="0"/>
              <a:t>2D grid and applying JPEG compression</a:t>
            </a:r>
          </a:p>
          <a:p>
            <a:pPr lvl="1"/>
            <a:r>
              <a:rPr lang="en-US" dirty="0" smtClean="0"/>
              <a:t>JPEG quantization parameter from 55 to 95 in increments of 10</a:t>
            </a:r>
          </a:p>
          <a:p>
            <a:r>
              <a:rPr lang="en-US" dirty="0" smtClean="0"/>
              <a:t>Budget</a:t>
            </a:r>
            <a:endParaRPr lang="en-US" sz="2400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encoded size</a:t>
            </a:r>
            <a:r>
              <a:rPr lang="en-US" dirty="0" smtClean="0"/>
              <a:t> for the Common Test Condition compression </a:t>
            </a:r>
            <a:r>
              <a:rPr lang="en-US" dirty="0"/>
              <a:t>profiles supplied with the MPEG </a:t>
            </a:r>
            <a:r>
              <a:rPr lang="en-US" dirty="0" smtClean="0"/>
              <a:t>V-PCC Codec at each decision point</a:t>
            </a:r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Pre-recorded navigation </a:t>
            </a:r>
            <a:r>
              <a:rPr lang="en-US" sz="2800" dirty="0" smtClean="0"/>
              <a:t>patterns</a:t>
            </a:r>
            <a:endParaRPr lang="en-US" dirty="0" smtClean="0"/>
          </a:p>
          <a:p>
            <a:pPr lvl="1"/>
            <a:r>
              <a:rPr lang="en-US" dirty="0" smtClean="0"/>
              <a:t>Computing PSNR on the YUV channel</a:t>
            </a:r>
          </a:p>
          <a:p>
            <a:pPr lvl="1"/>
            <a:r>
              <a:rPr lang="en-US" dirty="0" smtClean="0"/>
              <a:t>Background RGB[0, 177, 85]</a:t>
            </a:r>
          </a:p>
          <a:p>
            <a:pPr lvl="2"/>
            <a:r>
              <a:rPr lang="en-US" sz="2400" dirty="0" smtClean="0"/>
              <a:t>Providing maximal contrast with respect to the content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8500" y="5272036"/>
            <a:ext cx="1113756" cy="904927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48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547" y="2536382"/>
            <a:ext cx="4394496" cy="41210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199" y="2536382"/>
            <a:ext cx="4461180" cy="4041069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0539" y="440590"/>
            <a:ext cx="4763165" cy="209579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6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Tiling point cloud objects into 4 non-overlapped pieces</a:t>
            </a:r>
          </a:p>
          <a:p>
            <a:r>
              <a:rPr lang="en-US" dirty="0" smtClean="0"/>
              <a:t>Use utility function to evaluate visibility and evaluate 3 bitrate allocation strategy</a:t>
            </a:r>
          </a:p>
          <a:p>
            <a:r>
              <a:rPr lang="en-US" dirty="0" smtClean="0"/>
              <a:t>Limitation</a:t>
            </a:r>
          </a:p>
          <a:p>
            <a:pPr lvl="1"/>
            <a:r>
              <a:rPr lang="en-US" smtClean="0"/>
              <a:t>Assume</a:t>
            </a:r>
            <a:r>
              <a:rPr lang="en-US"/>
              <a:t> </a:t>
            </a:r>
            <a:r>
              <a:rPr lang="en-US" smtClean="0"/>
              <a:t>c</a:t>
            </a:r>
            <a:r>
              <a:rPr lang="en-US" smtClean="0"/>
              <a:t>lient </a:t>
            </a:r>
            <a:r>
              <a:rPr lang="en-US" dirty="0"/>
              <a:t>has </a:t>
            </a:r>
            <a:r>
              <a:rPr lang="en-US" dirty="0" smtClean="0"/>
              <a:t>omniscient knowledge of user</a:t>
            </a:r>
            <a:endParaRPr lang="en-US" dirty="0"/>
          </a:p>
          <a:p>
            <a:pPr lvl="1"/>
            <a:r>
              <a:rPr lang="en-US" dirty="0"/>
              <a:t>Assume convex </a:t>
            </a:r>
            <a:r>
              <a:rPr lang="en-US" dirty="0" smtClean="0"/>
              <a:t>hull</a:t>
            </a:r>
            <a:endParaRPr lang="en-US" dirty="0"/>
          </a:p>
          <a:p>
            <a:pPr lvl="1"/>
            <a:r>
              <a:rPr lang="en-US" dirty="0" smtClean="0"/>
              <a:t>Cannot use teleport</a:t>
            </a:r>
          </a:p>
          <a:p>
            <a:pPr lvl="1"/>
            <a:r>
              <a:rPr lang="en-US" dirty="0" smtClean="0"/>
              <a:t>Static bitrate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Tiling approach with network adaptation in multi-user 6DoF telepresence application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B1F0-5360-4B85-92F6-71995BF057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321</Words>
  <Application>Microsoft Office PowerPoint</Application>
  <PresentationFormat>寬螢幕</PresentationFormat>
  <Paragraphs>73</Paragraphs>
  <Slides>8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Office 佈景主題</vt:lpstr>
      <vt:lpstr>User Centered Adaptive Streaming of Dynamic Point Clouds with Low Complexity Tiling</vt:lpstr>
      <vt:lpstr>Outline</vt:lpstr>
      <vt:lpstr>Intro</vt:lpstr>
      <vt:lpstr>Tiling Strategy</vt:lpstr>
      <vt:lpstr>Playback Strategy</vt:lpstr>
      <vt:lpstr>Experiments</vt:lpstr>
      <vt:lpstr>PowerPoint 簡報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Token</dc:creator>
  <cp:lastModifiedBy>Token</cp:lastModifiedBy>
  <cp:revision>40</cp:revision>
  <dcterms:created xsi:type="dcterms:W3CDTF">2021-03-30T02:14:41Z</dcterms:created>
  <dcterms:modified xsi:type="dcterms:W3CDTF">2021-03-31T08:33:53Z</dcterms:modified>
</cp:coreProperties>
</file>