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325" r:id="rId4"/>
    <p:sldId id="327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2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7119" autoAdjust="0"/>
  </p:normalViewPr>
  <p:slideViewPr>
    <p:cSldViewPr snapToGrid="0">
      <p:cViewPr varScale="1">
        <p:scale>
          <a:sx n="56" d="100"/>
          <a:sy n="56" d="100"/>
        </p:scale>
        <p:origin x="10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B157E-7FC6-4C39-83ED-E2EF5D214B1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8DFFE-F026-4185-854D-4134C5009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8623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DFFE-F026-4185-854D-4134C5009D99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0114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DFFE-F026-4185-854D-4134C5009D99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3794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>
                <a:solidFill>
                  <a:srgbClr val="202124"/>
                </a:solidFill>
                <a:latin typeface="arial" panose="020B0604020202020204" pitchFamily="34" charset="0"/>
              </a:rPr>
              <a:t>A </a:t>
            </a:r>
            <a:r>
              <a:rPr lang="en-US" altLang="zh-TW" b="1" dirty="0">
                <a:solidFill>
                  <a:srgbClr val="202124"/>
                </a:solidFill>
                <a:latin typeface="arial" panose="020B0604020202020204" pitchFamily="34" charset="0"/>
              </a:rPr>
              <a:t>Feature Pyramid Network</a:t>
            </a:r>
            <a:r>
              <a:rPr lang="en-US" altLang="zh-TW" dirty="0">
                <a:solidFill>
                  <a:srgbClr val="202124"/>
                </a:solidFill>
                <a:latin typeface="arial" panose="020B0604020202020204" pitchFamily="34" charset="0"/>
              </a:rPr>
              <a:t>, or FPN, is a </a:t>
            </a:r>
            <a:r>
              <a:rPr lang="en-US" altLang="zh-TW" b="1" dirty="0">
                <a:solidFill>
                  <a:srgbClr val="202124"/>
                </a:solidFill>
                <a:latin typeface="arial" panose="020B0604020202020204" pitchFamily="34" charset="0"/>
              </a:rPr>
              <a:t>feature</a:t>
            </a:r>
            <a:r>
              <a:rPr lang="en-US" altLang="zh-TW" dirty="0">
                <a:solidFill>
                  <a:srgbClr val="202124"/>
                </a:solidFill>
                <a:latin typeface="arial" panose="020B0604020202020204" pitchFamily="34" charset="0"/>
              </a:rPr>
              <a:t> extractor that takes a single-scale image of an arbitrary size as input, and outputs proportionally sized </a:t>
            </a:r>
            <a:r>
              <a:rPr lang="en-US" altLang="zh-TW" b="1" dirty="0">
                <a:solidFill>
                  <a:srgbClr val="202124"/>
                </a:solidFill>
                <a:latin typeface="arial" panose="020B0604020202020204" pitchFamily="34" charset="0"/>
              </a:rPr>
              <a:t>feature</a:t>
            </a:r>
            <a:r>
              <a:rPr lang="en-US" altLang="zh-TW" dirty="0">
                <a:solidFill>
                  <a:srgbClr val="202124"/>
                </a:solidFill>
                <a:latin typeface="arial" panose="020B0604020202020204" pitchFamily="34" charset="0"/>
              </a:rPr>
              <a:t> maps at multiple levels, in a fully convolutional fashion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DFFE-F026-4185-854D-4134C5009D99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18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763EA69-2E64-4594-9633-799F1BEB10EE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1CF93CE-3E94-4472-8F17-C35F3B0643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9708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D2FA-05C8-4151-9062-5C74682A0739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629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E3C4-D6B7-4D78-9430-A28D18E8DE1B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127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6DC4B-1205-45E3-98DE-C79795CED7C0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884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5A4A02E-1526-40A9-AD2B-BFA5A4D104EE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81CF93CE-3E94-4472-8F17-C35F3B0643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287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81B1-F170-48AF-BA33-BBC1C2E9EF5F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2959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6C76-61F7-4084-860A-6A4BB6E41BC3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1778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F6C5-3F8C-4C99-93C7-8ED8F8209F55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7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CB307-3FFF-4828-A412-CDD904711284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1052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2446D-8E52-43C9-B961-AC52FE17782D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CF93CE-3E94-4472-8F17-C35F3B0643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140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F574F7C1-EAEB-412B-94EB-061F7543C13F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CF93CE-3E94-4472-8F17-C35F3B0643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8657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BB485DC-3960-4444-9EBF-A5808C06D8BB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1CF93CE-3E94-4472-8F17-C35F3B0643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7541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0C12C0-2B15-4A4C-B035-7775BA1646B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77124" y="1908567"/>
            <a:ext cx="11681526" cy="1654025"/>
          </a:xfrm>
        </p:spPr>
        <p:txBody>
          <a:bodyPr>
            <a:noAutofit/>
          </a:bodyPr>
          <a:lstStyle/>
          <a:p>
            <a:r>
              <a:rPr lang="en-US" altLang="zh-TW" sz="4000" dirty="0"/>
              <a:t>Screen Recognition: Creating Accessibility Metadata for Mobile Applications from Pixels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FAC6193-6221-40CC-AFF4-B69C8815A27C}"/>
              </a:ext>
            </a:extLst>
          </p:cNvPr>
          <p:cNvSpPr/>
          <p:nvPr/>
        </p:nvSpPr>
        <p:spPr>
          <a:xfrm>
            <a:off x="377124" y="3779762"/>
            <a:ext cx="10561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/>
              <a:t>ACM Human Factors in Computing Systems (CHI’21)</a:t>
            </a:r>
            <a:endParaRPr lang="zh-TW" altLang="en-US" sz="3200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6B615347-100E-46BB-814A-4EFA47DE8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018562"/>
            <a:ext cx="1463040" cy="563430"/>
          </a:xfrm>
        </p:spPr>
        <p:txBody>
          <a:bodyPr/>
          <a:lstStyle/>
          <a:p>
            <a:fld id="{950FEC25-0B15-48BA-BBA5-78AB9F0FB40A}" type="slidenum">
              <a:rPr lang="zh-TW" altLang="en-US" sz="2800" smtClean="0"/>
              <a:t>1</a:t>
            </a:fld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81093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710D45-A79A-470B-81C4-CC534BDF1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130" y="288264"/>
            <a:ext cx="11323320" cy="1371600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Discrepancies between annotations and UI element metadata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974B5E9-D5A8-409F-A12F-B72E2100C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10</a:t>
            </a:fld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9904C11-1C2D-4554-8106-1C00E64C9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778" y="2274877"/>
            <a:ext cx="5714222" cy="3574265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36949874-7C35-4A80-A79E-2F3E00FEE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9648" y="2740955"/>
            <a:ext cx="5668737" cy="3425173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3030AE71-F185-4F0C-90AE-DC966CD000CB}"/>
              </a:ext>
            </a:extLst>
          </p:cNvPr>
          <p:cNvSpPr/>
          <p:nvPr/>
        </p:nvSpPr>
        <p:spPr>
          <a:xfrm>
            <a:off x="278130" y="1813212"/>
            <a:ext cx="113233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Estimate how many UI elements were not available to accessibility services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08044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F1E2469-3D32-4973-8F3B-C8988C041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11</a:t>
            </a:fld>
            <a:endParaRPr lang="zh-TW" altLang="en-US"/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9E1A8A60-598D-49F2-8E4B-F1363382E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43330"/>
            <a:ext cx="10058400" cy="726389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UI Detection Model</a:t>
            </a:r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84F35E5-A875-4D77-8802-01340DE81AEF}"/>
              </a:ext>
            </a:extLst>
          </p:cNvPr>
          <p:cNvSpPr/>
          <p:nvPr/>
        </p:nvSpPr>
        <p:spPr>
          <a:xfrm>
            <a:off x="1066800" y="1432901"/>
            <a:ext cx="96545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They trained an object detection model to extract UI elements from pixels</a:t>
            </a:r>
            <a:endParaRPr lang="zh-TW" altLang="en-US" sz="24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5051D683-67E3-45B5-ACE6-2AFCF8CF7974}"/>
              </a:ext>
            </a:extLst>
          </p:cNvPr>
          <p:cNvSpPr/>
          <p:nvPr/>
        </p:nvSpPr>
        <p:spPr>
          <a:xfrm>
            <a:off x="1066800" y="2602241"/>
            <a:ext cx="66912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/>
              <a:t>Started by experimenting with Faster R-CNN</a:t>
            </a:r>
            <a:endParaRPr lang="zh-TW" altLang="en-US" sz="2400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0F1B04BC-2311-4E25-96A9-BD3D824D0417}"/>
              </a:ext>
            </a:extLst>
          </p:cNvPr>
          <p:cNvSpPr/>
          <p:nvPr/>
        </p:nvSpPr>
        <p:spPr>
          <a:xfrm>
            <a:off x="1767840" y="3762145"/>
            <a:ext cx="8656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takes more than 1 second for each screen and more than 120 MB memory</a:t>
            </a:r>
            <a:endParaRPr lang="zh-TW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109A1F3D-7093-4887-8FCA-2113868E01DE}"/>
              </a:ext>
            </a:extLst>
          </p:cNvPr>
          <p:cNvSpPr/>
          <p:nvPr/>
        </p:nvSpPr>
        <p:spPr>
          <a:xfrm>
            <a:off x="1066800" y="4744119"/>
            <a:ext cx="55098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 err="1"/>
              <a:t>TuriCreate</a:t>
            </a:r>
            <a:r>
              <a:rPr lang="en-US" altLang="zh-TW" sz="2400" dirty="0"/>
              <a:t> Object Detection toolkits</a:t>
            </a:r>
            <a:endParaRPr lang="zh-TW" altLang="en-US" sz="2400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0B9EADB-5444-481F-AA90-52A3DD1DFE68}"/>
              </a:ext>
            </a:extLst>
          </p:cNvPr>
          <p:cNvSpPr/>
          <p:nvPr/>
        </p:nvSpPr>
        <p:spPr>
          <a:xfrm>
            <a:off x="1066800" y="5321201"/>
            <a:ext cx="8877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 err="1">
                <a:solidFill>
                  <a:srgbClr val="202124"/>
                </a:solidFill>
                <a:latin typeface="arial" panose="020B0604020202020204" pitchFamily="34" charset="0"/>
              </a:rPr>
              <a:t>Turi</a:t>
            </a:r>
            <a:r>
              <a:rPr lang="en-US" altLang="zh-TW" sz="2000" dirty="0">
                <a:solidFill>
                  <a:srgbClr val="202124"/>
                </a:solidFill>
                <a:latin typeface="arial" panose="020B0604020202020204" pitchFamily="34" charset="0"/>
              </a:rPr>
              <a:t> Create is an open source toolset for creating Core ML models</a:t>
            </a:r>
            <a:endParaRPr lang="zh-TW" altLang="en-US" sz="2000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98F2BFF-76B0-4926-A200-900A22639E60}"/>
              </a:ext>
            </a:extLst>
          </p:cNvPr>
          <p:cNvSpPr/>
          <p:nvPr/>
        </p:nvSpPr>
        <p:spPr>
          <a:xfrm>
            <a:off x="4321056" y="6076839"/>
            <a:ext cx="4511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/>
              <a:t>Single Shot </a:t>
            </a:r>
            <a:r>
              <a:rPr lang="en-US" altLang="zh-TW" sz="2400" dirty="0" err="1"/>
              <a:t>MultiBox</a:t>
            </a:r>
            <a:r>
              <a:rPr lang="en-US" altLang="zh-TW" sz="2400" dirty="0"/>
              <a:t> Detector</a:t>
            </a:r>
            <a:endParaRPr lang="zh-TW" altLang="en-US" sz="24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757AC0E-F548-4112-A128-41315445B883}"/>
              </a:ext>
            </a:extLst>
          </p:cNvPr>
          <p:cNvSpPr/>
          <p:nvPr/>
        </p:nvSpPr>
        <p:spPr>
          <a:xfrm>
            <a:off x="1066800" y="6076838"/>
            <a:ext cx="21419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/>
              <a:t>Faster R-CNN</a:t>
            </a:r>
            <a:endParaRPr lang="zh-TW" altLang="en-US" sz="2400" dirty="0"/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CDAAD67F-C276-461B-93F8-40CDF3788196}"/>
              </a:ext>
            </a:extLst>
          </p:cNvPr>
          <p:cNvCxnSpPr>
            <a:stCxn id="13" idx="3"/>
            <a:endCxn id="12" idx="1"/>
          </p:cNvCxnSpPr>
          <p:nvPr/>
        </p:nvCxnSpPr>
        <p:spPr>
          <a:xfrm>
            <a:off x="3208733" y="6307671"/>
            <a:ext cx="1112323" cy="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>
            <a:extLst>
              <a:ext uri="{FF2B5EF4-FFF2-40B4-BE49-F238E27FC236}">
                <a16:creationId xmlns:a16="http://schemas.microsoft.com/office/drawing/2014/main" id="{38C44228-FD32-45FC-B151-5FF5C5A568BE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4412428" y="3063906"/>
            <a:ext cx="1683572" cy="6982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246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97D2CB-41E2-4E5D-89B2-6FDF568F5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59919"/>
            <a:ext cx="10058400" cy="766731"/>
          </a:xfrm>
        </p:spPr>
        <p:txBody>
          <a:bodyPr/>
          <a:lstStyle/>
          <a:p>
            <a:r>
              <a:rPr lang="en-US" altLang="zh-TW" dirty="0"/>
              <a:t>Detecting small objects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6210F9C-8189-4811-B8D0-A65EE3D93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12</a:t>
            </a:fld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B29B316-C6BD-46E5-B21D-842E8AC1C1E9}"/>
              </a:ext>
            </a:extLst>
          </p:cNvPr>
          <p:cNvSpPr/>
          <p:nvPr/>
        </p:nvSpPr>
        <p:spPr>
          <a:xfrm>
            <a:off x="1066800" y="1629963"/>
            <a:ext cx="107861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UI elements are relatively small in object detection tasks</a:t>
            </a:r>
            <a:endParaRPr lang="zh-TW" altLang="en-US" sz="2400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AB3929D-E43C-41A2-8886-7423DD92C583}"/>
              </a:ext>
            </a:extLst>
          </p:cNvPr>
          <p:cNvSpPr/>
          <p:nvPr/>
        </p:nvSpPr>
        <p:spPr>
          <a:xfrm>
            <a:off x="1066800" y="2725444"/>
            <a:ext cx="39485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/>
              <a:t>Feature Pyramid Network</a:t>
            </a:r>
            <a:endParaRPr lang="zh-TW" altLang="en-US" sz="24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FDF29B0-3EF1-4187-ABE9-2F4315AD6852}"/>
              </a:ext>
            </a:extLst>
          </p:cNvPr>
          <p:cNvSpPr/>
          <p:nvPr/>
        </p:nvSpPr>
        <p:spPr>
          <a:xfrm>
            <a:off x="1066800" y="3372946"/>
            <a:ext cx="8778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To improve accuracy and speed when detecting objects in different scales</a:t>
            </a:r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D766DFA-F007-4A77-A6E9-BDCF345DA5A8}"/>
              </a:ext>
            </a:extLst>
          </p:cNvPr>
          <p:cNvSpPr/>
          <p:nvPr/>
        </p:nvSpPr>
        <p:spPr>
          <a:xfrm>
            <a:off x="1066800" y="5043371"/>
            <a:ext cx="3961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To handle class-imbalanced data</a:t>
            </a:r>
            <a:endParaRPr lang="zh-TW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3A5175CC-C3CE-4065-B1CD-433F287964E3}"/>
              </a:ext>
            </a:extLst>
          </p:cNvPr>
          <p:cNvSpPr/>
          <p:nvPr/>
        </p:nvSpPr>
        <p:spPr>
          <a:xfrm>
            <a:off x="1066800" y="4407641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400" dirty="0"/>
              <a:t>Data augmentation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25865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C36C50-2872-4853-AD91-AF10B50C0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79382"/>
          </a:xfrm>
        </p:spPr>
        <p:txBody>
          <a:bodyPr/>
          <a:lstStyle/>
          <a:p>
            <a:r>
              <a:rPr lang="en-US" altLang="zh-TW" dirty="0"/>
              <a:t>Other Configurations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4A471DE-3043-4E9B-871D-52493022B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13</a:t>
            </a:fld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3BC8B55-EF6E-4058-B06A-3B61ECDD7468}"/>
              </a:ext>
            </a:extLst>
          </p:cNvPr>
          <p:cNvSpPr/>
          <p:nvPr/>
        </p:nvSpPr>
        <p:spPr>
          <a:xfrm>
            <a:off x="1150620" y="2084560"/>
            <a:ext cx="36070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/>
              <a:t>Checkbox and Toggle:</a:t>
            </a:r>
            <a:endParaRPr lang="zh-TW" altLang="en-US" sz="2400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0FB7B82-7DF8-4878-AE9B-642175348BD7}"/>
              </a:ext>
            </a:extLst>
          </p:cNvPr>
          <p:cNvSpPr/>
          <p:nvPr/>
        </p:nvSpPr>
        <p:spPr>
          <a:xfrm>
            <a:off x="4757698" y="202492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dirty="0"/>
              <a:t>The visual appearance of “Selected” and “Unselected” Checkboxes are quite different</a:t>
            </a:r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67A0262-DE40-4568-8A80-FFCB7029D7F7}"/>
              </a:ext>
            </a:extLst>
          </p:cNvPr>
          <p:cNvSpPr/>
          <p:nvPr/>
        </p:nvSpPr>
        <p:spPr>
          <a:xfrm>
            <a:off x="1150620" y="3716687"/>
            <a:ext cx="21323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/>
              <a:t>Tab Bar Item:</a:t>
            </a:r>
            <a:endParaRPr lang="zh-TW" altLang="en-US" sz="24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CB2B132-F7F1-44E8-B78B-18A6E6280451}"/>
              </a:ext>
            </a:extLst>
          </p:cNvPr>
          <p:cNvSpPr/>
          <p:nvPr/>
        </p:nvSpPr>
        <p:spPr>
          <a:xfrm>
            <a:off x="3282935" y="3762853"/>
            <a:ext cx="6021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Tab Bar Item class had good recall but low precision</a:t>
            </a:r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A7A40D7-E233-4A51-809E-A8EEED2A870F}"/>
              </a:ext>
            </a:extLst>
          </p:cNvPr>
          <p:cNvSpPr/>
          <p:nvPr/>
        </p:nvSpPr>
        <p:spPr>
          <a:xfrm>
            <a:off x="1150620" y="4432326"/>
            <a:ext cx="74904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Split the Tab Bar Item annotations into Text and/or Icon classes</a:t>
            </a:r>
            <a:endParaRPr lang="zh-TW" altLang="en-US" dirty="0"/>
          </a:p>
        </p:txBody>
      </p:sp>
      <p:pic>
        <p:nvPicPr>
          <p:cNvPr id="2050" name="Picture 2" descr="更改标签栏项目图片和文字颜色iOS - Thinbug">
            <a:extLst>
              <a:ext uri="{FF2B5EF4-FFF2-40B4-BE49-F238E27FC236}">
                <a16:creationId xmlns:a16="http://schemas.microsoft.com/office/drawing/2014/main" id="{EF3DDC42-19D0-46F6-B37E-056B655314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740" r="42303" b="24809"/>
          <a:stretch/>
        </p:blipFill>
        <p:spPr bwMode="auto">
          <a:xfrm>
            <a:off x="3221241" y="5055632"/>
            <a:ext cx="5749517" cy="106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415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6A1041-FBA7-4A85-8DA1-F3B38DF65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67171"/>
            <a:ext cx="10058400" cy="809016"/>
          </a:xfrm>
        </p:spPr>
        <p:txBody>
          <a:bodyPr/>
          <a:lstStyle/>
          <a:p>
            <a:r>
              <a:rPr lang="en-US" altLang="zh-TW" dirty="0"/>
              <a:t>Evaluation and AP Result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EAB4C9C-ED05-47EE-B6AC-D723EFD0C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14</a:t>
            </a:fld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DAE7354-6F63-44B3-BB35-7CA754F610EB}"/>
              </a:ext>
            </a:extLst>
          </p:cNvPr>
          <p:cNvSpPr/>
          <p:nvPr/>
        </p:nvSpPr>
        <p:spPr>
          <a:xfrm>
            <a:off x="1066800" y="1439778"/>
            <a:ext cx="101879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For each UI type, they evaluated model performance using Average Precision (AP)</a:t>
            </a:r>
            <a:endParaRPr lang="zh-TW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0E8B7B9-822C-4B7E-9F27-9D173626560F}"/>
              </a:ext>
            </a:extLst>
          </p:cNvPr>
          <p:cNvSpPr/>
          <p:nvPr/>
        </p:nvSpPr>
        <p:spPr>
          <a:xfrm>
            <a:off x="1066799" y="2362259"/>
            <a:ext cx="4198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They choose a threshold of &gt; 0.5 </a:t>
            </a:r>
            <a:r>
              <a:rPr lang="en-US" altLang="zh-TW" dirty="0" err="1"/>
              <a:t>IoU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39F59544-470D-4A12-A4D8-3C2BD95AD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2313" y="1972701"/>
            <a:ext cx="4214667" cy="3700150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1452481E-A4DC-4FF7-B704-9EA369478ABC}"/>
              </a:ext>
            </a:extLst>
          </p:cNvPr>
          <p:cNvSpPr/>
          <p:nvPr/>
        </p:nvSpPr>
        <p:spPr>
          <a:xfrm>
            <a:off x="1066799" y="5856668"/>
            <a:ext cx="85001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Model achieved the lowest AP for the Checkbox (Selected)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27683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0614F3D-F1E2-4FCE-9C84-9BA372257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31876"/>
          </a:xfrm>
        </p:spPr>
        <p:txBody>
          <a:bodyPr/>
          <a:lstStyle/>
          <a:p>
            <a:r>
              <a:rPr lang="en-US" altLang="zh-TW" dirty="0"/>
              <a:t>Confusion matrix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0BEDE7-AB58-47C2-8C36-BF53D561C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15</a:t>
            </a:fld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851136E-B955-4F89-B577-96C4506E60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539" y="1998224"/>
            <a:ext cx="5803388" cy="4408716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73C37112-0576-4982-947D-0060BB5B1DC9}"/>
              </a:ext>
            </a:extLst>
          </p:cNvPr>
          <p:cNvSpPr/>
          <p:nvPr/>
        </p:nvSpPr>
        <p:spPr>
          <a:xfrm>
            <a:off x="1066800" y="1551681"/>
            <a:ext cx="44374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See how much the model misclassifies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33884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63CD2CC-993F-4A50-A6F7-35E83FD6B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Improving From UI Detection Results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9016BAE-6F97-4B4A-B48C-5CAA0BE70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16</a:t>
            </a:fld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659B278-9CAF-48A5-B27E-44B89F5DC6EE}"/>
              </a:ext>
            </a:extLst>
          </p:cNvPr>
          <p:cNvSpPr/>
          <p:nvPr/>
        </p:nvSpPr>
        <p:spPr>
          <a:xfrm>
            <a:off x="1066800" y="236043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dirty="0"/>
              <a:t>Even when the detections are perfect, simply presenting them to screen readers will not provide an ideal user experience as the model does not provide comprehensive </a:t>
            </a:r>
            <a:r>
              <a:rPr lang="en-US" altLang="zh-TW" dirty="0" err="1"/>
              <a:t>accessibility</a:t>
            </a:r>
            <a:r>
              <a:rPr lang="en-US" altLang="zh-TW" dirty="0"/>
              <a:t> metadata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3785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2496E2-BB6B-4CFF-B1E5-8EB11F0FA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463759"/>
            <a:ext cx="11300460" cy="924142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Finding Missing UI Elements</a:t>
            </a:r>
            <a:endParaRPr lang="zh-TW" altLang="en-US" sz="36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ACCAF56-A5E1-4450-902D-76C10BF9D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17</a:t>
            </a:fld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9ED0949-BA30-4FD3-88A5-E97BB36048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8495"/>
          <a:stretch/>
        </p:blipFill>
        <p:spPr>
          <a:xfrm>
            <a:off x="6697980" y="450146"/>
            <a:ext cx="3063240" cy="5957708"/>
          </a:xfrm>
          <a:prstGeom prst="rect">
            <a:avLst/>
          </a:prstGeom>
        </p:spPr>
      </p:pic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95067888-F266-4678-9E0F-67FCEBB2D5A7}"/>
              </a:ext>
            </a:extLst>
          </p:cNvPr>
          <p:cNvCxnSpPr/>
          <p:nvPr/>
        </p:nvCxnSpPr>
        <p:spPr>
          <a:xfrm flipH="1">
            <a:off x="5120640" y="1387901"/>
            <a:ext cx="1920240" cy="143530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1AE0C7A1-043B-46C8-8BF1-3239547A0F08}"/>
              </a:ext>
            </a:extLst>
          </p:cNvPr>
          <p:cNvSpPr/>
          <p:nvPr/>
        </p:nvSpPr>
        <p:spPr>
          <a:xfrm>
            <a:off x="3922529" y="2995557"/>
            <a:ext cx="15808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Missing data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56698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9DB779-6CD6-459B-8CB6-51A1E346F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26681"/>
            <a:ext cx="10058400" cy="980466"/>
          </a:xfrm>
        </p:spPr>
        <p:txBody>
          <a:bodyPr/>
          <a:lstStyle/>
          <a:p>
            <a:r>
              <a:rPr lang="en-US" altLang="zh-TW" dirty="0"/>
              <a:t>Removing Extra Detections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2265CBC-E74B-4FBE-88E7-667470E7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18</a:t>
            </a:fld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6EA8EE3-8056-418D-A437-5C8A387E36CD}"/>
              </a:ext>
            </a:extLst>
          </p:cNvPr>
          <p:cNvSpPr/>
          <p:nvPr/>
        </p:nvSpPr>
        <p:spPr>
          <a:xfrm>
            <a:off x="794384" y="1407147"/>
            <a:ext cx="9675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Non-Max Suppression algorithm to remove duplicate detections within these visually similar UI types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56A39429-F8FE-45B6-A59D-91E48C07F8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52" r="54"/>
          <a:stretch/>
        </p:blipFill>
        <p:spPr>
          <a:xfrm>
            <a:off x="6616064" y="1840243"/>
            <a:ext cx="4884422" cy="4467429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6BBC1853-4C23-4A0B-8F17-873FAE7DF02C}"/>
              </a:ext>
            </a:extLst>
          </p:cNvPr>
          <p:cNvSpPr/>
          <p:nvPr/>
        </p:nvSpPr>
        <p:spPr>
          <a:xfrm>
            <a:off x="794384" y="247718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dirty="0"/>
              <a:t>Algorithm only removes spatially similar detections when </a:t>
            </a:r>
            <a:r>
              <a:rPr lang="en-US" altLang="zh-TW" dirty="0" err="1"/>
              <a:t>IoU</a:t>
            </a:r>
            <a:r>
              <a:rPr lang="en-US" altLang="zh-TW" dirty="0"/>
              <a:t> &gt; 0.8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23250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76C247A-696E-44E3-8A42-EACD24BB4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71144"/>
            <a:ext cx="10058400" cy="923316"/>
          </a:xfrm>
        </p:spPr>
        <p:txBody>
          <a:bodyPr/>
          <a:lstStyle/>
          <a:p>
            <a:r>
              <a:rPr lang="en-US" altLang="zh-TW" dirty="0"/>
              <a:t>Recognizing UI Content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0DCD7AA-6CC1-49CF-8C61-A118DFE95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3204804"/>
            <a:ext cx="10591800" cy="28263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2000" dirty="0"/>
              <a:t>For Text: iOS built-in OCR engine, which provides a tight bounding box and accurate text result with a reasonable latency (&lt; 0.5s)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For Icon: Icon Recognition engine in iOS 13 (and later) </a:t>
            </a:r>
            <a:r>
              <a:rPr lang="en-US" altLang="zh-TW" sz="2000" dirty="0" err="1"/>
              <a:t>VoiceOver</a:t>
            </a:r>
            <a:r>
              <a:rPr lang="en-US" altLang="zh-TW" sz="2000" dirty="0"/>
              <a:t> to classify 38 common icon types 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For Picture: Image Descriptions feature in iOS 14’s </a:t>
            </a:r>
            <a:r>
              <a:rPr lang="en-US" altLang="zh-TW" sz="2000" dirty="0" err="1"/>
              <a:t>VoiceOver</a:t>
            </a:r>
            <a:r>
              <a:rPr lang="en-US" altLang="zh-TW" sz="2000" dirty="0"/>
              <a:t> to generate full-sentence alternative text</a:t>
            </a:r>
            <a:endParaRPr lang="zh-TW" altLang="en-US" sz="20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49556FC-BEA4-4DBC-A2C6-CB454395C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19</a:t>
            </a:fld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EA9A601-ADBE-4521-B3FE-1B796DCC18CB}"/>
              </a:ext>
            </a:extLst>
          </p:cNvPr>
          <p:cNvSpPr/>
          <p:nvPr/>
        </p:nvSpPr>
        <p:spPr>
          <a:xfrm>
            <a:off x="800100" y="1974264"/>
            <a:ext cx="1059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/>
              <a:t>We leverage some iOS built-in features to recognize content in these UI detections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639429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CECEFF-C195-492F-8632-ECC6A165E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465" y="379528"/>
            <a:ext cx="10058400" cy="830997"/>
          </a:xfrm>
        </p:spPr>
        <p:txBody>
          <a:bodyPr/>
          <a:lstStyle/>
          <a:p>
            <a:r>
              <a:rPr lang="en-US" altLang="zh-TW" dirty="0"/>
              <a:t>Introduction</a:t>
            </a:r>
            <a:endParaRPr lang="zh-TW" altLang="en-US" dirty="0"/>
          </a:p>
        </p:txBody>
      </p:sp>
      <p:sp>
        <p:nvSpPr>
          <p:cNvPr id="25" name="投影片編號版面配置區 24">
            <a:extLst>
              <a:ext uri="{FF2B5EF4-FFF2-40B4-BE49-F238E27FC236}">
                <a16:creationId xmlns:a16="http://schemas.microsoft.com/office/drawing/2014/main" id="{C2DAA7A6-F063-4137-9347-15F926B50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120327"/>
            <a:ext cx="1463040" cy="461665"/>
          </a:xfrm>
        </p:spPr>
        <p:txBody>
          <a:bodyPr/>
          <a:lstStyle/>
          <a:p>
            <a:fld id="{81CF93CE-3E94-4472-8F17-C35F3B06433B}" type="slidenum">
              <a:rPr lang="zh-TW" altLang="en-US" sz="2800" smtClean="0"/>
              <a:t>2</a:t>
            </a:fld>
            <a:endParaRPr lang="zh-TW" altLang="en-US" sz="28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AFFE650-6702-49BE-B80F-7FCC0EA1E003}"/>
              </a:ext>
            </a:extLst>
          </p:cNvPr>
          <p:cNvSpPr txBox="1"/>
          <p:nvPr/>
        </p:nvSpPr>
        <p:spPr>
          <a:xfrm>
            <a:off x="1066800" y="1304266"/>
            <a:ext cx="83256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Mobile accessibility means to make app</a:t>
            </a:r>
            <a:r>
              <a:rPr lang="en-US" altLang="zh-TW" sz="2400" b="1" dirty="0"/>
              <a:t> </a:t>
            </a:r>
            <a:r>
              <a:rPr lang="en-US" altLang="zh-TW" sz="2400" dirty="0"/>
              <a:t>accessible to people with disabilities</a:t>
            </a:r>
            <a:endParaRPr lang="zh-TW" altLang="en-US" sz="32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C3587FE-6F09-4862-98E8-D9676239CC34}"/>
              </a:ext>
            </a:extLst>
          </p:cNvPr>
          <p:cNvSpPr/>
          <p:nvPr/>
        </p:nvSpPr>
        <p:spPr>
          <a:xfrm>
            <a:off x="1066800" y="2741141"/>
            <a:ext cx="86944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All of the 100 most-downloaded Android apps had basic accessibility issues</a:t>
            </a:r>
            <a:endParaRPr lang="zh-TW" altLang="en-US" sz="24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AA71664-51D4-4544-97C9-65E421FB07C5}"/>
              </a:ext>
            </a:extLst>
          </p:cNvPr>
          <p:cNvSpPr/>
          <p:nvPr/>
        </p:nvSpPr>
        <p:spPr>
          <a:xfrm>
            <a:off x="1066800" y="4100170"/>
            <a:ext cx="103860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The lack of appropriate metadata needed for accessibility features</a:t>
            </a:r>
            <a:endParaRPr lang="zh-TW" altLang="en-US" sz="24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5617A69-76EA-422F-8434-DADED954B9FE}"/>
              </a:ext>
            </a:extLst>
          </p:cNvPr>
          <p:cNvSpPr/>
          <p:nvPr/>
        </p:nvSpPr>
        <p:spPr>
          <a:xfrm>
            <a:off x="1066799" y="4712249"/>
            <a:ext cx="102932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400" dirty="0"/>
              <a:t>Developers may be unaware of accessibility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400" dirty="0"/>
              <a:t>Third-party UI toolkits that have limited built-in accessibility support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00537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EC05E2-7748-4B84-97E6-ED3578DB0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9877"/>
            <a:ext cx="10058400" cy="866166"/>
          </a:xfrm>
        </p:spPr>
        <p:txBody>
          <a:bodyPr/>
          <a:lstStyle/>
          <a:p>
            <a:r>
              <a:rPr lang="en-US" altLang="zh-TW" dirty="0"/>
              <a:t>Determining UI Selection State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E2AE08A-7C88-4101-8BEE-55FC2395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20</a:t>
            </a:fld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875C0A1-BA21-4FE9-9B0F-60AC8F419961}"/>
              </a:ext>
            </a:extLst>
          </p:cNvPr>
          <p:cNvSpPr/>
          <p:nvPr/>
        </p:nvSpPr>
        <p:spPr>
          <a:xfrm>
            <a:off x="704850" y="1401425"/>
            <a:ext cx="10256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Several UI types also have selection states, such as Toggle, Checkbox, Segmented Control, and Tab Button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A91B2727-1F1A-4194-8C7D-DA2F37039E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4259" y="1934410"/>
            <a:ext cx="5297702" cy="2512234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6724E44B-279A-44D9-8E6F-463AC50CE60A}"/>
              </a:ext>
            </a:extLst>
          </p:cNvPr>
          <p:cNvSpPr/>
          <p:nvPr/>
        </p:nvSpPr>
        <p:spPr>
          <a:xfrm>
            <a:off x="704850" y="4636099"/>
            <a:ext cx="102483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For Segmented Control and Tab Button, the most common visual indicator is the tint color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3887CAE-A9A6-42C7-94BB-7A27BB12CCD3}"/>
              </a:ext>
            </a:extLst>
          </p:cNvPr>
          <p:cNvSpPr/>
          <p:nvPr/>
        </p:nvSpPr>
        <p:spPr>
          <a:xfrm>
            <a:off x="704850" y="5384342"/>
            <a:ext cx="10420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They extract the most frequent color as the background color, and the second most frequent color as the tint color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50542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390E86-863E-4786-A286-7F5F3021B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Conclusion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A30205-2DD3-41F1-A23F-494163260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154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000" dirty="0"/>
              <a:t>1. An analysis of the characteristics (e.g., UI distribution, accessibility issues) of a large dataset of 77,637 screens (from 4,068 iPhone apps) 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2. A robust object detection model to extract UI elements from raw pixels in a screenshot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3. Augmentation of UI detections for a better user experience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4230C99-7BC0-41C8-BAEB-C16F7DE42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74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917090-2D05-43AC-B11B-0073B46E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09648"/>
            <a:ext cx="10058400" cy="779277"/>
          </a:xfrm>
        </p:spPr>
        <p:txBody>
          <a:bodyPr/>
          <a:lstStyle/>
          <a:p>
            <a:r>
              <a:rPr lang="en-US" altLang="zh-TW" dirty="0"/>
              <a:t>Goal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3547580-4E34-4CED-8244-95E7BB4D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3</a:t>
            </a:fld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A18E6DD-5D4A-4B65-8C24-6249A36D1307}"/>
              </a:ext>
            </a:extLst>
          </p:cNvPr>
          <p:cNvSpPr/>
          <p:nvPr/>
        </p:nvSpPr>
        <p:spPr>
          <a:xfrm>
            <a:off x="714375" y="1689213"/>
            <a:ext cx="107632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Introduce a new method for providing accessibility metadata automatically from the mobile screens</a:t>
            </a:r>
            <a:endParaRPr lang="zh-TW" altLang="en-US" sz="2400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D4D3C5B-85E9-42F2-B20E-2DF13751A6B0}"/>
              </a:ext>
            </a:extLst>
          </p:cNvPr>
          <p:cNvSpPr/>
          <p:nvPr/>
        </p:nvSpPr>
        <p:spPr>
          <a:xfrm>
            <a:off x="714375" y="3228945"/>
            <a:ext cx="106127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/>
              <a:t>1. They collected, annotated, and analyzed 77,637 screens (from 4,068 iPhone apps)</a:t>
            </a:r>
            <a:endParaRPr lang="zh-TW" altLang="en-US" sz="20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E546DC8-093D-4227-8C9E-B0BD85EEB7A7}"/>
              </a:ext>
            </a:extLst>
          </p:cNvPr>
          <p:cNvSpPr/>
          <p:nvPr/>
        </p:nvSpPr>
        <p:spPr>
          <a:xfrm>
            <a:off x="714375" y="3926326"/>
            <a:ext cx="1005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/>
              <a:t>2. Trained an object detection model to extract UI elements from screenshots</a:t>
            </a:r>
            <a:endParaRPr lang="zh-TW" altLang="en-US" sz="20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AC7C5D0-EA88-451F-AC2A-8BAAC9046ED3}"/>
              </a:ext>
            </a:extLst>
          </p:cNvPr>
          <p:cNvSpPr/>
          <p:nvPr/>
        </p:nvSpPr>
        <p:spPr>
          <a:xfrm>
            <a:off x="714375" y="4623707"/>
            <a:ext cx="83172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/>
              <a:t>3. Do some post processing to create metadata to iOS </a:t>
            </a:r>
            <a:r>
              <a:rPr lang="en-US" altLang="zh-TW" sz="2000" dirty="0" err="1"/>
              <a:t>VoiceOver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428004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E3648D-AFF7-4D99-93ED-ACDD2CE0A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64509"/>
            <a:ext cx="10058400" cy="995687"/>
          </a:xfrm>
        </p:spPr>
        <p:txBody>
          <a:bodyPr>
            <a:normAutofit/>
          </a:bodyPr>
          <a:lstStyle/>
          <a:p>
            <a:r>
              <a:rPr lang="en-US" altLang="zh-TW" dirty="0"/>
              <a:t>Supporting Mobile Accessibility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7EE8E32-D347-4D7C-860F-F3F0E33C8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4</a:t>
            </a:fld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706D8C1-4C0F-4B2B-BB51-4C8C35629117}"/>
              </a:ext>
            </a:extLst>
          </p:cNvPr>
          <p:cNvSpPr/>
          <p:nvPr/>
        </p:nvSpPr>
        <p:spPr>
          <a:xfrm>
            <a:off x="1066800" y="1915328"/>
            <a:ext cx="89992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Traditional solutions:</a:t>
            </a:r>
            <a:endParaRPr lang="zh-TW" altLang="en-US" sz="24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21384B5-E7DD-4C34-B3FD-48CE84DCB2F9}"/>
              </a:ext>
            </a:extLst>
          </p:cNvPr>
          <p:cNvSpPr/>
          <p:nvPr/>
        </p:nvSpPr>
        <p:spPr>
          <a:xfrm>
            <a:off x="1066800" y="2532713"/>
            <a:ext cx="77572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dirty="0"/>
              <a:t>1. Encouraging developers to fix accessibility problem -&gt; slow</a:t>
            </a:r>
            <a:endParaRPr lang="zh-TW" altLang="en-US" sz="20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FA3B18F-51C5-42AB-9102-620FC549721C}"/>
              </a:ext>
            </a:extLst>
          </p:cNvPr>
          <p:cNvSpPr/>
          <p:nvPr/>
        </p:nvSpPr>
        <p:spPr>
          <a:xfrm>
            <a:off x="1066800" y="3237602"/>
            <a:ext cx="106032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2. Manually labeling UI elements and forming a shared repository of such information for runtime repair -&gt; need volunteer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6226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CD9620-A7E0-4C80-9878-15EA0EE5E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23330"/>
          </a:xfrm>
        </p:spPr>
        <p:txBody>
          <a:bodyPr>
            <a:normAutofit/>
          </a:bodyPr>
          <a:lstStyle/>
          <a:p>
            <a:r>
              <a:rPr lang="en-US" altLang="zh-TW" dirty="0"/>
              <a:t>UI Detection from Pixel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F3F56-303C-4ACE-849A-19060F752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5</a:t>
            </a:fld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B21DC6B-C144-4663-9E72-1DEBF058CB36}"/>
              </a:ext>
            </a:extLst>
          </p:cNvPr>
          <p:cNvSpPr/>
          <p:nvPr/>
        </p:nvSpPr>
        <p:spPr>
          <a:xfrm>
            <a:off x="1125855" y="5121393"/>
            <a:ext cx="99402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/>
              <a:t>Traditional image processing methods </a:t>
            </a:r>
          </a:p>
          <a:p>
            <a:r>
              <a:rPr lang="en-US" altLang="zh-TW" sz="2000" dirty="0"/>
              <a:t>(edge/contour detection, template matching)</a:t>
            </a:r>
          </a:p>
          <a:p>
            <a:r>
              <a:rPr lang="en-US" altLang="zh-TW" sz="2000" dirty="0"/>
              <a:t> </a:t>
            </a:r>
          </a:p>
          <a:p>
            <a:r>
              <a:rPr lang="en-US" altLang="zh-TW" sz="2000" dirty="0"/>
              <a:t>Deep learning models trained on large-scale GUI data</a:t>
            </a:r>
            <a:endParaRPr lang="zh-TW" altLang="en-US" sz="20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7891A48-A550-4B6D-8FEB-6BF0B06911A7}"/>
              </a:ext>
            </a:extLst>
          </p:cNvPr>
          <p:cNvSpPr/>
          <p:nvPr/>
        </p:nvSpPr>
        <p:spPr>
          <a:xfrm>
            <a:off x="1125855" y="3599238"/>
            <a:ext cx="77914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Visual based GUI detection:</a:t>
            </a:r>
          </a:p>
          <a:p>
            <a:pPr marL="457200" indent="-457200">
              <a:buAutoNum type="arabicPeriod"/>
            </a:pPr>
            <a:r>
              <a:rPr lang="en-US" altLang="zh-TW" sz="2000" dirty="0"/>
              <a:t>Non-intrusive</a:t>
            </a:r>
          </a:p>
          <a:p>
            <a:pPr marL="457200" indent="-457200">
              <a:buAutoNum type="arabicPeriod"/>
            </a:pPr>
            <a:r>
              <a:rPr lang="en-US" altLang="zh-TW" sz="2000" dirty="0"/>
              <a:t>Leverage computer vision</a:t>
            </a:r>
          </a:p>
          <a:p>
            <a:pPr marL="457200" indent="-457200">
              <a:buAutoNum type="arabicPeriod"/>
            </a:pPr>
            <a:r>
              <a:rPr lang="en-US" altLang="zh-TW" sz="2000" dirty="0"/>
              <a:t>Commonly used for testing interactive software systems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D1208197-F981-4F5C-B6CE-0BAFF9A3C2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5126"/>
          <a:stretch/>
        </p:blipFill>
        <p:spPr>
          <a:xfrm>
            <a:off x="2225040" y="2408853"/>
            <a:ext cx="2796540" cy="888437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762FD272-EAA6-4B3C-9F5D-7CB7DE540D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379" y="2396328"/>
            <a:ext cx="2456262" cy="913486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11393130-6D38-4BEA-B662-62E2A5FB956D}"/>
              </a:ext>
            </a:extLst>
          </p:cNvPr>
          <p:cNvSpPr/>
          <p:nvPr/>
        </p:nvSpPr>
        <p:spPr>
          <a:xfrm>
            <a:off x="1141992" y="1810028"/>
            <a:ext cx="38795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/>
              <a:t>API based GUI detection</a:t>
            </a:r>
            <a:endParaRPr lang="zh-TW" altLang="en-US" sz="2400" dirty="0"/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D44C0C86-0997-40C1-8B8F-3F7AD59C25A5}"/>
              </a:ext>
            </a:extLst>
          </p:cNvPr>
          <p:cNvCxnSpPr>
            <a:cxnSpLocks/>
          </p:cNvCxnSpPr>
          <p:nvPr/>
        </p:nvCxnSpPr>
        <p:spPr>
          <a:xfrm>
            <a:off x="5163942" y="2840707"/>
            <a:ext cx="133972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498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5FBFFD-9D7A-45F8-80DA-F5CEFF72F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08304"/>
            <a:ext cx="10058400" cy="683286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Understanding UI Semantics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6FD33BC-ADCB-4900-A5E8-BA4FC80CB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6</a:t>
            </a:fld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A2312CC-B3F9-4B35-A642-5A8C70948567}"/>
              </a:ext>
            </a:extLst>
          </p:cNvPr>
          <p:cNvSpPr/>
          <p:nvPr/>
        </p:nvSpPr>
        <p:spPr>
          <a:xfrm>
            <a:off x="725805" y="1779955"/>
            <a:ext cx="107403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UI type, state, navigation order, grouping, image and icon descriptions</a:t>
            </a:r>
            <a:endParaRPr lang="zh-TW" altLang="en-US" sz="24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621A681-39AB-428B-A53B-3C51F500EEFD}"/>
              </a:ext>
            </a:extLst>
          </p:cNvPr>
          <p:cNvSpPr/>
          <p:nvPr/>
        </p:nvSpPr>
        <p:spPr>
          <a:xfrm>
            <a:off x="725805" y="2965996"/>
            <a:ext cx="107403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It is important for accessibility services to know the state of an element</a:t>
            </a:r>
            <a:endParaRPr lang="zh-TW" altLang="en-US" sz="2400" dirty="0"/>
          </a:p>
        </p:txBody>
      </p:sp>
      <p:pic>
        <p:nvPicPr>
          <p:cNvPr id="1026" name="Picture 2" descr="www.apple.com.cn/v/accessibility/p/images/share...">
            <a:extLst>
              <a:ext uri="{FF2B5EF4-FFF2-40B4-BE49-F238E27FC236}">
                <a16:creationId xmlns:a16="http://schemas.microsoft.com/office/drawing/2014/main" id="{05046547-AAFA-498D-B111-F5AD26146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650" y="4555072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雲朵形 7">
            <a:extLst>
              <a:ext uri="{FF2B5EF4-FFF2-40B4-BE49-F238E27FC236}">
                <a16:creationId xmlns:a16="http://schemas.microsoft.com/office/drawing/2014/main" id="{EC5F16DC-0457-450D-BB22-E43B9F07EC6A}"/>
              </a:ext>
            </a:extLst>
          </p:cNvPr>
          <p:cNvSpPr/>
          <p:nvPr/>
        </p:nvSpPr>
        <p:spPr>
          <a:xfrm>
            <a:off x="5244465" y="4143465"/>
            <a:ext cx="3712266" cy="133731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FF1AFD41-4952-4958-BC17-17F68D14C865}"/>
              </a:ext>
            </a:extLst>
          </p:cNvPr>
          <p:cNvSpPr txBox="1"/>
          <p:nvPr/>
        </p:nvSpPr>
        <p:spPr>
          <a:xfrm>
            <a:off x="5571172" y="4475649"/>
            <a:ext cx="3058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“Home Button, Clickable”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4403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1F7E92-8704-4771-B1D0-5854DE8EC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08193"/>
            <a:ext cx="10058400" cy="820446"/>
          </a:xfrm>
        </p:spPr>
        <p:txBody>
          <a:bodyPr>
            <a:normAutofit/>
          </a:bodyPr>
          <a:lstStyle/>
          <a:p>
            <a:r>
              <a:rPr lang="en-US" altLang="zh-TW" dirty="0"/>
              <a:t>IOS App Screen Dataset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01B2F5D-8006-4074-9FA4-580EFA5F2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7</a:t>
            </a:fld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6053E08-9466-4314-9A75-C1C1AACD0DC7}"/>
              </a:ext>
            </a:extLst>
          </p:cNvPr>
          <p:cNvSpPr/>
          <p:nvPr/>
        </p:nvSpPr>
        <p:spPr>
          <a:xfrm>
            <a:off x="828675" y="1896668"/>
            <a:ext cx="1053465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Created a dataset of 77,637 screens from 4,068 iPhone apps</a:t>
            </a:r>
          </a:p>
          <a:p>
            <a:endParaRPr lang="en-US" altLang="zh-TW" sz="2400" dirty="0"/>
          </a:p>
          <a:p>
            <a:pPr marL="400050" indent="-400050">
              <a:buAutoNum type="romanLcParenBoth"/>
            </a:pPr>
            <a:r>
              <a:rPr lang="en-US" altLang="zh-TW" sz="2400" dirty="0"/>
              <a:t>Captured screenshots and extracted information of their  accessibility trees</a:t>
            </a:r>
          </a:p>
          <a:p>
            <a:endParaRPr lang="en-US" altLang="zh-TW" sz="2400" dirty="0"/>
          </a:p>
          <a:p>
            <a:endParaRPr lang="en-US" altLang="zh-TW" sz="2400" dirty="0"/>
          </a:p>
          <a:p>
            <a:endParaRPr lang="en-US" altLang="zh-TW" sz="2400" dirty="0"/>
          </a:p>
          <a:p>
            <a:endParaRPr lang="en-US" altLang="zh-TW" sz="2400" dirty="0"/>
          </a:p>
          <a:p>
            <a:r>
              <a:rPr lang="en-US" altLang="zh-TW" sz="2400" dirty="0"/>
              <a:t>(ii) Manually annotating the visual UI elements</a:t>
            </a:r>
            <a:endParaRPr lang="zh-TW" altLang="en-US" sz="24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112BD68-5174-4BC4-A0EF-68FBAC26CD2D}"/>
              </a:ext>
            </a:extLst>
          </p:cNvPr>
          <p:cNvSpPr/>
          <p:nvPr/>
        </p:nvSpPr>
        <p:spPr>
          <a:xfrm>
            <a:off x="908685" y="3690655"/>
            <a:ext cx="104546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/>
              <a:t>The collected metadata has the same limitations in terms of completeness and correctness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526781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37C167A-6386-4400-A621-9C55E6FCC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39738"/>
            <a:ext cx="10058400" cy="1026186"/>
          </a:xfrm>
        </p:spPr>
        <p:txBody>
          <a:bodyPr>
            <a:normAutofit/>
          </a:bodyPr>
          <a:lstStyle/>
          <a:p>
            <a:r>
              <a:rPr lang="en-US" altLang="zh-TW" dirty="0"/>
              <a:t>Screen Annotation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8617696-C84C-4136-8386-CEA0FFEE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8</a:t>
            </a:fld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E3C838E-7C2A-4C25-9BFB-B03B9EB652C4}"/>
              </a:ext>
            </a:extLst>
          </p:cNvPr>
          <p:cNvSpPr/>
          <p:nvPr/>
        </p:nvSpPr>
        <p:spPr>
          <a:xfrm>
            <a:off x="1066800" y="1845885"/>
            <a:ext cx="10058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Forty workers annotated all visually UI elements in the screenshots </a:t>
            </a:r>
          </a:p>
          <a:p>
            <a:pPr marL="400050" indent="-400050">
              <a:buAutoNum type="romanLcParenBoth"/>
            </a:pPr>
            <a:r>
              <a:rPr lang="en-US" altLang="zh-TW" sz="2400" dirty="0"/>
              <a:t>Segmentation</a:t>
            </a:r>
          </a:p>
          <a:p>
            <a:pPr marL="400050" indent="-400050">
              <a:buAutoNum type="romanLcParenBoth"/>
            </a:pPr>
            <a:r>
              <a:rPr lang="en-US" altLang="zh-TW" sz="2400" dirty="0"/>
              <a:t>Classification</a:t>
            </a:r>
            <a:endParaRPr lang="zh-TW" altLang="en-US" sz="24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BE62AD3-8DD2-4EEC-A231-55F0412F990D}"/>
              </a:ext>
            </a:extLst>
          </p:cNvPr>
          <p:cNvSpPr/>
          <p:nvPr/>
        </p:nvSpPr>
        <p:spPr>
          <a:xfrm>
            <a:off x="1066800" y="3811787"/>
            <a:ext cx="95631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/>
              <a:t>In segmentation, workers determined a bounding box for each UI element</a:t>
            </a:r>
            <a:endParaRPr lang="zh-TW" altLang="en-US" sz="20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E620B34-21B1-4ACB-966D-8863A2D6BDF6}"/>
              </a:ext>
            </a:extLst>
          </p:cNvPr>
          <p:cNvSpPr/>
          <p:nvPr/>
        </p:nvSpPr>
        <p:spPr>
          <a:xfrm>
            <a:off x="1066800" y="4584191"/>
            <a:ext cx="85569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In classification, workers assigned attributes to the identified UI elements</a:t>
            </a:r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E2A7C47-47F7-4BB2-8787-1AE50FE3A7E4}"/>
              </a:ext>
            </a:extLst>
          </p:cNvPr>
          <p:cNvSpPr/>
          <p:nvPr/>
        </p:nvSpPr>
        <p:spPr>
          <a:xfrm>
            <a:off x="3635070" y="5325817"/>
            <a:ext cx="2460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12 common UI types</a:t>
            </a:r>
            <a:endParaRPr lang="zh-TW" altLang="en-US" dirty="0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43B5C45B-65F0-41F1-AF59-50956F042888}"/>
              </a:ext>
            </a:extLst>
          </p:cNvPr>
          <p:cNvCxnSpPr/>
          <p:nvPr/>
        </p:nvCxnSpPr>
        <p:spPr>
          <a:xfrm>
            <a:off x="2503170" y="5012115"/>
            <a:ext cx="960120" cy="49714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499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1EAED4-4A00-45D7-8291-D78BEE09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980" y="458491"/>
            <a:ext cx="10058400" cy="763296"/>
          </a:xfrm>
        </p:spPr>
        <p:txBody>
          <a:bodyPr>
            <a:normAutofit/>
          </a:bodyPr>
          <a:lstStyle/>
          <a:p>
            <a:r>
              <a:rPr lang="en-US" altLang="zh-TW" dirty="0"/>
              <a:t>Dataset Composition Analysis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A2E00A-DC19-49FB-9AA6-47FC02D33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93CE-3E94-4472-8F17-C35F3B06433B}" type="slidenum">
              <a:rPr lang="zh-TW" altLang="en-US" smtClean="0"/>
              <a:t>9</a:t>
            </a:fld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1300E2D-4822-4CA3-B467-D75FFC15DAA3}"/>
              </a:ext>
            </a:extLst>
          </p:cNvPr>
          <p:cNvSpPr/>
          <p:nvPr/>
        </p:nvSpPr>
        <p:spPr>
          <a:xfrm>
            <a:off x="1066800" y="1561076"/>
            <a:ext cx="1005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Dataset’s biases between different UI types</a:t>
            </a:r>
            <a:endParaRPr lang="zh-TW" altLang="en-US" sz="2400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8AB79FD7-1919-4BC2-9BF2-78872CA52F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2707" y="2249019"/>
            <a:ext cx="6966585" cy="415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883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肥皂</Template>
  <TotalTime>3791</TotalTime>
  <Words>872</Words>
  <Application>Microsoft Office PowerPoint</Application>
  <PresentationFormat>寬螢幕</PresentationFormat>
  <Paragraphs>127</Paragraphs>
  <Slides>21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8" baseType="lpstr">
      <vt:lpstr>新細明體</vt:lpstr>
      <vt:lpstr>Arial</vt:lpstr>
      <vt:lpstr>Arial</vt:lpstr>
      <vt:lpstr>Calibri</vt:lpstr>
      <vt:lpstr>Century Gothic</vt:lpstr>
      <vt:lpstr>Garamond</vt:lpstr>
      <vt:lpstr>肥皂</vt:lpstr>
      <vt:lpstr>Screen Recognition: Creating Accessibility Metadata for Mobile Applications from Pixels</vt:lpstr>
      <vt:lpstr>Introduction</vt:lpstr>
      <vt:lpstr>Goal</vt:lpstr>
      <vt:lpstr>Supporting Mobile Accessibility</vt:lpstr>
      <vt:lpstr>UI Detection from Pixel</vt:lpstr>
      <vt:lpstr>Understanding UI Semantics</vt:lpstr>
      <vt:lpstr>IOS App Screen Dataset</vt:lpstr>
      <vt:lpstr>Screen Annotation</vt:lpstr>
      <vt:lpstr>Dataset Composition Analysis</vt:lpstr>
      <vt:lpstr>Discrepancies between annotations and UI element metadata</vt:lpstr>
      <vt:lpstr>UI Detection Model</vt:lpstr>
      <vt:lpstr>Detecting small objects</vt:lpstr>
      <vt:lpstr>Other Configurations</vt:lpstr>
      <vt:lpstr>Evaluation and AP Result</vt:lpstr>
      <vt:lpstr>Confusion matrix</vt:lpstr>
      <vt:lpstr>Improving From UI Detection Results</vt:lpstr>
      <vt:lpstr>Finding Missing UI Elements</vt:lpstr>
      <vt:lpstr>Removing Extra Detections</vt:lpstr>
      <vt:lpstr>Recognizing UI Content</vt:lpstr>
      <vt:lpstr>Determining UI Selection State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Distributing Deep Neural Networks with Containerized Partitions at the Edge</dc:title>
  <dc:creator>USER</dc:creator>
  <cp:lastModifiedBy>USER</cp:lastModifiedBy>
  <cp:revision>220</cp:revision>
  <dcterms:created xsi:type="dcterms:W3CDTF">2020-07-22T19:32:18Z</dcterms:created>
  <dcterms:modified xsi:type="dcterms:W3CDTF">2021-05-19T07:28:57Z</dcterms:modified>
</cp:coreProperties>
</file>