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90ea3c9c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90ea3c9c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90ea3c9c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90ea3c9c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0ea3c9c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0ea3c9c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90ea3c9c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90ea3c9c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90ea3c9c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90ea3c9c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8ae38649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8ae38649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90ea3c9c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90ea3c9c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90ea3c9c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90ea3c9c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0ea3c9c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0ea3c9c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90ea3c9c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90ea3c9c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8ae38649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8ae38649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8ae38649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8ae38649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90ea3c9c9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90ea3c9c9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90ea3c9c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90ea3c9c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90ea3c9c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90ea3c9c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8ae38649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8ae38649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0ea3c9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0ea3c9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Air Shepherd: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	flying at night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	pre-programmed paths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	follow OOI manually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do not have many IIO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90ea3c9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90ea3c9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90ea3c9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90ea3c9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8ae38649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8ae38649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90ea3c9c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90ea3c9c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8ae38649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8ae38649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 week $5000 180 hours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transfer 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UE with models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relatively low cost based on this environment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8ae38649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8ae38649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080"/>
              <a:t>AirSim-W: A Simulation Environment for Wildlife Conservation with UAVs</a:t>
            </a:r>
            <a:endParaRPr sz="30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Elizabeth Bondi1, Debadeepta Dey2, Ashish Kapoor2, Jim Piavis2, Shital Shah2, Fei Fang3, Bistra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Dilkina1, Robert Hannaford4, Arvind Iyer4, Lucas Joppa2, Milind Tambe1</a:t>
            </a:r>
            <a:br>
              <a:rPr lang="zh-TW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Proceedings of the 1st ACM SIGCAS Conference on Computing and Sustainable Societies</a:t>
            </a:r>
            <a:br>
              <a:rPr lang="zh-TW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2018 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Physical Modeling Assumptions</a:t>
            </a:r>
            <a:endParaRPr/>
          </a:p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646875"/>
            <a:ext cx="8520600" cy="43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For thermal imagery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Sources of thermal infrared photons (TIP) to the camera on a UAV:</a:t>
            </a:r>
            <a:endParaRPr sz="22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Upwelled: direct from atmosphere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Downwelled: TIP from atmosphere reflected by the target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Direct: direct from the target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Background radiance: TIP from nearby objects reflected by the target</a:t>
            </a:r>
            <a:endParaRPr sz="18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To simplify model in Africa savanna:</a:t>
            </a:r>
            <a:endParaRPr sz="22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Clear, dry, cool at</a:t>
            </a:r>
            <a:r>
              <a:rPr lang="zh-TW" sz="1800"/>
              <a:t>mosphere → X Upwelled, downwelled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Flat terrain → X Background radiance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Dominant contribution: </a:t>
            </a:r>
            <a:r>
              <a:rPr b="1" lang="zh-TW" sz="1800">
                <a:solidFill>
                  <a:srgbClr val="FF0000"/>
                </a:solidFill>
              </a:rPr>
              <a:t>Direct </a:t>
            </a:r>
            <a:r>
              <a:rPr lang="zh-TW" sz="1800"/>
              <a:t>→ Modeled by Planck’s Law 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Assumptions:</a:t>
            </a:r>
            <a:endParaRPr sz="1800"/>
          </a:p>
          <a:p>
            <a:pPr indent="-34290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Objects emit energy uniformly</a:t>
            </a:r>
            <a:endParaRPr sz="1800"/>
          </a:p>
          <a:p>
            <a:pPr indent="-34290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Camera lens has perfect transmission and no falloff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5950500" y="-101075"/>
            <a:ext cx="3193500" cy="23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L: radiance</a:t>
            </a:r>
            <a:endParaRPr sz="1695"/>
          </a:p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T: temperature</a:t>
            </a:r>
            <a:endParaRPr sz="1695"/>
          </a:p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ε</a:t>
            </a:r>
            <a:r>
              <a:rPr baseline="-25000" lang="zh-TW" sz="1695"/>
              <a:t>avg</a:t>
            </a:r>
            <a:r>
              <a:rPr lang="zh-TW" sz="1695"/>
              <a:t>: avg emissivity over the bandpass</a:t>
            </a:r>
            <a:endParaRPr sz="1695"/>
          </a:p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R</a:t>
            </a:r>
            <a:r>
              <a:rPr baseline="-25000" lang="zh-TW" sz="1695"/>
              <a:t>λ</a:t>
            </a:r>
            <a:r>
              <a:rPr lang="zh-TW" sz="1695"/>
              <a:t>: peak normalized camera spectral response</a:t>
            </a:r>
            <a:endParaRPr sz="1695"/>
          </a:p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h: Planck’s constant</a:t>
            </a:r>
            <a:endParaRPr sz="1695"/>
          </a:p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c: the speed of light</a:t>
            </a:r>
            <a:endParaRPr sz="1695"/>
          </a:p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λ: the wavelength</a:t>
            </a:r>
            <a:endParaRPr sz="1695"/>
          </a:p>
          <a:p>
            <a:pPr indent="-3362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zh-TW" sz="1695"/>
              <a:t>k: the Boltzman constant</a:t>
            </a:r>
            <a:endParaRPr sz="1695"/>
          </a:p>
        </p:txBody>
      </p:sp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Planck’s Law</a:t>
            </a:r>
            <a:endParaRPr/>
          </a:p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0" r="5970" t="0"/>
          <a:stretch/>
        </p:blipFill>
        <p:spPr>
          <a:xfrm>
            <a:off x="6900" y="1078375"/>
            <a:ext cx="5948923" cy="10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433325" y="3373225"/>
            <a:ext cx="78045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zh-TW" sz="2100">
                <a:solidFill>
                  <a:schemeClr val="dk2"/>
                </a:solidFill>
              </a:rPr>
              <a:t>Get the pixel locations of OOI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zh-TW" sz="2100">
                <a:solidFill>
                  <a:schemeClr val="dk2"/>
                </a:solidFill>
              </a:rPr>
              <a:t>Measure the temperature and emissivity of OOI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zh-TW" sz="2100">
                <a:solidFill>
                  <a:schemeClr val="dk2"/>
                </a:solidFill>
              </a:rPr>
              <a:t>Use Planck’s Law to estimate the resulting radiance at the sensor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zh-TW" sz="2100">
                <a:solidFill>
                  <a:schemeClr val="dk2"/>
                </a:solidFill>
              </a:rPr>
              <a:t>Normalize the result to create an 8-but thermal image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285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they simulate the thermal sensor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Database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83100" y="847675"/>
            <a:ext cx="5510700" cy="42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How they estimate the temperatures and emissivities of OOI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Emissity: apply in all seasons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Human and animals: skin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Truck: oxidized steel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Plant: from some studies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Temperature: depend on the air temperature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Winter vs. Summer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Temp. in Winter is more accurate than Summer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External temp. in Winter from studies </a:t>
            </a:r>
            <a:br>
              <a:rPr lang="zh-TW" sz="1600"/>
            </a:br>
            <a:r>
              <a:rPr lang="zh-TW" sz="1600"/>
              <a:t>→ Find a linear fit for the increasing temp in Summer.</a:t>
            </a:r>
            <a:endParaRPr sz="1600"/>
          </a:p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797" y="1219200"/>
            <a:ext cx="3550200" cy="28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Blur and Noise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159300" y="542875"/>
            <a:ext cx="58599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Blur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The image system will be diffraction-limited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Point spread function (PSF): describe the response of an imaging system to a perfect point of radiance</a:t>
            </a:r>
            <a:br>
              <a:rPr lang="zh-TW" sz="1600"/>
            </a:br>
            <a:r>
              <a:rPr lang="zh-TW" sz="1600"/>
              <a:t>→ Gaussian distribution (can be replaced to real model)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Noise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Johnson noise: the resistor nature → white Gaussian noise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Flicker noise: flaws in the material surface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Thermal noise: heat exchange with the environment → white Gaussian noise → </a:t>
            </a:r>
            <a:r>
              <a:rPr lang="zh-TW" sz="1600"/>
              <a:t>Gaussian 1/f noise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Fixed pattern noise (FPN): each microbolometer has a slightly different resistance for the same incoming thermal infrared photons → uniform random noise</a:t>
            </a:r>
            <a:endParaRPr sz="1600"/>
          </a:p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447" y="577375"/>
            <a:ext cx="284955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Process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segmentation map from the RGB simulation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thermal infrared digital count associated with all of the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simple model for blur and noise</a:t>
            </a:r>
            <a:endParaRPr/>
          </a:p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800" y="2168525"/>
            <a:ext cx="7135648" cy="26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144575" y="2571750"/>
            <a:ext cx="11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Summer</a:t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144575" y="3925500"/>
            <a:ext cx="11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Winter</a:t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1831000" y="17683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Segmentaion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4186725" y="17683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thermal infrared</a:t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6434150" y="1768325"/>
            <a:ext cx="18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zh-TW"/>
              <a:t>noise, blur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Utilizing AirSim-W for Poacher and Animal Detection</a:t>
            </a:r>
            <a:endParaRPr/>
          </a:p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Generating Training Dta with AirSim-W</a:t>
            </a:r>
            <a:endParaRPr/>
          </a:p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186025" y="560525"/>
            <a:ext cx="466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Set up parameters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Adjust flight altitude and look angle using Computer Vision Mode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Adjust the season to determine which digital counts should be used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Balance real dataset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Fly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Zig-zag pattern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Following an object of interest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Capture the segmentation image in each time step.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Convert this image into the thermal infrared image for the time step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12 flights, 6 summer, 6 winter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30 min/flight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721" y="1292912"/>
            <a:ext cx="4173425" cy="309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Balancing Data (real data)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676050"/>
            <a:ext cx="8520600" cy="44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Class: {small, medium, large} x {animal, poacher}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Cannot randomly sample full videos for use in traning set</a:t>
            </a:r>
            <a:endParaRPr sz="19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Full videos to stay consistently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Individual frames that may contain multiple OOI from different classes</a:t>
            </a:r>
            <a:endParaRPr sz="15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Mixed-integer linear program (MILP)</a:t>
            </a:r>
            <a:endParaRPr sz="19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Targets:</a:t>
            </a:r>
            <a:endParaRPr sz="1500"/>
          </a:p>
          <a:p>
            <a:pPr indent="-3238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U</a:t>
            </a:r>
            <a:r>
              <a:rPr lang="zh-TW" sz="1500"/>
              <a:t>se as many different train videos as possible</a:t>
            </a:r>
            <a:endParaRPr sz="1500"/>
          </a:p>
          <a:p>
            <a:pPr indent="-3238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Provide the algorithm with samples with more variety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Frame types: a six-dimensional vector, indicating the number of objects from each class, ex. (1, 0, 0, 2, 0, 1)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Method:</a:t>
            </a:r>
            <a:br>
              <a:rPr lang="zh-TW" sz="1500"/>
            </a:br>
            <a:r>
              <a:rPr lang="zh-TW" sz="1500"/>
              <a:t>Randomly select the specified # of frames from each frame type in each video → Balanced dataset</a:t>
            </a:r>
            <a:endParaRPr sz="1500"/>
          </a:p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235500" y="218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Parameters Definition</a:t>
            </a:r>
            <a:endParaRPr/>
          </a:p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173" y="638750"/>
            <a:ext cx="4475876" cy="399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0" y="791150"/>
            <a:ext cx="4661700" cy="43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zh-TW" sz="1700"/>
              <a:t>i</a:t>
            </a:r>
            <a:r>
              <a:rPr lang="zh-TW" sz="1700"/>
              <a:t>: the index of the video</a:t>
            </a:r>
            <a:br>
              <a:rPr lang="zh-TW" sz="1700"/>
            </a:br>
            <a:r>
              <a:rPr b="1" lang="zh-TW" sz="1700"/>
              <a:t>j</a:t>
            </a:r>
            <a:r>
              <a:rPr lang="zh-TW" sz="1700"/>
              <a:t>: the index of the frame type</a:t>
            </a:r>
            <a:br>
              <a:rPr lang="zh-TW" sz="1700"/>
            </a:br>
            <a:r>
              <a:rPr b="1" lang="zh-TW" sz="1700"/>
              <a:t>k</a:t>
            </a:r>
            <a:r>
              <a:rPr lang="zh-TW" sz="1700"/>
              <a:t>: the index of the label type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zh-TW" sz="1700"/>
              <a:t>c</a:t>
            </a:r>
            <a:r>
              <a:rPr b="1" baseline="-25000" lang="zh-TW" sz="1700"/>
              <a:t>ij</a:t>
            </a:r>
            <a:r>
              <a:rPr b="1" baseline="30000" lang="zh-TW" sz="1700"/>
              <a:t>k</a:t>
            </a:r>
            <a:r>
              <a:rPr lang="zh-TW" sz="1700"/>
              <a:t>: # of the k label in the j frame in the i video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zh-TW" sz="1700"/>
              <a:t>N</a:t>
            </a:r>
            <a:r>
              <a:rPr b="1" baseline="-25000" lang="zh-TW" sz="1700"/>
              <a:t>ij</a:t>
            </a:r>
            <a:r>
              <a:rPr lang="zh-TW" sz="1700"/>
              <a:t>: # of the j frame in the i video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zh-TW" sz="1700"/>
              <a:t>L</a:t>
            </a:r>
            <a:r>
              <a:rPr b="1" baseline="-25000" lang="zh-TW" sz="1700"/>
              <a:t>l</a:t>
            </a:r>
            <a:r>
              <a:rPr b="1" baseline="30000" lang="zh-TW" sz="1700"/>
              <a:t>k</a:t>
            </a:r>
            <a:r>
              <a:rPr b="1" lang="zh-TW" sz="1700"/>
              <a:t>, L</a:t>
            </a:r>
            <a:r>
              <a:rPr b="1" baseline="-25000" lang="zh-TW" sz="1700"/>
              <a:t>u</a:t>
            </a:r>
            <a:r>
              <a:rPr b="1" baseline="30000" lang="zh-TW" sz="1700"/>
              <a:t>k</a:t>
            </a:r>
            <a:r>
              <a:rPr lang="zh-TW" sz="1700"/>
              <a:t>: the lower and the upper bound of the desired # of the k label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zh-TW" sz="1700"/>
              <a:t>x</a:t>
            </a:r>
            <a:r>
              <a:rPr b="1" baseline="-25000" lang="zh-TW" sz="1700"/>
              <a:t>ij</a:t>
            </a:r>
            <a:r>
              <a:rPr lang="zh-TW" sz="1700"/>
              <a:t>: # of the j frame in the i video </a:t>
            </a:r>
            <a:r>
              <a:rPr lang="zh-TW" sz="1700">
                <a:solidFill>
                  <a:srgbClr val="FF0000"/>
                </a:solidFill>
              </a:rPr>
              <a:t>that are sampled or selected</a:t>
            </a:r>
            <a:r>
              <a:rPr lang="zh-TW" sz="1700"/>
              <a:t>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zh-TW" sz="1700"/>
              <a:t>u</a:t>
            </a:r>
            <a:r>
              <a:rPr b="1" baseline="30000" lang="zh-TW" sz="1700"/>
              <a:t>k</a:t>
            </a:r>
            <a:r>
              <a:rPr b="1" lang="zh-TW" sz="1700"/>
              <a:t>, v</a:t>
            </a:r>
            <a:r>
              <a:rPr b="1" baseline="30000" lang="zh-TW" sz="1700"/>
              <a:t>k</a:t>
            </a:r>
            <a:r>
              <a:rPr lang="zh-TW" sz="1700"/>
              <a:t>: max and min of the k label among videos (X videos without k, k from the videos are all selected)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zh-TW" sz="1700"/>
              <a:t>w</a:t>
            </a:r>
            <a:r>
              <a:rPr b="1" baseline="-25000" lang="zh-TW" sz="1700"/>
              <a:t>i</a:t>
            </a:r>
            <a:r>
              <a:rPr b="1" baseline="30000" lang="zh-TW" sz="1700"/>
              <a:t>k</a:t>
            </a:r>
            <a:r>
              <a:rPr lang="zh-TW" sz="1700"/>
              <a:t>: binary indicator, if all k labels in video i are selected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2509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Formulations of Data Balancing</a:t>
            </a:r>
            <a:endParaRPr/>
          </a:p>
        </p:txBody>
      </p:sp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821200"/>
            <a:ext cx="4475876" cy="399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/>
          <p:nvPr/>
        </p:nvSpPr>
        <p:spPr>
          <a:xfrm>
            <a:off x="22300" y="556575"/>
            <a:ext cx="4549800" cy="4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(2) Objective function: minimize the difference in the # labels of each type selected from videos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(3), (4): the </a:t>
            </a:r>
            <a:r>
              <a:rPr lang="zh-TW" sz="1700"/>
              <a:t>definition</a:t>
            </a:r>
            <a:r>
              <a:rPr lang="zh-TW" sz="1700"/>
              <a:t> of the variables in (2)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(5), (6): for M w</a:t>
            </a:r>
            <a:r>
              <a:rPr baseline="-25000" lang="zh-TW" sz="1700"/>
              <a:t>i</a:t>
            </a:r>
            <a:r>
              <a:rPr baseline="30000" lang="zh-TW" sz="1700"/>
              <a:t>k</a:t>
            </a:r>
            <a:r>
              <a:rPr lang="zh-TW" sz="1700"/>
              <a:t>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(7): ensure that the # of sampled frames &lt;= # of frames in a video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(8): ensure that we are within the desired # of samples based on our frame choices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(9): ensure the # of frames sampled is integer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zh-TW" sz="1700">
                <a:solidFill>
                  <a:srgbClr val="FF0000"/>
                </a:solidFill>
              </a:rPr>
              <a:t>Min (2) → ↑ v</a:t>
            </a:r>
            <a:r>
              <a:rPr baseline="-25000" lang="zh-TW" sz="1700">
                <a:solidFill>
                  <a:srgbClr val="FF0000"/>
                </a:solidFill>
              </a:rPr>
              <a:t>k</a:t>
            </a:r>
            <a:r>
              <a:rPr lang="zh-TW" sz="1700">
                <a:solidFill>
                  <a:srgbClr val="FF0000"/>
                </a:solidFill>
              </a:rPr>
              <a:t> → w</a:t>
            </a:r>
            <a:r>
              <a:rPr baseline="-25000" lang="zh-TW" sz="1700">
                <a:solidFill>
                  <a:srgbClr val="FF0000"/>
                </a:solidFill>
              </a:rPr>
              <a:t>k</a:t>
            </a:r>
            <a:r>
              <a:rPr lang="zh-TW" sz="1700">
                <a:solidFill>
                  <a:srgbClr val="FF0000"/>
                </a:solidFill>
              </a:rPr>
              <a:t> = 1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7052725" y="1496425"/>
            <a:ext cx="548700" cy="393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7052725" y="1216750"/>
            <a:ext cx="273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</a:rPr>
              <a:t># of selected label k in video i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58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820"/>
              <a:t>Motivation</a:t>
            </a:r>
            <a:endParaRPr sz="282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593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Solve the problem of wildlife poaching</a:t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Why AI + UAVs?</a:t>
            </a:r>
            <a:br>
              <a:rPr lang="zh-TW" sz="2000"/>
            </a:br>
            <a:r>
              <a:rPr b="1" lang="zh-TW" sz="2000"/>
              <a:t>AI</a:t>
            </a:r>
            <a:r>
              <a:rPr lang="zh-TW" sz="2000"/>
              <a:t> can assist park rangers in:</a:t>
            </a:r>
            <a:endParaRPr sz="2000"/>
          </a:p>
          <a:p>
            <a:pPr indent="-3302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Planning their patrols</a:t>
            </a:r>
            <a:endParaRPr sz="1600"/>
          </a:p>
          <a:p>
            <a:pPr indent="-3302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Creating strategies to detect poaching or signs of poaching activities</a:t>
            </a:r>
            <a:endParaRPr sz="1600"/>
          </a:p>
          <a:p>
            <a:pPr indent="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000"/>
              <a:t>Unmanned aerial vehicles (UAVs)</a:t>
            </a:r>
            <a:r>
              <a:rPr lang="zh-TW" sz="2000"/>
              <a:t> play a role in patrolling by:</a:t>
            </a:r>
            <a:endParaRPr sz="2000"/>
          </a:p>
          <a:p>
            <a:pPr indent="-330200" lvl="1" marL="914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Deterring poaching through the use of signaling</a:t>
            </a:r>
            <a:endParaRPr sz="1600"/>
          </a:p>
          <a:p>
            <a:pPr indent="-3302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serving a lookout for park rangers</a:t>
            </a:r>
            <a:endParaRPr sz="1600"/>
          </a:p>
          <a:p>
            <a:pPr indent="-3302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acting as a seperate patroller with the ability to detect objects of interest (OOI) </a:t>
            </a:r>
            <a:endParaRPr sz="16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350" y="0"/>
            <a:ext cx="4015650" cy="20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105000" y="0"/>
            <a:ext cx="23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--- Qualitative tests</a:t>
            </a:r>
            <a:endParaRPr/>
          </a:p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951" y="572688"/>
            <a:ext cx="5959749" cy="147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950" y="2117291"/>
            <a:ext cx="5959751" cy="146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6745" y="3656425"/>
            <a:ext cx="5886169" cy="14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/>
        </p:nvSpPr>
        <p:spPr>
          <a:xfrm>
            <a:off x="1082425" y="1109275"/>
            <a:ext cx="12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Summer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1184050" y="2651138"/>
            <a:ext cx="12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Winter</a:t>
            </a:r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1184050" y="4263025"/>
            <a:ext cx="12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Winter</a:t>
            </a:r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2399950" y="0"/>
            <a:ext cx="109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Real frames</a:t>
            </a:r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4400938" y="0"/>
            <a:ext cx="195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thermal infrared simulated frames</a:t>
            </a:r>
            <a:endParaRPr/>
          </a:p>
        </p:txBody>
      </p:sp>
      <p:sp>
        <p:nvSpPr>
          <p:cNvPr id="214" name="Google Shape;214;p32"/>
          <p:cNvSpPr txBox="1"/>
          <p:nvPr/>
        </p:nvSpPr>
        <p:spPr>
          <a:xfrm>
            <a:off x="6401888" y="0"/>
            <a:ext cx="195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noisy simulated frames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0" y="-7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Evaluations --- Quantitative Tests</a:t>
            </a:r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0" y="363725"/>
            <a:ext cx="9144000" cy="47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Scenario: detect animals and poachers</a:t>
            </a:r>
            <a:endParaRPr sz="1700"/>
          </a:p>
          <a:p>
            <a:pPr indent="-3365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The effects of balancing the real data</a:t>
            </a:r>
            <a:endParaRPr sz="17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Initialize using pre-trained ImageNet weights for Faster RCNN</a:t>
            </a:r>
            <a:endParaRPr sz="13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Fine-tune using the 651 balanced frames</a:t>
            </a:r>
            <a:endParaRPr sz="1300"/>
          </a:p>
          <a:p>
            <a:pPr indent="-3365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The effects of adding simulated data</a:t>
            </a:r>
            <a:endParaRPr sz="17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Types of simulated data: i) regular, and ii) + blur and noise</a:t>
            </a:r>
            <a:endParaRPr sz="13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Initialize using pre-trained ImageNet weights for Faster RCNN</a:t>
            </a:r>
            <a:endParaRPr sz="13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Fine-tune using the simulated data (only with small-medium OOI)</a:t>
            </a:r>
            <a:endParaRPr sz="13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Fine-tune with the real data</a:t>
            </a:r>
            <a:endParaRPr sz="1300"/>
          </a:p>
          <a:p>
            <a:pPr indent="-311150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zh-TW" sz="1300"/>
              <a:t>balanced real dataset</a:t>
            </a:r>
            <a:endParaRPr sz="1300"/>
          </a:p>
          <a:p>
            <a:pPr indent="-311150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zh-TW" sz="1300"/>
              <a:t>SPOT unbalanced dataset</a:t>
            </a:r>
            <a:endParaRPr sz="1300"/>
          </a:p>
          <a:p>
            <a:pPr indent="-3365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Baseline: SPOT, trained with various model and selected the best one</a:t>
            </a:r>
            <a:endParaRPr sz="17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SA, MA, LA: fine-tuned by the SPOT animal model</a:t>
            </a:r>
            <a:endParaRPr sz="1300"/>
          </a:p>
          <a:p>
            <a:pPr indent="-3111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MP, LP: fine-tuned by the SPOT poacher model</a:t>
            </a:r>
            <a:endParaRPr sz="1300"/>
          </a:p>
          <a:p>
            <a:pPr indent="-3365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Testing set: 6 real videos (X SP)</a:t>
            </a:r>
            <a:endParaRPr sz="1700"/>
          </a:p>
        </p:txBody>
      </p:sp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0" y="2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Evaluations --- Discussion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0" y="766200"/>
            <a:ext cx="3678300" cy="43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67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65"/>
              <a:buChar char="●"/>
            </a:pPr>
            <a:r>
              <a:rPr lang="zh-TW" sz="1765">
                <a:solidFill>
                  <a:srgbClr val="FF0000"/>
                </a:solidFill>
              </a:rPr>
              <a:t>Using simulated data:</a:t>
            </a:r>
            <a:endParaRPr sz="1765">
              <a:solidFill>
                <a:srgbClr val="FF0000"/>
              </a:solidFill>
            </a:endParaRPr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the best recall in 4 classes and avg</a:t>
            </a:r>
            <a:endParaRPr sz="1395"/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+ SPOT: the best precision on avg</a:t>
            </a:r>
            <a:endParaRPr sz="1395"/>
          </a:p>
          <a:p>
            <a:pPr indent="-34067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65"/>
              <a:buChar char="●"/>
            </a:pPr>
            <a:r>
              <a:rPr lang="zh-TW" sz="1765">
                <a:solidFill>
                  <a:srgbClr val="0000FF"/>
                </a:solidFill>
              </a:rPr>
              <a:t>SPOT Without simulated data:</a:t>
            </a:r>
            <a:endParaRPr sz="1765">
              <a:solidFill>
                <a:srgbClr val="0000FF"/>
              </a:solidFill>
            </a:endParaRPr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Best precisions: SA, MA, LA</a:t>
            </a:r>
            <a:endParaRPr sz="1395"/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Selected the best animal models in SPOT</a:t>
            </a:r>
            <a:endParaRPr sz="1395"/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Large amounts of real data (18480 frames)</a:t>
            </a:r>
            <a:endParaRPr sz="1395"/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Lack of large simulated animal examples</a:t>
            </a:r>
            <a:endParaRPr sz="1395"/>
          </a:p>
          <a:p>
            <a:pPr indent="-34067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765"/>
              <a:buChar char="●"/>
            </a:pPr>
            <a:r>
              <a:rPr lang="zh-TW" sz="1765">
                <a:solidFill>
                  <a:srgbClr val="9900FF"/>
                </a:solidFill>
              </a:rPr>
              <a:t>With noise:</a:t>
            </a:r>
            <a:endParaRPr sz="1765">
              <a:solidFill>
                <a:srgbClr val="9900FF"/>
              </a:solidFill>
            </a:endParaRPr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Good to have perfect images for initial training</a:t>
            </a:r>
            <a:endParaRPr sz="1395"/>
          </a:p>
          <a:p>
            <a:pPr indent="-31718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Char char="○"/>
            </a:pPr>
            <a:r>
              <a:rPr lang="zh-TW" sz="1395"/>
              <a:t>Necessary to have a more sophisticated noise model </a:t>
            </a:r>
            <a:endParaRPr sz="1395"/>
          </a:p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29" name="Google Shape;229;p34"/>
          <p:cNvGrpSpPr/>
          <p:nvPr/>
        </p:nvGrpSpPr>
        <p:grpSpPr>
          <a:xfrm>
            <a:off x="3678299" y="2929458"/>
            <a:ext cx="5342838" cy="2047040"/>
            <a:chOff x="839175" y="1857323"/>
            <a:chExt cx="9143998" cy="3586893"/>
          </a:xfrm>
        </p:grpSpPr>
        <p:pic>
          <p:nvPicPr>
            <p:cNvPr id="230" name="Google Shape;230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175" y="2558383"/>
              <a:ext cx="9143998" cy="2885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34"/>
            <p:cNvSpPr txBox="1"/>
            <p:nvPr/>
          </p:nvSpPr>
          <p:spPr>
            <a:xfrm>
              <a:off x="4737250" y="1857323"/>
              <a:ext cx="16803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Precision</a:t>
              </a:r>
              <a:endParaRPr/>
            </a:p>
          </p:txBody>
        </p:sp>
      </p:grpSp>
      <p:grpSp>
        <p:nvGrpSpPr>
          <p:cNvPr id="232" name="Google Shape;232;p34"/>
          <p:cNvGrpSpPr/>
          <p:nvPr/>
        </p:nvGrpSpPr>
        <p:grpSpPr>
          <a:xfrm>
            <a:off x="3708762" y="854579"/>
            <a:ext cx="5342840" cy="1819344"/>
            <a:chOff x="-2211101" y="-3959683"/>
            <a:chExt cx="9144001" cy="3682883"/>
          </a:xfrm>
        </p:grpSpPr>
        <p:pic>
          <p:nvPicPr>
            <p:cNvPr id="233" name="Google Shape;233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211101" y="-3149670"/>
              <a:ext cx="9144001" cy="2872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4"/>
            <p:cNvSpPr txBox="1"/>
            <p:nvPr/>
          </p:nvSpPr>
          <p:spPr>
            <a:xfrm>
              <a:off x="1872319" y="-3959683"/>
              <a:ext cx="1552800" cy="8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Recall</a:t>
              </a:r>
              <a:endParaRPr/>
            </a:p>
          </p:txBody>
        </p:sp>
      </p:grpSp>
      <p:sp>
        <p:nvSpPr>
          <p:cNvPr id="235" name="Google Shape;235;p34"/>
          <p:cNvSpPr/>
          <p:nvPr/>
        </p:nvSpPr>
        <p:spPr>
          <a:xfrm>
            <a:off x="6055650" y="1253225"/>
            <a:ext cx="2200800" cy="143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6748725" y="4767350"/>
            <a:ext cx="717300" cy="209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4620800" y="3344675"/>
            <a:ext cx="632400" cy="10092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8280850" y="1277550"/>
            <a:ext cx="770700" cy="14349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8190050" y="3342275"/>
            <a:ext cx="831000" cy="16341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type="title"/>
          </p:nvPr>
        </p:nvSpPr>
        <p:spPr>
          <a:xfrm>
            <a:off x="0" y="2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Evaluations --- Discussion</a:t>
            </a:r>
            <a:endParaRPr/>
          </a:p>
        </p:txBody>
      </p:sp>
      <p:sp>
        <p:nvSpPr>
          <p:cNvPr id="245" name="Google Shape;245;p35"/>
          <p:cNvSpPr txBox="1"/>
          <p:nvPr>
            <p:ph idx="1" type="body"/>
          </p:nvPr>
        </p:nvSpPr>
        <p:spPr>
          <a:xfrm>
            <a:off x="-76200" y="766200"/>
            <a:ext cx="3785100" cy="43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67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65"/>
              <a:buChar char="●"/>
            </a:pPr>
            <a:r>
              <a:rPr lang="zh-TW" sz="1765">
                <a:solidFill>
                  <a:srgbClr val="FF0000"/>
                </a:solidFill>
              </a:rPr>
              <a:t>Balanced data (651) performed comparably to SPOT (22663)</a:t>
            </a:r>
            <a:endParaRPr sz="1765">
              <a:solidFill>
                <a:srgbClr val="FF0000"/>
              </a:solidFill>
            </a:endParaRPr>
          </a:p>
          <a:p>
            <a:pPr indent="-34067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"/>
              <a:buChar char="○"/>
            </a:pPr>
            <a:r>
              <a:rPr lang="zh-TW" sz="1765"/>
              <a:t>Variety → less data</a:t>
            </a:r>
            <a:endParaRPr sz="1765"/>
          </a:p>
          <a:p>
            <a:pPr indent="-34067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"/>
              <a:buChar char="○"/>
            </a:pPr>
            <a:r>
              <a:rPr lang="zh-TW" sz="1765"/>
              <a:t>Label only a few frames per video in the future</a:t>
            </a:r>
            <a:endParaRPr sz="1765"/>
          </a:p>
          <a:p>
            <a:pPr indent="-34067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"/>
              <a:buChar char="○"/>
            </a:pPr>
            <a:r>
              <a:rPr lang="zh-TW" sz="1765"/>
              <a:t>Consider different distinctions</a:t>
            </a:r>
            <a:endParaRPr sz="1765"/>
          </a:p>
          <a:p>
            <a:pPr indent="-34067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"/>
              <a:buChar char="●"/>
            </a:pPr>
            <a:r>
              <a:rPr lang="zh-TW" sz="1765">
                <a:solidFill>
                  <a:srgbClr val="0000FF"/>
                </a:solidFill>
              </a:rPr>
              <a:t>Simulate + Real </a:t>
            </a:r>
            <a:r>
              <a:rPr lang="zh-TW" sz="1765"/>
              <a:t>is  comparable to</a:t>
            </a:r>
            <a:r>
              <a:rPr lang="zh-TW" sz="1765">
                <a:solidFill>
                  <a:srgbClr val="0000FF"/>
                </a:solidFill>
              </a:rPr>
              <a:t> </a:t>
            </a:r>
            <a:r>
              <a:rPr lang="zh-TW" sz="1765">
                <a:solidFill>
                  <a:srgbClr val="FF0000"/>
                </a:solidFill>
              </a:rPr>
              <a:t>real only</a:t>
            </a:r>
            <a:br>
              <a:rPr lang="zh-TW" sz="1765"/>
            </a:br>
            <a:r>
              <a:rPr lang="zh-TW" sz="1765"/>
              <a:t>→ </a:t>
            </a:r>
            <a:endParaRPr sz="1765"/>
          </a:p>
          <a:p>
            <a:pPr indent="-34067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"/>
              <a:buChar char="○"/>
            </a:pPr>
            <a:r>
              <a:rPr lang="zh-TW" sz="1765"/>
              <a:t>Generate large amounts of simulated data</a:t>
            </a:r>
            <a:endParaRPr sz="1765"/>
          </a:p>
          <a:p>
            <a:pPr indent="-34067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"/>
              <a:buChar char="○"/>
            </a:pPr>
            <a:r>
              <a:rPr lang="zh-TW" sz="1765"/>
              <a:t>Reduce labeling burden</a:t>
            </a:r>
            <a:endParaRPr sz="1765"/>
          </a:p>
          <a:p>
            <a:pPr indent="-34067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"/>
              <a:buChar char="○"/>
            </a:pPr>
            <a:r>
              <a:rPr lang="zh-TW" sz="1765"/>
              <a:t>Better collection, less costly</a:t>
            </a:r>
            <a:endParaRPr sz="1765"/>
          </a:p>
        </p:txBody>
      </p:sp>
      <p:sp>
        <p:nvSpPr>
          <p:cNvPr id="246" name="Google Shape;24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47" name="Google Shape;247;p35"/>
          <p:cNvGrpSpPr/>
          <p:nvPr/>
        </p:nvGrpSpPr>
        <p:grpSpPr>
          <a:xfrm>
            <a:off x="3754499" y="2929458"/>
            <a:ext cx="5342838" cy="2047040"/>
            <a:chOff x="839175" y="1857323"/>
            <a:chExt cx="9143998" cy="3586893"/>
          </a:xfrm>
        </p:grpSpPr>
        <p:pic>
          <p:nvPicPr>
            <p:cNvPr id="248" name="Google Shape;24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175" y="2558383"/>
              <a:ext cx="9143998" cy="2885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35"/>
            <p:cNvSpPr txBox="1"/>
            <p:nvPr/>
          </p:nvSpPr>
          <p:spPr>
            <a:xfrm>
              <a:off x="4737250" y="1857323"/>
              <a:ext cx="16803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Precision</a:t>
              </a:r>
              <a:endParaRPr/>
            </a:p>
          </p:txBody>
        </p:sp>
      </p:grpSp>
      <p:grpSp>
        <p:nvGrpSpPr>
          <p:cNvPr id="250" name="Google Shape;250;p35"/>
          <p:cNvGrpSpPr/>
          <p:nvPr/>
        </p:nvGrpSpPr>
        <p:grpSpPr>
          <a:xfrm>
            <a:off x="3784962" y="854579"/>
            <a:ext cx="5342840" cy="1819344"/>
            <a:chOff x="-2211101" y="-3959683"/>
            <a:chExt cx="9144001" cy="3682883"/>
          </a:xfrm>
        </p:grpSpPr>
        <p:pic>
          <p:nvPicPr>
            <p:cNvPr id="251" name="Google Shape;251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211101" y="-3149670"/>
              <a:ext cx="9144001" cy="2872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35"/>
            <p:cNvSpPr txBox="1"/>
            <p:nvPr/>
          </p:nvSpPr>
          <p:spPr>
            <a:xfrm>
              <a:off x="1872319" y="-3959683"/>
              <a:ext cx="1552800" cy="8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Recall</a:t>
              </a:r>
              <a:endParaRPr/>
            </a:p>
          </p:txBody>
        </p:sp>
      </p:grpSp>
      <p:sp>
        <p:nvSpPr>
          <p:cNvPr id="253" name="Google Shape;253;p35"/>
          <p:cNvSpPr/>
          <p:nvPr/>
        </p:nvSpPr>
        <p:spPr>
          <a:xfrm>
            <a:off x="4721325" y="1253225"/>
            <a:ext cx="1398300" cy="142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6174800" y="1253225"/>
            <a:ext cx="2170200" cy="14208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Creation of an African savanna environment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Integration of a new thermal infrared model based on radiometry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API code extensions to follow objects of interest or fly in zig-zag patterns to generate simulated training data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Demonstrated detection improvement using simulated data generated by AirSim-W</a:t>
            </a:r>
            <a:endParaRPr/>
          </a:p>
        </p:txBody>
      </p:sp>
      <p:sp>
        <p:nvSpPr>
          <p:cNvPr id="261" name="Google Shape;26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 (Cont.)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35500" y="10762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Why UAV + thermal?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The size of humans and animals in UAV is small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Poaching often happens at night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Hard to collect real dataset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Previous work: Air Shepherd + Thermal camera → 70 2 hr-videos </a:t>
            </a:r>
            <a:br>
              <a:rPr lang="zh-TW" sz="1800"/>
            </a:br>
            <a:r>
              <a:rPr lang="zh-TW" sz="1800"/>
              <a:t>Fly on the pre-programmed paths, fly manuaaly when finding OOI</a:t>
            </a:r>
            <a:br>
              <a:rPr lang="zh-TW" sz="1800"/>
            </a:br>
            <a:r>
              <a:rPr lang="zh-TW" sz="1800"/>
              <a:t>Problem: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Additional process time before labeling:</a:t>
            </a:r>
            <a:endParaRPr sz="1800"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Do not have OOI in most videos</a:t>
            </a:r>
            <a:endParaRPr sz="1800"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Cannot detect OOI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800 hours to labeling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Money-consuming to fly UAVs</a:t>
            </a:r>
            <a:endParaRPr sz="1800"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375" y="104400"/>
            <a:ext cx="2527775" cy="23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 (Cont.)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000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zh-TW" sz="2300"/>
              <a:t>Why simulation?</a:t>
            </a:r>
            <a:endParaRPr sz="23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Need more data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sz="1900"/>
              <a:t>SPOT: tranind by the collected frames → detect poachers or animals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sz="1900"/>
              <a:t>Problem</a:t>
            </a:r>
            <a:endParaRPr sz="1900"/>
          </a:p>
          <a:p>
            <a: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Detecting results are not good enough</a:t>
            </a:r>
            <a:endParaRPr sz="1900"/>
          </a:p>
          <a:p>
            <a: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Can not follow OOIs automatically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Costly to test autonomous flights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With simulation: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sz="1900"/>
              <a:t>Augment dataset of labeled thermal infrared videos efficiently</a:t>
            </a:r>
            <a:endParaRPr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sz="1900"/>
              <a:t>Provide a testing environment for future autonomous flight</a:t>
            </a:r>
            <a:endParaRPr sz="1900"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Unreal Engine + AirSim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Unreal Engine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Support hardware-in-the-loop (ex. Xbox controller) or Python API for moving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AirSim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Veheicle model for the UAV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Environment model made of gravity, magnetic field, and air pressure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Densit</a:t>
            </a:r>
            <a:r>
              <a:rPr lang="zh-TW" sz="1800"/>
              <a:t>y model,</a:t>
            </a:r>
            <a:r>
              <a:rPr lang="zh-TW" sz="1800"/>
              <a:t> a physics engine for the linear and an- gular drag, accelerations, and collisions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 sensor model for the barometer, gyroscope and accelerometer, magnetometer, and GPS.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Scene, segmentation, and depth images can be collected</a:t>
            </a:r>
            <a:endParaRPr sz="1800"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Related Work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/>
              <a:t>Automatic detection of wildlife and humans in UAVs videos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RGB images in high resolution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Do not consider real-time detection</a:t>
            </a:r>
            <a:br>
              <a:rPr lang="zh-TW" sz="1700"/>
            </a:br>
            <a:r>
              <a:rPr lang="zh-TW" sz="1700"/>
              <a:t>→ SPOT won!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/>
              <a:t>Data augmentation → more data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Do not account for thermal infrared imagery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Do not consider the physical process that are involved in image capture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/>
              <a:t>Simulation → more data</a:t>
            </a:r>
            <a:br>
              <a:rPr lang="zh-TW" sz="2100"/>
            </a:br>
            <a:r>
              <a:rPr lang="zh-TW" sz="2100"/>
              <a:t>Train models with simulated data, test models with real data </a:t>
            </a:r>
            <a:br>
              <a:rPr lang="zh-TW" sz="2100"/>
            </a:br>
            <a:r>
              <a:rPr lang="zh-TW" sz="2100"/>
              <a:t>→ improve semantic segmentation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Few radiometric models for thermal simulation</a:t>
            </a:r>
            <a:endParaRPr sz="1700"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they did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Creation of an African savanna environment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Integration of a new thermal infrared model based on radiometry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API code extensions to follow objects of interest or fly in zig-zag patterns to generate simulated training data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Demonstrated detection improvement using simulated data generated by AirSim-W</a:t>
            </a:r>
            <a:endParaRPr/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173050"/>
            <a:ext cx="3884326" cy="19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1593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Africa Savana Environment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61642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Representative biome: </a:t>
            </a:r>
            <a:r>
              <a:rPr lang="zh-TW" sz="2000"/>
              <a:t>wide-open space, dense forest, a mid-density area, a water feature, road access, and poachers and appropriate animals</a:t>
            </a:r>
            <a:endParaRPr sz="20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Creating step:</a:t>
            </a:r>
            <a:endParaRPr sz="20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Get the model of  the correct plants, animals, and humans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Create a terrain, and sculpt it in hills and depressions for water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Spline-based movement of the actors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Dress the scene (textures → real-time video cpature)</a:t>
            </a:r>
            <a:endParaRPr sz="16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Three generic areas of vegetation density</a:t>
            </a:r>
            <a:endParaRPr sz="20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Three sets of poachers</a:t>
            </a:r>
            <a:endParaRPr sz="20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3 characters/set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Follow a spline in a large loop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Intersected the poacher loops with elephants on spline loops</a:t>
            </a:r>
            <a:endParaRPr sz="16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Zebras were scattered across the environment</a:t>
            </a:r>
            <a:endParaRPr sz="20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Animals were clustered around the watering hole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Expansion from RGB to Thermal Infrared </a:t>
            </a:r>
            <a:endParaRPr/>
          </a:p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