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c1aa9ffee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c1aa9ffee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d86636d4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d86636d4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d86636d4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d86636d4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d86636d4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d86636d4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d86636d4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d86636d4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d86636d4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d86636d4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d86636d4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d86636d4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d86636d4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d86636d4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d86636d4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d86636d4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d86636d4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d86636d4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d86636d4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d86636d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c1aa9ffee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c1aa9ffee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d86636d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d86636d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d86636d4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cd86636d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d86636d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d86636d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d86636d4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d86636d4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7647250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7647250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76472500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76472500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76472500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76472500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72d3a81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72d3a8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d86636d4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d86636d4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d86636d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d86636d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d86636d4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d86636d4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7" name="Google Shape;57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7" name="Google Shape;67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  <a:defRPr sz="2200">
                <a:solidFill>
                  <a:srgbClr val="000000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" name="Google Shape;77;p16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200">
                <a:solidFill>
                  <a:srgbClr val="FFFFFF"/>
                </a:solidFill>
              </a:defRPr>
            </a:lvl1pPr>
            <a:lvl2pPr lvl="1" rtl="0" algn="ctr">
              <a:buNone/>
              <a:defRPr b="1" sz="1200">
                <a:solidFill>
                  <a:srgbClr val="FFFFFF"/>
                </a:solidFill>
              </a:defRPr>
            </a:lvl2pPr>
            <a:lvl3pPr lvl="2" rtl="0" algn="ctr">
              <a:buNone/>
              <a:defRPr b="1" sz="1200">
                <a:solidFill>
                  <a:srgbClr val="FFFFFF"/>
                </a:solidFill>
              </a:defRPr>
            </a:lvl3pPr>
            <a:lvl4pPr lvl="3" rtl="0" algn="ctr">
              <a:buNone/>
              <a:defRPr b="1" sz="1200">
                <a:solidFill>
                  <a:srgbClr val="FFFFFF"/>
                </a:solidFill>
              </a:defRPr>
            </a:lvl4pPr>
            <a:lvl5pPr lvl="4" rtl="0" algn="ctr">
              <a:buNone/>
              <a:defRPr b="1" sz="1200">
                <a:solidFill>
                  <a:srgbClr val="FFFFFF"/>
                </a:solidFill>
              </a:defRPr>
            </a:lvl5pPr>
            <a:lvl6pPr lvl="5" rtl="0" algn="ctr">
              <a:buNone/>
              <a:defRPr b="1" sz="1200">
                <a:solidFill>
                  <a:srgbClr val="FFFFFF"/>
                </a:solidFill>
              </a:defRPr>
            </a:lvl6pPr>
            <a:lvl7pPr lvl="6" rtl="0" algn="ctr">
              <a:buNone/>
              <a:defRPr b="1" sz="1200">
                <a:solidFill>
                  <a:srgbClr val="FFFFFF"/>
                </a:solidFill>
              </a:defRPr>
            </a:lvl7pPr>
            <a:lvl8pPr lvl="7" rtl="0" algn="ctr">
              <a:buNone/>
              <a:defRPr b="1" sz="1200">
                <a:solidFill>
                  <a:srgbClr val="FFFFFF"/>
                </a:solidFill>
              </a:defRPr>
            </a:lvl8pPr>
            <a:lvl9pPr lvl="8" rtl="0" algn="ctr">
              <a:buNone/>
              <a:defRPr b="1"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2503875" y="4857150"/>
            <a:ext cx="438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Hybrid Federated and Centralized Learning</a:t>
            </a:r>
            <a:endParaRPr b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64100" y="4857150"/>
            <a:ext cx="104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r>
              <a:rPr b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-May-21</a:t>
            </a:r>
            <a:endParaRPr b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425650" y="1086125"/>
            <a:ext cx="822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6"/>
          <p:cNvCxnSpPr/>
          <p:nvPr/>
        </p:nvCxnSpPr>
        <p:spPr>
          <a:xfrm>
            <a:off x="1263850" y="1086125"/>
            <a:ext cx="8220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7" name="Google Shape;97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6" name="Google Shape;116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3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09900" y="578425"/>
            <a:ext cx="7806900" cy="26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Federated Machine Learning: Concept and Applications</a:t>
            </a:r>
            <a:endParaRPr b="1" sz="5000"/>
          </a:p>
        </p:txBody>
      </p:sp>
      <p:sp>
        <p:nvSpPr>
          <p:cNvPr id="131" name="Google Shape;131;p25"/>
          <p:cNvSpPr txBox="1"/>
          <p:nvPr>
            <p:ph idx="4294967295" type="subTitle"/>
          </p:nvPr>
        </p:nvSpPr>
        <p:spPr>
          <a:xfrm>
            <a:off x="598100" y="3706530"/>
            <a:ext cx="8228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1797">
                <a:solidFill>
                  <a:srgbClr val="FFFF00"/>
                </a:solidFill>
              </a:rPr>
              <a:t>QIANG YANG, Hong Kong University of Science and Technology, Hong Kong YANG LIU and TIANJIAN CHEN, Webank, China YONGXIN TONG, Beihang University, China</a:t>
            </a:r>
            <a:endParaRPr sz="1797">
              <a:solidFill>
                <a:srgbClr val="FFFF00"/>
              </a:solidFill>
            </a:endParaRPr>
          </a:p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102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Learning vs Federated Learning vs Hybrid Federated Learning </a:t>
            </a:r>
            <a:r>
              <a:rPr lang="en"/>
              <a:t>(4/4)</a:t>
            </a:r>
            <a:endParaRPr/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44250" y="3700275"/>
            <a:ext cx="8455500" cy="11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challenge for HFCL is the </a:t>
            </a:r>
            <a:r>
              <a:rPr b="1" lang="en"/>
              <a:t>wait required by the active clients</a:t>
            </a:r>
            <a:endParaRPr b="1"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Sequential dataset transmission (SDT) approach where the passive clients do not send the entire local dataset at once</a:t>
            </a:r>
            <a:endParaRPr/>
          </a:p>
        </p:txBody>
      </p:sp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1701" r="3789" t="8458"/>
          <a:stretch/>
        </p:blipFill>
        <p:spPr>
          <a:xfrm>
            <a:off x="1427875" y="1171475"/>
            <a:ext cx="6402482" cy="25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CL-based training considers a learning model</a:t>
            </a:r>
            <a:endParaRPr/>
          </a:p>
        </p:txBody>
      </p:sp>
      <p:sp>
        <p:nvSpPr>
          <p:cNvPr id="209" name="Google Shape;209;p35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400" y="2720875"/>
            <a:ext cx="5871975" cy="79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8081" y="3489338"/>
            <a:ext cx="5212294" cy="102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514675" y="1094250"/>
            <a:ext cx="852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For the </a:t>
            </a:r>
            <a:r>
              <a:rPr lang="en" sz="1600"/>
              <a:t>optimization problem, Define D</a:t>
            </a:r>
            <a:r>
              <a:rPr baseline="-25000" lang="en" sz="1600"/>
              <a:t>k </a:t>
            </a:r>
            <a:r>
              <a:rPr lang="en" sz="1600"/>
              <a:t>to be the local dataset of the k-th client so that the whole dataset is D = ⋃</a:t>
            </a:r>
            <a:r>
              <a:rPr baseline="-25000" lang="en" sz="1600"/>
              <a:t>k∈K</a:t>
            </a:r>
            <a:r>
              <a:rPr lang="en" sz="1600"/>
              <a:t> D</a:t>
            </a:r>
            <a:r>
              <a:rPr baseline="-25000" lang="en" sz="1600"/>
              <a:t>k</a:t>
            </a:r>
            <a:r>
              <a:rPr lang="en" sz="1600"/>
              <a:t>, where k = {1, . . . , K}. Denote the input and output tuple Di of the i-th element of the dataset D by Xi and Yi , respectively, such that Di = (Xi , Yi) and D = |D| is the number of input-output pairs.</a:t>
            </a:r>
            <a:endParaRPr sz="1600"/>
          </a:p>
        </p:txBody>
      </p:sp>
      <p:sp>
        <p:nvSpPr>
          <p:cNvPr id="213" name="Google Shape;213;p35"/>
          <p:cNvSpPr txBox="1"/>
          <p:nvPr/>
        </p:nvSpPr>
        <p:spPr>
          <a:xfrm>
            <a:off x="2319825" y="3956025"/>
            <a:ext cx="41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Loss function mean-squared error (MSE)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743900" y="2343675"/>
            <a:ext cx="7391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minimizing the empirical loss F(θ) over the learnable parameters θ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5"/>
          <p:cNvSpPr/>
          <p:nvPr/>
        </p:nvSpPr>
        <p:spPr>
          <a:xfrm>
            <a:off x="311700" y="4257700"/>
            <a:ext cx="8363100" cy="607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Loss function J (·) between the label data Y</a:t>
            </a:r>
            <a:r>
              <a:rPr baseline="-25000" lang="en" sz="2000"/>
              <a:t>i</a:t>
            </a:r>
            <a:r>
              <a:rPr lang="en" sz="2000"/>
              <a:t> and the prediction f(X</a:t>
            </a:r>
            <a:r>
              <a:rPr baseline="-25000" lang="en" sz="2000"/>
              <a:t>i</a:t>
            </a:r>
            <a:r>
              <a:rPr lang="en" sz="2000"/>
              <a:t>|θ)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 problem Notation in F</a:t>
            </a:r>
            <a:r>
              <a:rPr lang="en"/>
              <a:t>L-based training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1695450"/>
            <a:ext cx="72199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teratively through Gradient Descent (GD)</a:t>
            </a:r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F(θ) is carried out iteratively through gradient descent (GD). Denote the model parameters at the t-th communication round/iteration as θ</a:t>
            </a:r>
            <a:r>
              <a:rPr baseline="-25000" lang="en"/>
              <a:t>t</a:t>
            </a:r>
            <a:r>
              <a:rPr lang="en"/>
              <a:t>, t = 1, . . . , T, </a:t>
            </a:r>
            <a:r>
              <a:rPr b="1" lang="en"/>
              <a:t>where T denotes the number of iterations to reach the convergence (t+1) iteration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7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250" y="2952550"/>
            <a:ext cx="6771449" cy="18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Minibatch for large dataset</a:t>
            </a:r>
            <a:endParaRPr/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24" y="1509475"/>
            <a:ext cx="6600001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HFCL calculation</a:t>
            </a:r>
            <a:endParaRPr/>
          </a:p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 rotWithShape="1">
          <a:blip r:embed="rId3">
            <a:alphaModFix/>
          </a:blip>
          <a:srcRect b="0" l="0" r="3334" t="0"/>
          <a:stretch/>
        </p:blipFill>
        <p:spPr>
          <a:xfrm>
            <a:off x="585775" y="1200450"/>
            <a:ext cx="7706399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Quantization </a:t>
            </a:r>
            <a:r>
              <a:rPr lang="en"/>
              <a:t>operation</a:t>
            </a:r>
            <a:endParaRPr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0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663" y="2057400"/>
            <a:ext cx="616267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6156850" y="3546700"/>
            <a:ext cx="8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noise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6" name="Google Shape;256;p40"/>
          <p:cNvCxnSpPr>
            <a:endCxn id="255" idx="1"/>
          </p:cNvCxnSpPr>
          <p:nvPr/>
        </p:nvCxnSpPr>
        <p:spPr>
          <a:xfrm flipH="1" rot="-5400000">
            <a:off x="5381200" y="2971150"/>
            <a:ext cx="967800" cy="583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40"/>
          <p:cNvCxnSpPr/>
          <p:nvPr/>
        </p:nvCxnSpPr>
        <p:spPr>
          <a:xfrm flipH="1" rot="-5400000">
            <a:off x="3171400" y="2971150"/>
            <a:ext cx="967800" cy="583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40"/>
          <p:cNvSpPr txBox="1"/>
          <p:nvPr/>
        </p:nvSpPr>
        <p:spPr>
          <a:xfrm>
            <a:off x="4023250" y="3470500"/>
            <a:ext cx="15501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Quantization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Delay During Model Training</a:t>
            </a:r>
            <a:endParaRPr/>
          </a:p>
        </p:txBody>
      </p:sp>
      <p:sp>
        <p:nvSpPr>
          <p:cNvPr id="264" name="Google Shape;264;p41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 b="0" l="0" r="0" t="7475"/>
          <a:stretch/>
        </p:blipFill>
        <p:spPr>
          <a:xfrm>
            <a:off x="895350" y="1466450"/>
            <a:ext cx="7353300" cy="12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350" y="2941100"/>
            <a:ext cx="76200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HFCL with Sequential Data Transmission</a:t>
            </a:r>
            <a:endParaRPr/>
          </a:p>
        </p:txBody>
      </p:sp>
      <p:sp>
        <p:nvSpPr>
          <p:cNvPr id="272" name="Google Shape;272;p42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004" y="1568425"/>
            <a:ext cx="6903499" cy="26618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2"/>
          <p:cNvSpPr/>
          <p:nvPr/>
        </p:nvSpPr>
        <p:spPr>
          <a:xfrm>
            <a:off x="821650" y="1544700"/>
            <a:ext cx="838200" cy="32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Communication Overhead Comparison</a:t>
            </a:r>
            <a:endParaRPr/>
          </a:p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311700" y="1229875"/>
            <a:ext cx="4291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ommunication overhead of CL, FL and HFCL for L = {0, 1, 3, 5, 7, 10}.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Training:</a:t>
            </a:r>
            <a:r>
              <a:rPr lang="en"/>
              <a:t> 1000 data symbols are transmitted at each transmission block</a:t>
            </a:r>
            <a:endParaRPr/>
          </a:p>
          <a:p>
            <a:pPr indent="-31591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47×103 transmission blocks to complete CL-based training</a:t>
            </a:r>
            <a:endParaRPr/>
          </a:p>
          <a:p>
            <a:pPr indent="-31591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FL approximately 8.5×103 data blocks (approximately 6 times lower than that of CL)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communication overhead of HFCL (as well as HFCL-SDT) lies between CL and FL because it depends on </a:t>
            </a:r>
            <a:r>
              <a:rPr b="1" lang="en"/>
              <a:t>the number of passive clients L </a:t>
            </a:r>
            <a:r>
              <a:rPr lang="en"/>
              <a:t>and approaches to TCL as L → K.</a:t>
            </a:r>
            <a:endParaRPr/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b="11797" l="8491" r="0" t="7178"/>
          <a:stretch/>
        </p:blipFill>
        <p:spPr>
          <a:xfrm>
            <a:off x="4617580" y="1275775"/>
            <a:ext cx="4291496" cy="3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Introduction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Overview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Methodology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Experiments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Results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Related Works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Conclusions</a:t>
            </a:r>
            <a:endParaRPr/>
          </a:p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11700" y="1797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 Classification accuracy versus L </a:t>
            </a:r>
            <a:endParaRPr/>
          </a:p>
        </p:txBody>
      </p:sp>
      <p:sp>
        <p:nvSpPr>
          <p:cNvPr id="288" name="Google Shape;288;p44"/>
          <p:cNvSpPr txBox="1"/>
          <p:nvPr>
            <p:ph idx="1" type="body"/>
          </p:nvPr>
        </p:nvSpPr>
        <p:spPr>
          <a:xfrm>
            <a:off x="311700" y="1229875"/>
            <a:ext cx="4174500" cy="20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classification accuracy with respect to number of </a:t>
            </a:r>
            <a:r>
              <a:rPr b="1" lang="en"/>
              <a:t>passive clients</a:t>
            </a:r>
            <a:r>
              <a:rPr lang="en"/>
              <a:t>, L when B = 5 </a:t>
            </a:r>
            <a:r>
              <a:rPr b="1" lang="en"/>
              <a:t>quantization bits</a:t>
            </a:r>
            <a:r>
              <a:rPr lang="en"/>
              <a:t> are used and SNRθ = 20 dB</a:t>
            </a:r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 rotWithShape="1">
          <a:blip r:embed="rId3">
            <a:alphaModFix/>
          </a:blip>
          <a:srcRect b="0" l="0" r="10305" t="0"/>
          <a:stretch/>
        </p:blipFill>
        <p:spPr>
          <a:xfrm>
            <a:off x="4788072" y="873250"/>
            <a:ext cx="4355928" cy="35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4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44"/>
          <p:cNvSpPr txBox="1"/>
          <p:nvPr/>
        </p:nvSpPr>
        <p:spPr>
          <a:xfrm>
            <a:off x="93575" y="3389575"/>
            <a:ext cx="503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HFCL and HFCL- SDT perform better than FL for 0 &lt; L &lt; K because the collected gradients from the active clients are corrupted by wireless channel and quantization whose effects reduce as L → 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311700" y="225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 Classification accuracy versus B </a:t>
            </a:r>
            <a:endParaRPr/>
          </a:p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311700" y="1229875"/>
            <a:ext cx="4469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</a:t>
            </a:r>
            <a:r>
              <a:rPr lang="en"/>
              <a:t> quantization levels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for B ∈ [1, 8] when SNR</a:t>
            </a:r>
            <a:r>
              <a:rPr baseline="-25000" lang="en"/>
              <a:t>θ</a:t>
            </a:r>
            <a:r>
              <a:rPr lang="en"/>
              <a:t> = 20 dB shows that </a:t>
            </a:r>
            <a:r>
              <a:rPr b="1" lang="en"/>
              <a:t>both HFCL approaches perform better than FL</a:t>
            </a:r>
            <a:r>
              <a:rPr lang="en"/>
              <a:t> and approach to CL as an increase in B improves the resolution of the quantization operation</a:t>
            </a:r>
            <a:endParaRPr/>
          </a:p>
        </p:txBody>
      </p:sp>
      <p:sp>
        <p:nvSpPr>
          <p:cNvPr id="298" name="Google Shape;298;p45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1488" y="1017800"/>
            <a:ext cx="4262325" cy="370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 Classification accuracy versus SNR</a:t>
            </a:r>
            <a:r>
              <a:rPr baseline="-25000" lang="en"/>
              <a:t>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classification performance with respect to the noise level on the model parameters, i.e., θ and g</a:t>
            </a:r>
            <a:r>
              <a:rPr baseline="-25000" lang="en"/>
              <a:t>k</a:t>
            </a:r>
            <a:r>
              <a:rPr lang="en"/>
              <a:t>(θ) compares the competing algorithms for SNRθ ∈ [0, 20] dB. </a:t>
            </a:r>
            <a:r>
              <a:rPr b="1" lang="en"/>
              <a:t>at least 10 dB noise level is required</a:t>
            </a:r>
            <a:r>
              <a:rPr lang="en"/>
              <a:t> for reliable model training for all approaches</a:t>
            </a:r>
            <a:endParaRPr/>
          </a:p>
        </p:txBody>
      </p:sp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b="14573" l="0" r="0" t="0"/>
          <a:stretch/>
        </p:blipFill>
        <p:spPr>
          <a:xfrm>
            <a:off x="4477800" y="1356600"/>
            <a:ext cx="4354500" cy="33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The proposed approach is helpful if a part of the edge devices </a:t>
            </a:r>
            <a:r>
              <a:rPr b="1" lang="en"/>
              <a:t>lack computational capability</a:t>
            </a:r>
            <a:r>
              <a:rPr lang="en"/>
              <a:t> for gradient computation during model training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Only </a:t>
            </a:r>
            <a:r>
              <a:rPr b="1" lang="en"/>
              <a:t>active devices</a:t>
            </a:r>
            <a:r>
              <a:rPr lang="en"/>
              <a:t> with sufficient computational capability perform gradient computation</a:t>
            </a:r>
            <a:r>
              <a:rPr lang="en"/>
              <a:t> on their</a:t>
            </a:r>
            <a:r>
              <a:rPr lang="en"/>
              <a:t> local datasets whereas </a:t>
            </a:r>
            <a:r>
              <a:rPr b="1" lang="en"/>
              <a:t>passive devices</a:t>
            </a:r>
            <a:r>
              <a:rPr lang="en"/>
              <a:t> transmit their local datasets to the PS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The </a:t>
            </a:r>
            <a:r>
              <a:rPr lang="en">
                <a:solidFill>
                  <a:srgbClr val="FF0000"/>
                </a:solidFill>
              </a:rPr>
              <a:t>delays arising from the transmission</a:t>
            </a:r>
            <a:r>
              <a:rPr lang="en"/>
              <a:t> of local datasets during training of the size of the passive clients are large, mitigated by HFCL-SDT</a:t>
            </a:r>
            <a:endParaRPr/>
          </a:p>
        </p:txBody>
      </p:sp>
      <p:sp>
        <p:nvSpPr>
          <p:cNvPr id="314" name="Google Shape;314;p47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Horizontal Federated 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229875"/>
            <a:ext cx="4057800" cy="34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1:</a:t>
            </a:r>
            <a:br>
              <a:rPr lang="en"/>
            </a:br>
            <a:r>
              <a:rPr lang="en"/>
              <a:t>Participants locally compute training gradients  and send masked results to the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2:</a:t>
            </a:r>
            <a:br>
              <a:rPr lang="en"/>
            </a:br>
            <a:r>
              <a:rPr lang="en"/>
              <a:t>The server performs secure aggregation without learning information about any participant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3:</a:t>
            </a:r>
            <a:br>
              <a:rPr lang="en"/>
            </a:br>
            <a:r>
              <a:rPr lang="en"/>
              <a:t>The server sends back the aggregated results to participants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Step 4:</a:t>
            </a:r>
            <a:br>
              <a:rPr lang="en"/>
            </a:br>
            <a:r>
              <a:rPr lang="en"/>
              <a:t>Participants update their respective model with the decrypted gradients.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29775"/>
            <a:ext cx="4576475" cy="253208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Federated </a:t>
            </a:r>
            <a:r>
              <a:rPr lang="en"/>
              <a:t> Learning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3887" r="4854" t="0"/>
          <a:stretch/>
        </p:blipFill>
        <p:spPr>
          <a:xfrm>
            <a:off x="3754925" y="1229875"/>
            <a:ext cx="5266176" cy="28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-69300" y="1229875"/>
            <a:ext cx="4032300" cy="34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1:</a:t>
            </a:r>
            <a:br>
              <a:rPr lang="en"/>
            </a:br>
            <a:r>
              <a:rPr lang="en"/>
              <a:t>Collaborator C creates encryption pairs and sends a public key to A and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2:</a:t>
            </a:r>
            <a:br>
              <a:rPr lang="en"/>
            </a:br>
            <a:r>
              <a:rPr lang="en"/>
              <a:t> </a:t>
            </a:r>
            <a:r>
              <a:rPr lang="en"/>
              <a:t>A and B encrypt and exchange the intermediate results for gradient and loss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3:</a:t>
            </a:r>
            <a:br>
              <a:rPr lang="en"/>
            </a:br>
            <a:r>
              <a:rPr lang="en"/>
              <a:t> </a:t>
            </a:r>
            <a:r>
              <a:rPr lang="en"/>
              <a:t>A and B compute encrypted gradients and add an additional mask, A and B send encrypted values to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Step 4:</a:t>
            </a:r>
            <a:br>
              <a:rPr lang="en"/>
            </a:br>
            <a:r>
              <a:rPr lang="en"/>
              <a:t> </a:t>
            </a:r>
            <a:r>
              <a:rPr lang="en"/>
              <a:t>C decrypts and send the decrypted gradients and loss back to A and B. A and B unmask the gradients and update the model parameters accordingly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Steps for Vertical Federated Learning: Linear Regression</a:t>
            </a:r>
            <a:endParaRPr/>
          </a:p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75" y="1217900"/>
            <a:ext cx="8368026" cy="34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105100" y="349825"/>
            <a:ext cx="7806900" cy="26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Hybrid Federated and Centralized Learning</a:t>
            </a:r>
            <a:endParaRPr b="1" sz="5000"/>
          </a:p>
        </p:txBody>
      </p:sp>
      <p:sp>
        <p:nvSpPr>
          <p:cNvPr id="168" name="Google Shape;168;p30"/>
          <p:cNvSpPr txBox="1"/>
          <p:nvPr>
            <p:ph idx="4294967295" type="subTitle"/>
          </p:nvPr>
        </p:nvSpPr>
        <p:spPr>
          <a:xfrm>
            <a:off x="598100" y="3249330"/>
            <a:ext cx="8228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1797">
                <a:solidFill>
                  <a:srgbClr val="FFFF00"/>
                </a:solidFill>
              </a:rPr>
              <a:t>Ahmet M. Elbir1 , Sinem Coleri1 and Kumar Vijay Mishra2 1 Department of Electrical and Electronics Engineering, Koc University, Istanbul, Turkey 2 United States CCDC Army Research Laboratory, Adelphi, MD 20783 USA E-mail: ahmetmelbir@gmail.com, scoleri@ku.edu.tr, kumarvijay-mishra@uiowa.edu</a:t>
            </a:r>
            <a:endParaRPr sz="1797">
              <a:solidFill>
                <a:srgbClr val="FFFF00"/>
              </a:solidFill>
            </a:endParaRPr>
          </a:p>
        </p:txBody>
      </p:sp>
      <p:sp>
        <p:nvSpPr>
          <p:cNvPr id="169" name="Google Shape;169;p3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102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Learning vs Federated Learning vs Hybrid Federated Learning (</a:t>
            </a:r>
            <a:r>
              <a:rPr lang="en"/>
              <a:t>1/4</a:t>
            </a:r>
            <a:r>
              <a:rPr lang="en"/>
              <a:t>)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229875"/>
            <a:ext cx="5863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Centralized Learning (CL)</a:t>
            </a:r>
            <a:endParaRPr b="1" sz="2000"/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Artificial Neural Network (ANN) is trained at a </a:t>
            </a:r>
            <a:br>
              <a:rPr lang="en" sz="2000"/>
            </a:br>
            <a:r>
              <a:rPr lang="en" sz="2000"/>
              <a:t>Parameter Server (PS)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Transmitting the collected data to the PS: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Limitations</a:t>
            </a:r>
            <a:endParaRPr b="1" sz="2000"/>
          </a:p>
          <a:p>
            <a:pPr indent="-346075" lvl="1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Expensive in terms of energy and bandwidth</a:t>
            </a:r>
            <a:endParaRPr sz="2000"/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Delays </a:t>
            </a:r>
            <a:endParaRPr sz="2000"/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/>
              <a:t>Infringements of client privacy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-1945" l="0" r="71474" t="10621"/>
          <a:stretch/>
        </p:blipFill>
        <p:spPr>
          <a:xfrm>
            <a:off x="5965450" y="887650"/>
            <a:ext cx="2866850" cy="37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451475" y="3895850"/>
            <a:ext cx="478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CL-based techniques require huge bandwidths and communications overhead during training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102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Learning vs Federated Learning vs Hybrid Federated Learning (2/4)</a:t>
            </a:r>
            <a:endParaRPr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1229875"/>
            <a:ext cx="6002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Federated Learning (FL)</a:t>
            </a:r>
            <a:endParaRPr b="1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Clients send the model updates (gradients) instead of dataset to collaboratively train the learning model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The collected model updates are aggregated at the PS and then sent back to the clients to further update</a:t>
            </a:r>
            <a:endParaRPr/>
          </a:p>
        </p:txBody>
      </p:sp>
      <p:sp>
        <p:nvSpPr>
          <p:cNvPr id="185" name="Google Shape;185;p32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28721" r="42963" t="0"/>
          <a:stretch/>
        </p:blipFill>
        <p:spPr>
          <a:xfrm>
            <a:off x="6314400" y="710727"/>
            <a:ext cx="2517901" cy="362614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411600" y="4138175"/>
            <a:ext cx="580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0000"/>
                </a:solidFill>
              </a:rPr>
              <a:t>evices with different computational capabilities this requirement cannot be truly fit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102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Learning vs Federated Learning vs Hybrid Federated Learning </a:t>
            </a:r>
            <a:r>
              <a:rPr lang="en"/>
              <a:t>(3/4)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229875"/>
            <a:ext cx="4985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</a:t>
            </a:r>
            <a:r>
              <a:rPr b="1" lang="en"/>
              <a:t>ybrid Federated Centralized Learning (HFCL)</a:t>
            </a:r>
            <a:endParaRPr b="1"/>
          </a:p>
          <a:p>
            <a:pPr indent="-34734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devices incapable of sufficient computation power deploy CL while the rest use FL </a:t>
            </a:r>
            <a:endParaRPr/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</a:t>
            </a:r>
            <a:r>
              <a:rPr lang="en">
                <a:solidFill>
                  <a:srgbClr val="0000FF"/>
                </a:solidFill>
              </a:rPr>
              <a:t>client selection algorithms</a:t>
            </a:r>
            <a:r>
              <a:rPr lang="en"/>
              <a:t> take care collaboration of all the devices</a:t>
            </a:r>
            <a:endParaRPr/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the trusted clients or the ones with </a:t>
            </a:r>
            <a:r>
              <a:rPr lang="en">
                <a:solidFill>
                  <a:schemeClr val="dk1"/>
                </a:solidFill>
              </a:rPr>
              <a:t>sufficient computational resources </a:t>
            </a:r>
            <a:r>
              <a:rPr lang="en"/>
              <a:t>are selected for FL-based training</a:t>
            </a:r>
            <a:endParaRPr/>
          </a:p>
        </p:txBody>
      </p:sp>
      <p:sp>
        <p:nvSpPr>
          <p:cNvPr id="194" name="Google Shape;194;p33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 b="0" l="56840" r="4104" t="9722"/>
          <a:stretch/>
        </p:blipFill>
        <p:spPr>
          <a:xfrm>
            <a:off x="5297025" y="1229875"/>
            <a:ext cx="3707524" cy="34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