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dc4184bbd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dc4184bbd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df4b3943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1df4b3943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01178c2fe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01178c2fe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1df4b3943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1df4b3943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1df4b394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1df4b394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1df4b3943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1df4b3943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f4b3943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f4b394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1df4b3943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1df4b3943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1df4b3943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1df4b3943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1df4b394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1df4b394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1df4b3943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1df4b3943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dc4184bbd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dc4184bb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1df4b394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1df4b394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e01178c2f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e01178c2f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10d2d54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10d2d54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01178c2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01178c2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01178c2f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01178c2f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01178c2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01178c2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01178c2f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01178c2f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01178c2f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01178c2f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01178c2f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01178c2f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01178c2f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01178c2f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7" name="Google Shape;57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7" name="Google Shape;67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  <a:defRPr sz="2200">
                <a:solidFill>
                  <a:srgbClr val="000000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200">
                <a:solidFill>
                  <a:srgbClr val="FFFFFF"/>
                </a:solidFill>
              </a:defRPr>
            </a:lvl1pPr>
            <a:lvl2pPr lvl="1" rtl="0" algn="ctr">
              <a:buNone/>
              <a:defRPr b="1" sz="1200">
                <a:solidFill>
                  <a:srgbClr val="FFFFFF"/>
                </a:solidFill>
              </a:defRPr>
            </a:lvl2pPr>
            <a:lvl3pPr lvl="2" rtl="0" algn="ctr">
              <a:buNone/>
              <a:defRPr b="1" sz="1200">
                <a:solidFill>
                  <a:srgbClr val="FFFFFF"/>
                </a:solidFill>
              </a:defRPr>
            </a:lvl3pPr>
            <a:lvl4pPr lvl="3" rtl="0" algn="ctr">
              <a:buNone/>
              <a:defRPr b="1" sz="1200">
                <a:solidFill>
                  <a:srgbClr val="FFFFFF"/>
                </a:solidFill>
              </a:defRPr>
            </a:lvl4pPr>
            <a:lvl5pPr lvl="4" rtl="0" algn="ctr">
              <a:buNone/>
              <a:defRPr b="1" sz="1200">
                <a:solidFill>
                  <a:srgbClr val="FFFFFF"/>
                </a:solidFill>
              </a:defRPr>
            </a:lvl5pPr>
            <a:lvl6pPr lvl="5" rtl="0" algn="ctr">
              <a:buNone/>
              <a:defRPr b="1" sz="1200">
                <a:solidFill>
                  <a:srgbClr val="FFFFFF"/>
                </a:solidFill>
              </a:defRPr>
            </a:lvl6pPr>
            <a:lvl7pPr lvl="6" rtl="0" algn="ctr">
              <a:buNone/>
              <a:defRPr b="1" sz="1200">
                <a:solidFill>
                  <a:srgbClr val="FFFFFF"/>
                </a:solidFill>
              </a:defRPr>
            </a:lvl7pPr>
            <a:lvl8pPr lvl="7" rtl="0" algn="ctr">
              <a:buNone/>
              <a:defRPr b="1" sz="1200">
                <a:solidFill>
                  <a:srgbClr val="FFFFFF"/>
                </a:solidFill>
              </a:defRPr>
            </a:lvl8pPr>
            <a:lvl9pPr lvl="8" rtl="0" algn="ctr">
              <a:buNone/>
              <a:defRPr b="1" sz="12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1417950" y="4865025"/>
            <a:ext cx="669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ACM Transactions on Multimedia Computing Communications and Applications (TOMM 2020)</a:t>
            </a:r>
            <a:endParaRPr b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64100" y="4857150"/>
            <a:ext cx="104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23-June</a:t>
            </a:r>
            <a:r>
              <a:rPr b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-21</a:t>
            </a:r>
            <a:endParaRPr b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425650" y="1086125"/>
            <a:ext cx="82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6"/>
          <p:cNvCxnSpPr/>
          <p:nvPr/>
        </p:nvCxnSpPr>
        <p:spPr>
          <a:xfrm>
            <a:off x="1263850" y="1086125"/>
            <a:ext cx="8220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6" name="Google Shape;116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3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idx="2" type="sldNum"/>
          </p:nvPr>
        </p:nvSpPr>
        <p:spPr>
          <a:xfrm>
            <a:off x="8690575" y="4639675"/>
            <a:ext cx="491100" cy="503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b="1" sz="1500">
                <a:solidFill>
                  <a:srgbClr val="FFFFFF"/>
                </a:solidFill>
              </a:defRPr>
            </a:lvl1pPr>
            <a:lvl2pPr lvl="1" rtl="0" algn="ctr">
              <a:buNone/>
              <a:defRPr b="1" sz="1500">
                <a:solidFill>
                  <a:srgbClr val="FFFFFF"/>
                </a:solidFill>
              </a:defRPr>
            </a:lvl2pPr>
            <a:lvl3pPr lvl="2" rtl="0" algn="ctr">
              <a:buNone/>
              <a:defRPr b="1" sz="1500">
                <a:solidFill>
                  <a:srgbClr val="FFFFFF"/>
                </a:solidFill>
              </a:defRPr>
            </a:lvl3pPr>
            <a:lvl4pPr lvl="3" rtl="0" algn="ctr">
              <a:buNone/>
              <a:defRPr b="1" sz="1500">
                <a:solidFill>
                  <a:srgbClr val="FFFFFF"/>
                </a:solidFill>
              </a:defRPr>
            </a:lvl4pPr>
            <a:lvl5pPr lvl="4" rtl="0" algn="ctr">
              <a:buNone/>
              <a:defRPr b="1" sz="1500">
                <a:solidFill>
                  <a:srgbClr val="FFFFFF"/>
                </a:solidFill>
              </a:defRPr>
            </a:lvl5pPr>
            <a:lvl6pPr lvl="5" rtl="0" algn="ctr">
              <a:buNone/>
              <a:defRPr b="1" sz="1500">
                <a:solidFill>
                  <a:srgbClr val="FFFFFF"/>
                </a:solidFill>
              </a:defRPr>
            </a:lvl6pPr>
            <a:lvl7pPr lvl="6" rtl="0" algn="ctr">
              <a:buNone/>
              <a:defRPr b="1" sz="1500">
                <a:solidFill>
                  <a:srgbClr val="FFFFFF"/>
                </a:solidFill>
              </a:defRPr>
            </a:lvl7pPr>
            <a:lvl8pPr lvl="7" rtl="0" algn="ctr">
              <a:buNone/>
              <a:defRPr b="1" sz="1500">
                <a:solidFill>
                  <a:srgbClr val="FFFFFF"/>
                </a:solidFill>
              </a:defRPr>
            </a:lvl8pPr>
            <a:lvl9pPr lvl="8" rtl="0" algn="ctr">
              <a:buNone/>
              <a:defRPr b="1" sz="15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Relationship Id="rId4" Type="http://schemas.openxmlformats.org/officeDocument/2006/relationships/image" Target="../media/image14.gif"/><Relationship Id="rId5" Type="http://schemas.openxmlformats.org/officeDocument/2006/relationships/image" Target="../media/image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598100" y="164250"/>
            <a:ext cx="7862400" cy="25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Human Activity Recognition from Multiple Sensors Data Using Multi-fusion Representations and CNNs</a:t>
            </a:r>
            <a:endParaRPr b="1" sz="5000"/>
          </a:p>
        </p:txBody>
      </p:sp>
      <p:sp>
        <p:nvSpPr>
          <p:cNvPr id="131" name="Google Shape;131;p25"/>
          <p:cNvSpPr txBox="1"/>
          <p:nvPr>
            <p:ph idx="4294967295" type="subTitle"/>
          </p:nvPr>
        </p:nvSpPr>
        <p:spPr>
          <a:xfrm>
            <a:off x="1200200" y="3013200"/>
            <a:ext cx="76194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97">
                <a:solidFill>
                  <a:srgbClr val="FFFF00"/>
                </a:solidFill>
              </a:rPr>
              <a:t>FARZAN MAJEED NOORI, Department of Informatics, University of Oslo, Norway</a:t>
            </a:r>
            <a:endParaRPr sz="1397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97">
                <a:solidFill>
                  <a:srgbClr val="FFFF00"/>
                </a:solidFill>
              </a:rPr>
              <a:t>MICHAEL RIEGLER, Simula Metropolitan Center for Digitalization and Kristiania University College, Norway</a:t>
            </a:r>
            <a:endParaRPr sz="1397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97">
                <a:solidFill>
                  <a:srgbClr val="FFFF00"/>
                </a:solidFill>
              </a:rPr>
              <a:t>MD ZIA UDDIN, Department of Informatics, University of Oslo, Norway</a:t>
            </a:r>
            <a:endParaRPr sz="1397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97">
                <a:solidFill>
                  <a:srgbClr val="FFFF00"/>
                </a:solidFill>
              </a:rPr>
              <a:t>JIM TORRESEN, Department of Informatics and RITMO, University of Oslo, Norway</a:t>
            </a:r>
            <a:endParaRPr sz="1397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397">
              <a:solidFill>
                <a:srgbClr val="FFFF00"/>
              </a:solidFill>
            </a:endParaRPr>
          </a:p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556350" y="82175"/>
            <a:ext cx="9144000" cy="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Methodology (Distance Matrices and Image Representations)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00"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300150" y="750375"/>
            <a:ext cx="8532300" cy="3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D_{i,j}=||x_i-x_j||"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350" y="2704424"/>
            <a:ext cx="2685650" cy="43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_{i,j}=\begin{cases}&#10;           1 &amp; if ||x_i-x_j|| \le \varepsilon \\&#10;           0 &amp; otherwise&#10;\end{cases}&#10;" id="251" name="Google Shape;2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800" y="1207575"/>
            <a:ext cx="2685650" cy="6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/>
        </p:nvSpPr>
        <p:spPr>
          <a:xfrm>
            <a:off x="354725" y="804950"/>
            <a:ext cx="5280000" cy="20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RPs as a tool: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 recurrence of a </a:t>
            </a: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state at time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i at a </a:t>
            </a: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different time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j is marked within a two-dimensional squared matrix with ones and zeros where both axes represent time: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278525" y="2481350"/>
            <a:ext cx="5280000" cy="17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A distance matrix D contains the distance between each pair of points, and used as the </a:t>
            </a: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first image type representation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354725" y="3548150"/>
            <a:ext cx="84126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second image representation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, the data extracted from x, y, and z axes of the accelerometer was stacked to generate the images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and Metrics</a:t>
            </a:r>
            <a:endParaRPr/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</a:t>
            </a:r>
            <a:r>
              <a:rPr lang="en" sz="1800"/>
              <a:t>hree datasets:</a:t>
            </a:r>
            <a:endParaRPr sz="1800"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Wireless Sensor Data Mining (WISDM) versions 1.1 and 2.0</a:t>
            </a:r>
            <a:endParaRPr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Context-Awareness via Wrist-Worn Motion Sensors (HAND</a:t>
            </a:r>
            <a:r>
              <a:rPr lang="en"/>
              <a:t>Y)</a:t>
            </a:r>
            <a:endParaRPr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60"/>
          </a:p>
        </p:txBody>
      </p:sp>
      <p:sp>
        <p:nvSpPr>
          <p:cNvPr id="261" name="Google Shape;261;p35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88" y="2095800"/>
            <a:ext cx="842962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and Metrics (Data Level Fusion)</a:t>
            </a:r>
            <a:endParaRPr/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550" y="1172425"/>
            <a:ext cx="5345377" cy="35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and Metrics</a:t>
            </a:r>
            <a:endParaRPr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Measure the performance:</a:t>
            </a:r>
            <a:br>
              <a:rPr lang="en" sz="1640"/>
            </a:br>
            <a:endParaRPr sz="1640"/>
          </a:p>
          <a:p>
            <a:pPr indent="-33401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60"/>
              <a:buChar char="○"/>
            </a:pPr>
            <a:r>
              <a:rPr lang="en" sz="1660"/>
              <a:t>Accuracy=</a:t>
            </a:r>
            <a:endParaRPr sz="1660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940"/>
          </a:p>
          <a:p>
            <a:pPr indent="-334010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60"/>
              <a:buChar char="○"/>
            </a:pPr>
            <a:r>
              <a:rPr lang="en" sz="1660"/>
              <a:t>Precision= </a:t>
            </a:r>
            <a:br>
              <a:rPr lang="en" sz="1660"/>
            </a:br>
            <a:endParaRPr sz="1660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940"/>
          </a:p>
          <a:p>
            <a:pPr indent="-334010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60"/>
              <a:buChar char="○"/>
            </a:pPr>
            <a:r>
              <a:rPr lang="en" sz="1660"/>
              <a:t>Recall= </a:t>
            </a:r>
            <a:br>
              <a:rPr lang="en" sz="1660"/>
            </a:br>
            <a:endParaRPr sz="1660"/>
          </a:p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frac{TP+TN}{TP+FP+FN+TN}" id="277" name="Google Shape;2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175" y="1631500"/>
            <a:ext cx="2826858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TP}{TP+FP}" id="278" name="Google Shape;27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782" y="2421050"/>
            <a:ext cx="1209868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TP}{TP+FN}" id="279" name="Google Shape;27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825" y="3270000"/>
            <a:ext cx="1452950" cy="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 and Metrics (HANDY Dataset Analysis)</a:t>
            </a:r>
            <a:endParaRPr/>
          </a:p>
        </p:txBody>
      </p:sp>
      <p:sp>
        <p:nvSpPr>
          <p:cNvPr id="285" name="Google Shape;285;p38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8"/>
          <p:cNvSpPr txBox="1"/>
          <p:nvPr/>
        </p:nvSpPr>
        <p:spPr>
          <a:xfrm>
            <a:off x="311700" y="1331075"/>
            <a:ext cx="87099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Experiments using accelerometer data and magnetometer data for different representations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xyz images of accelerometer and magnetometer data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distance matrices of accelerometer and magnetometer data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xyz images and distance matrices of accelerometer data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xyz images and distance matrices of magnetometer data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Combination of all four representations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483075" y="385775"/>
            <a:ext cx="8284200" cy="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r>
              <a:rPr lang="en" sz="2444"/>
              <a:t>(</a:t>
            </a:r>
            <a:r>
              <a:rPr lang="en" sz="2444"/>
              <a:t>Comparison with previous studies )</a:t>
            </a:r>
            <a:r>
              <a:rPr lang="en" sz="1888"/>
              <a:t> </a:t>
            </a:r>
            <a:endParaRPr sz="33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75" y="827725"/>
            <a:ext cx="8407824" cy="389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164725" y="79350"/>
            <a:ext cx="86025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r>
              <a:rPr lang="en" sz="2444"/>
              <a:t>(Precision and Recall of All Fusion Approaches for Individual Activities of WISDM Version 1.1 )</a:t>
            </a:r>
            <a:r>
              <a:rPr lang="en" sz="1888"/>
              <a:t> </a:t>
            </a:r>
            <a:endParaRPr sz="33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0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1375"/>
            <a:ext cx="8839199" cy="3275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164725" y="79350"/>
            <a:ext cx="86025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r>
              <a:rPr lang="en" sz="2444"/>
              <a:t>(Precision and Recall of All Fusion Approaches for Individual Activities of WISDM Version 1.1 )</a:t>
            </a:r>
            <a:r>
              <a:rPr lang="en" sz="1888"/>
              <a:t> </a:t>
            </a:r>
            <a:endParaRPr sz="33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1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b="0" l="0" r="0" t="16846"/>
          <a:stretch/>
        </p:blipFill>
        <p:spPr>
          <a:xfrm>
            <a:off x="0" y="1237549"/>
            <a:ext cx="8786885" cy="32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13" name="Google Shape;313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t/>
            </a:r>
            <a:endParaRPr/>
          </a:p>
        </p:txBody>
      </p:sp>
      <p:sp>
        <p:nvSpPr>
          <p:cNvPr id="314" name="Google Shape;314;p42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426" y="1008125"/>
            <a:ext cx="7059374" cy="31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21" name="Google Shape;321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t/>
            </a:r>
            <a:endParaRPr/>
          </a:p>
        </p:txBody>
      </p:sp>
      <p:sp>
        <p:nvSpPr>
          <p:cNvPr id="322" name="Google Shape;322;p43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3">
            <a:alphaModFix/>
          </a:blip>
          <a:srcRect b="0" l="0" r="0" t="16659"/>
          <a:stretch/>
        </p:blipFill>
        <p:spPr>
          <a:xfrm>
            <a:off x="311700" y="1120549"/>
            <a:ext cx="8520602" cy="21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25" y="3253525"/>
            <a:ext cx="8727701" cy="14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Introduction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Overview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Methodology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Experiments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Results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Related Works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Conclusions</a:t>
            </a:r>
            <a:endParaRPr/>
          </a:p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30" name="Google Shape;330;p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t/>
            </a:r>
            <a:endParaRPr/>
          </a:p>
        </p:txBody>
      </p:sp>
      <p:sp>
        <p:nvSpPr>
          <p:cNvPr id="331" name="Google Shape;331;p44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794" y="1201750"/>
            <a:ext cx="468303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38" name="Google Shape;338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Two Matrix representation present</a:t>
            </a:r>
            <a:br>
              <a:rPr lang="en"/>
            </a:br>
            <a:r>
              <a:rPr lang="en"/>
              <a:t>D</a:t>
            </a:r>
            <a:r>
              <a:rPr lang="en"/>
              <a:t>istance matrix representation, image representation (the raw x,y, and z axes values)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paper examined three data fusion approach</a:t>
            </a:r>
            <a:br>
              <a:rPr lang="en"/>
            </a:br>
            <a:r>
              <a:rPr lang="en"/>
              <a:t>Data level fusion, Feature Level fusion, Decision-level fusion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Three different datasets (collected using smartphones and wristwatches) were used to validate the novelty and performance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Two different representations were fused using data-level-fusion, feature-level-fusion, and decision Level-fusion</a:t>
            </a:r>
            <a:endParaRPr/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approach also showed significant results in an uncontrolled environment (i.e., WISDM version 2.0 dataset)</a:t>
            </a:r>
            <a:endParaRPr/>
          </a:p>
        </p:txBody>
      </p:sp>
      <p:sp>
        <p:nvSpPr>
          <p:cNvPr id="339" name="Google Shape;339;p45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and </a:t>
            </a:r>
            <a:endParaRPr/>
          </a:p>
        </p:txBody>
      </p:sp>
      <p:sp>
        <p:nvSpPr>
          <p:cNvPr id="345" name="Google Shape;345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6"/>
          <p:cNvSpPr/>
          <p:nvPr/>
        </p:nvSpPr>
        <p:spPr>
          <a:xfrm>
            <a:off x="2232950" y="3468125"/>
            <a:ext cx="2079000" cy="795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Step 1</a:t>
            </a:r>
            <a:endParaRPr sz="2300"/>
          </a:p>
        </p:txBody>
      </p:sp>
      <p:sp>
        <p:nvSpPr>
          <p:cNvPr id="347" name="Google Shape;347;p46"/>
          <p:cNvSpPr/>
          <p:nvPr/>
        </p:nvSpPr>
        <p:spPr>
          <a:xfrm>
            <a:off x="2248350" y="3464925"/>
            <a:ext cx="1278179" cy="800800"/>
          </a:xfrm>
          <a:custGeom>
            <a:rect b="b" l="l" r="r" t="t"/>
            <a:pathLst>
              <a:path extrusionOk="0" h="32032" w="61599">
                <a:moveTo>
                  <a:pt x="0" y="32032"/>
                </a:moveTo>
                <a:lnTo>
                  <a:pt x="0" y="0"/>
                </a:lnTo>
                <a:lnTo>
                  <a:pt x="61599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Google Shape;348;p46"/>
          <p:cNvSpPr/>
          <p:nvPr/>
        </p:nvSpPr>
        <p:spPr>
          <a:xfrm>
            <a:off x="3071150" y="2706125"/>
            <a:ext cx="2079000" cy="795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Step 2</a:t>
            </a:r>
            <a:endParaRPr/>
          </a:p>
        </p:txBody>
      </p:sp>
      <p:sp>
        <p:nvSpPr>
          <p:cNvPr id="349" name="Google Shape;349;p46"/>
          <p:cNvSpPr/>
          <p:nvPr/>
        </p:nvSpPr>
        <p:spPr>
          <a:xfrm>
            <a:off x="3086550" y="2702925"/>
            <a:ext cx="1278179" cy="800800"/>
          </a:xfrm>
          <a:custGeom>
            <a:rect b="b" l="l" r="r" t="t"/>
            <a:pathLst>
              <a:path extrusionOk="0" h="32032" w="61599">
                <a:moveTo>
                  <a:pt x="0" y="32032"/>
                </a:moveTo>
                <a:lnTo>
                  <a:pt x="0" y="0"/>
                </a:lnTo>
                <a:lnTo>
                  <a:pt x="61599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0" name="Google Shape;350;p46"/>
          <p:cNvSpPr/>
          <p:nvPr/>
        </p:nvSpPr>
        <p:spPr>
          <a:xfrm>
            <a:off x="3833150" y="1944125"/>
            <a:ext cx="2079000" cy="795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Step 3</a:t>
            </a:r>
            <a:endParaRPr/>
          </a:p>
        </p:txBody>
      </p:sp>
      <p:sp>
        <p:nvSpPr>
          <p:cNvPr id="351" name="Google Shape;351;p46"/>
          <p:cNvSpPr/>
          <p:nvPr/>
        </p:nvSpPr>
        <p:spPr>
          <a:xfrm>
            <a:off x="3848550" y="1940925"/>
            <a:ext cx="1278179" cy="800800"/>
          </a:xfrm>
          <a:custGeom>
            <a:rect b="b" l="l" r="r" t="t"/>
            <a:pathLst>
              <a:path extrusionOk="0" h="32032" w="61599">
                <a:moveTo>
                  <a:pt x="0" y="32032"/>
                </a:moveTo>
                <a:lnTo>
                  <a:pt x="0" y="0"/>
                </a:lnTo>
                <a:lnTo>
                  <a:pt x="61599" y="0"/>
                </a:ln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Google Shape;352;p46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Human Activity Recognition (HAR)  </a:t>
            </a:r>
            <a:endParaRPr b="1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identify daily life activities such as sitting, standing, running, walking, and so 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Scopes</a:t>
            </a:r>
            <a:r>
              <a:rPr lang="en"/>
              <a:t> 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HAR in health monitoring systems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Ambient assisted living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Detecting activities during sports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Surveillance</a:t>
            </a:r>
            <a:endParaRPr/>
          </a:p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Data Fusion 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Data</a:t>
            </a:r>
            <a:r>
              <a:rPr lang="en" sz="2500"/>
              <a:t> Fusion is the combining of sensory data or data derived from sensory data such that the resulting information is in some sense better when these sources were used individually</a:t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Elmenreich, Wilfried. "An introduction to sensor fusion."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Vienna University of Technology, Austria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502 (2002): 1-28.</a:t>
            </a:r>
            <a:endParaRPr sz="2500"/>
          </a:p>
        </p:txBody>
      </p:sp>
      <p:sp>
        <p:nvSpPr>
          <p:cNvPr id="153" name="Google Shape;153;p28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Sensors Data Fusion 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When the sensor cannot measure all relevant attributes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/>
              <a:t>Single sensor </a:t>
            </a:r>
            <a:r>
              <a:rPr lang="en"/>
              <a:t>modality to detect human actions is not very robust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Health or activity monitor systems having </a:t>
            </a:r>
            <a:r>
              <a:rPr b="1" lang="en"/>
              <a:t>several sensors</a:t>
            </a:r>
            <a:r>
              <a:rPr lang="en"/>
              <a:t> can be more useful to discriminate complex activities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Multi-modal Sensor Fusion (1\2)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combination of how to combine data from multiple (and possible diverse) sensors </a:t>
            </a:r>
            <a:r>
              <a:rPr b="1" lang="en"/>
              <a:t>in order to make inferences </a:t>
            </a:r>
            <a:r>
              <a:rPr lang="en"/>
              <a:t>about a physical event, activity, or situation</a:t>
            </a:r>
            <a:r>
              <a:rPr lang="en"/>
              <a:t>                                                     </a:t>
            </a:r>
            <a:endParaRPr/>
          </a:p>
          <a:p>
            <a:pPr indent="457200" lvl="0" marL="3657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ultiple sensors measuring different aspects to increase reliability and decrease vulnerability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Multi-modal Sensor Fusion (2\2)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</a:t>
            </a:r>
            <a:r>
              <a:rPr lang="en"/>
              <a:t>ata-level-fusion:</a:t>
            </a:r>
            <a:br>
              <a:rPr lang="en"/>
            </a:br>
            <a:r>
              <a:rPr lang="en"/>
              <a:t>raw data from several modalities would be fused before putting into the classifier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Feature-level-fusion:</a:t>
            </a:r>
            <a:br>
              <a:rPr lang="en"/>
            </a:br>
            <a:r>
              <a:rPr lang="en"/>
              <a:t>Combined the features of gyroscope and accelerometer to make the system more robust to recognize human activities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Decision-level-fusion:</a:t>
            </a:r>
            <a:br>
              <a:rPr lang="en"/>
            </a:br>
            <a:r>
              <a:rPr lang="en"/>
              <a:t>Random Forest classifier was used after extracting classification results form each representation of data</a:t>
            </a:r>
            <a:endParaRPr/>
          </a:p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ingle sensory data/baseline</a:t>
            </a:r>
            <a:r>
              <a:rPr b="1" lang="en"/>
              <a:t> &amp;</a:t>
            </a:r>
            <a:r>
              <a:rPr lang="en"/>
              <a:t> Data-level fusion</a:t>
            </a:r>
            <a:endParaRPr/>
          </a:p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47725" y="14421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Single Sensor Data</a:t>
            </a:r>
            <a:endParaRPr sz="1800"/>
          </a:p>
        </p:txBody>
      </p:sp>
      <p:sp>
        <p:nvSpPr>
          <p:cNvPr id="182" name="Google Shape;182;p32"/>
          <p:cNvSpPr/>
          <p:nvPr/>
        </p:nvSpPr>
        <p:spPr>
          <a:xfrm>
            <a:off x="2026450" y="1442100"/>
            <a:ext cx="1474200" cy="607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 Processing </a:t>
            </a:r>
            <a:endParaRPr sz="1800"/>
          </a:p>
        </p:txBody>
      </p:sp>
      <p:sp>
        <p:nvSpPr>
          <p:cNvPr id="183" name="Google Shape;183;p32"/>
          <p:cNvSpPr/>
          <p:nvPr/>
        </p:nvSpPr>
        <p:spPr>
          <a:xfrm>
            <a:off x="4038600" y="14421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CNN</a:t>
            </a:r>
            <a:endParaRPr sz="1800"/>
          </a:p>
        </p:txBody>
      </p:sp>
      <p:sp>
        <p:nvSpPr>
          <p:cNvPr id="184" name="Google Shape;184;p32"/>
          <p:cNvSpPr/>
          <p:nvPr/>
        </p:nvSpPr>
        <p:spPr>
          <a:xfrm>
            <a:off x="5715000" y="14421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Output</a:t>
            </a:r>
            <a:endParaRPr b="1" sz="1800"/>
          </a:p>
        </p:txBody>
      </p:sp>
      <p:sp>
        <p:nvSpPr>
          <p:cNvPr id="185" name="Google Shape;185;p32"/>
          <p:cNvSpPr/>
          <p:nvPr/>
        </p:nvSpPr>
        <p:spPr>
          <a:xfrm>
            <a:off x="47725" y="30936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Multi-sensors</a:t>
            </a:r>
            <a:endParaRPr sz="1700"/>
          </a:p>
        </p:txBody>
      </p:sp>
      <p:sp>
        <p:nvSpPr>
          <p:cNvPr id="186" name="Google Shape;186;p32"/>
          <p:cNvSpPr/>
          <p:nvPr/>
        </p:nvSpPr>
        <p:spPr>
          <a:xfrm>
            <a:off x="2098725" y="3093600"/>
            <a:ext cx="1474200" cy="607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 Processing</a:t>
            </a:r>
            <a:endParaRPr sz="1800"/>
          </a:p>
        </p:txBody>
      </p:sp>
      <p:sp>
        <p:nvSpPr>
          <p:cNvPr id="187" name="Google Shape;187;p32"/>
          <p:cNvSpPr/>
          <p:nvPr/>
        </p:nvSpPr>
        <p:spPr>
          <a:xfrm>
            <a:off x="4073525" y="30936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Data-Level Fusion</a:t>
            </a:r>
            <a:endParaRPr sz="1800"/>
          </a:p>
        </p:txBody>
      </p:sp>
      <p:sp>
        <p:nvSpPr>
          <p:cNvPr id="188" name="Google Shape;188;p32"/>
          <p:cNvSpPr/>
          <p:nvPr/>
        </p:nvSpPr>
        <p:spPr>
          <a:xfrm>
            <a:off x="6027650" y="30936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CNN</a:t>
            </a:r>
            <a:endParaRPr sz="1800"/>
          </a:p>
        </p:txBody>
      </p:sp>
      <p:cxnSp>
        <p:nvCxnSpPr>
          <p:cNvPr id="189" name="Google Shape;189;p32"/>
          <p:cNvCxnSpPr>
            <a:stCxn id="187" idx="3"/>
          </p:cNvCxnSpPr>
          <p:nvPr/>
        </p:nvCxnSpPr>
        <p:spPr>
          <a:xfrm>
            <a:off x="5547725" y="33975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2"/>
          <p:cNvCxnSpPr/>
          <p:nvPr/>
        </p:nvCxnSpPr>
        <p:spPr>
          <a:xfrm>
            <a:off x="7528925" y="34224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32"/>
          <p:cNvCxnSpPr/>
          <p:nvPr/>
        </p:nvCxnSpPr>
        <p:spPr>
          <a:xfrm>
            <a:off x="1521913" y="17460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32"/>
          <p:cNvCxnSpPr/>
          <p:nvPr/>
        </p:nvCxnSpPr>
        <p:spPr>
          <a:xfrm>
            <a:off x="3500638" y="17460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2"/>
          <p:cNvCxnSpPr/>
          <p:nvPr/>
        </p:nvCxnSpPr>
        <p:spPr>
          <a:xfrm>
            <a:off x="1598113" y="34224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32"/>
          <p:cNvCxnSpPr/>
          <p:nvPr/>
        </p:nvCxnSpPr>
        <p:spPr>
          <a:xfrm>
            <a:off x="3579313" y="34224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32"/>
          <p:cNvSpPr/>
          <p:nvPr/>
        </p:nvSpPr>
        <p:spPr>
          <a:xfrm>
            <a:off x="7696200" y="31185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Output</a:t>
            </a:r>
            <a:endParaRPr b="1" sz="1800"/>
          </a:p>
        </p:txBody>
      </p:sp>
      <p:cxnSp>
        <p:nvCxnSpPr>
          <p:cNvPr id="196" name="Google Shape;196;p32"/>
          <p:cNvCxnSpPr/>
          <p:nvPr/>
        </p:nvCxnSpPr>
        <p:spPr>
          <a:xfrm>
            <a:off x="5547725" y="17460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448075" y="1262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Feature-level Fusion </a:t>
            </a:r>
            <a:r>
              <a:rPr b="1" lang="en"/>
              <a:t>&amp;</a:t>
            </a:r>
            <a:r>
              <a:rPr lang="en"/>
              <a:t> Decision-level fusion</a:t>
            </a:r>
            <a:endParaRPr/>
          </a:p>
        </p:txBody>
      </p:sp>
      <p:sp>
        <p:nvSpPr>
          <p:cNvPr id="202" name="Google Shape;202;p33"/>
          <p:cNvSpPr txBox="1"/>
          <p:nvPr>
            <p:ph idx="12" type="sldNum"/>
          </p:nvPr>
        </p:nvSpPr>
        <p:spPr>
          <a:xfrm>
            <a:off x="8767200" y="4724700"/>
            <a:ext cx="3768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3"/>
          <p:cNvSpPr/>
          <p:nvPr/>
        </p:nvSpPr>
        <p:spPr>
          <a:xfrm>
            <a:off x="47725" y="14421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Multi-sensors\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Multi-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Representations</a:t>
            </a:r>
            <a:endParaRPr sz="1200"/>
          </a:p>
        </p:txBody>
      </p:sp>
      <p:sp>
        <p:nvSpPr>
          <p:cNvPr id="204" name="Google Shape;204;p33"/>
          <p:cNvSpPr/>
          <p:nvPr/>
        </p:nvSpPr>
        <p:spPr>
          <a:xfrm>
            <a:off x="2026450" y="1442100"/>
            <a:ext cx="1474200" cy="607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 Processing </a:t>
            </a:r>
            <a:endParaRPr sz="1800"/>
          </a:p>
        </p:txBody>
      </p:sp>
      <p:sp>
        <p:nvSpPr>
          <p:cNvPr id="205" name="Google Shape;205;p33"/>
          <p:cNvSpPr/>
          <p:nvPr/>
        </p:nvSpPr>
        <p:spPr>
          <a:xfrm>
            <a:off x="7162800" y="14421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Output</a:t>
            </a:r>
            <a:endParaRPr b="1" sz="1800"/>
          </a:p>
        </p:txBody>
      </p:sp>
      <p:sp>
        <p:nvSpPr>
          <p:cNvPr id="206" name="Google Shape;206;p33"/>
          <p:cNvSpPr/>
          <p:nvPr/>
        </p:nvSpPr>
        <p:spPr>
          <a:xfrm>
            <a:off x="2098725" y="3627000"/>
            <a:ext cx="1474200" cy="607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Pre- Processing</a:t>
            </a:r>
            <a:endParaRPr sz="1800"/>
          </a:p>
        </p:txBody>
      </p:sp>
      <p:cxnSp>
        <p:nvCxnSpPr>
          <p:cNvPr id="207" name="Google Shape;207;p33"/>
          <p:cNvCxnSpPr/>
          <p:nvPr/>
        </p:nvCxnSpPr>
        <p:spPr>
          <a:xfrm>
            <a:off x="1521913" y="17460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33"/>
          <p:cNvCxnSpPr/>
          <p:nvPr/>
        </p:nvCxnSpPr>
        <p:spPr>
          <a:xfrm>
            <a:off x="3500638" y="1746000"/>
            <a:ext cx="360900" cy="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33"/>
          <p:cNvCxnSpPr/>
          <p:nvPr/>
        </p:nvCxnSpPr>
        <p:spPr>
          <a:xfrm>
            <a:off x="1598113" y="39558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3"/>
          <p:cNvCxnSpPr/>
          <p:nvPr/>
        </p:nvCxnSpPr>
        <p:spPr>
          <a:xfrm>
            <a:off x="3579313" y="39558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3"/>
          <p:cNvCxnSpPr/>
          <p:nvPr/>
        </p:nvCxnSpPr>
        <p:spPr>
          <a:xfrm>
            <a:off x="6995525" y="17460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3"/>
          <p:cNvSpPr/>
          <p:nvPr/>
        </p:nvSpPr>
        <p:spPr>
          <a:xfrm>
            <a:off x="4064400" y="779075"/>
            <a:ext cx="1474200" cy="4665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CNN 1st  </a:t>
            </a:r>
            <a:endParaRPr b="1"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Representation</a:t>
            </a:r>
            <a:endParaRPr baseline="30000" sz="1300"/>
          </a:p>
        </p:txBody>
      </p:sp>
      <p:sp>
        <p:nvSpPr>
          <p:cNvPr id="213" name="Google Shape;213;p33"/>
          <p:cNvSpPr/>
          <p:nvPr/>
        </p:nvSpPr>
        <p:spPr>
          <a:xfrm>
            <a:off x="4773886" y="1397175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3"/>
          <p:cNvSpPr/>
          <p:nvPr/>
        </p:nvSpPr>
        <p:spPr>
          <a:xfrm>
            <a:off x="4773886" y="1560745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4773886" y="1724316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>
            <a:off x="4094075" y="2050600"/>
            <a:ext cx="1474200" cy="4665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CNN nth  </a:t>
            </a:r>
            <a:endParaRPr b="1"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Representation</a:t>
            </a:r>
            <a:endParaRPr b="1" sz="1300"/>
          </a:p>
        </p:txBody>
      </p:sp>
      <p:sp>
        <p:nvSpPr>
          <p:cNvPr id="217" name="Google Shape;217;p33"/>
          <p:cNvSpPr/>
          <p:nvPr/>
        </p:nvSpPr>
        <p:spPr>
          <a:xfrm>
            <a:off x="3877650" y="1017800"/>
            <a:ext cx="224325" cy="1225478"/>
          </a:xfrm>
          <a:custGeom>
            <a:rect b="b" l="l" r="r" t="t"/>
            <a:pathLst>
              <a:path extrusionOk="0" h="55121" w="8973">
                <a:moveTo>
                  <a:pt x="7050" y="0"/>
                </a:moveTo>
                <a:lnTo>
                  <a:pt x="0" y="0"/>
                </a:lnTo>
                <a:lnTo>
                  <a:pt x="0" y="55121"/>
                </a:lnTo>
                <a:lnTo>
                  <a:pt x="8973" y="5512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Google Shape;218;p33"/>
          <p:cNvSpPr/>
          <p:nvPr/>
        </p:nvSpPr>
        <p:spPr>
          <a:xfrm>
            <a:off x="5928650" y="1045800"/>
            <a:ext cx="114600" cy="122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6314100" y="1045800"/>
            <a:ext cx="114600" cy="1225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3"/>
          <p:cNvSpPr/>
          <p:nvPr/>
        </p:nvSpPr>
        <p:spPr>
          <a:xfrm>
            <a:off x="6692225" y="1045800"/>
            <a:ext cx="114600" cy="12255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1" name="Google Shape;221;p33"/>
          <p:cNvCxnSpPr>
            <a:stCxn id="212" idx="3"/>
            <a:endCxn id="218" idx="1"/>
          </p:cNvCxnSpPr>
          <p:nvPr/>
        </p:nvCxnSpPr>
        <p:spPr>
          <a:xfrm>
            <a:off x="5538600" y="1012325"/>
            <a:ext cx="390000" cy="646200"/>
          </a:xfrm>
          <a:prstGeom prst="bentConnector3">
            <a:avLst>
              <a:gd fmla="val 5892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3"/>
          <p:cNvCxnSpPr/>
          <p:nvPr/>
        </p:nvCxnSpPr>
        <p:spPr>
          <a:xfrm flipH="1" rot="10800000">
            <a:off x="5567950" y="1833575"/>
            <a:ext cx="376800" cy="33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33"/>
          <p:cNvCxnSpPr/>
          <p:nvPr/>
        </p:nvCxnSpPr>
        <p:spPr>
          <a:xfrm flipH="1" rot="10800000">
            <a:off x="5710438" y="3269100"/>
            <a:ext cx="2340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33"/>
          <p:cNvCxnSpPr/>
          <p:nvPr/>
        </p:nvCxnSpPr>
        <p:spPr>
          <a:xfrm flipH="1" rot="10800000">
            <a:off x="6472438" y="1745100"/>
            <a:ext cx="2340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33"/>
          <p:cNvSpPr/>
          <p:nvPr/>
        </p:nvSpPr>
        <p:spPr>
          <a:xfrm>
            <a:off x="5257800" y="23565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Feature Level Fusion</a:t>
            </a:r>
            <a:endParaRPr sz="1100"/>
          </a:p>
        </p:txBody>
      </p:sp>
      <p:sp>
        <p:nvSpPr>
          <p:cNvPr id="226" name="Google Shape;226;p33"/>
          <p:cNvSpPr/>
          <p:nvPr/>
        </p:nvSpPr>
        <p:spPr>
          <a:xfrm>
            <a:off x="6248400" y="22803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Hidden Layers</a:t>
            </a:r>
            <a:endParaRPr sz="1100"/>
          </a:p>
        </p:txBody>
      </p:sp>
      <p:sp>
        <p:nvSpPr>
          <p:cNvPr id="227" name="Google Shape;227;p33"/>
          <p:cNvSpPr/>
          <p:nvPr/>
        </p:nvSpPr>
        <p:spPr>
          <a:xfrm>
            <a:off x="4216800" y="2988875"/>
            <a:ext cx="1474200" cy="4665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CNN 1st  </a:t>
            </a:r>
            <a:endParaRPr b="1"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Representation</a:t>
            </a:r>
            <a:endParaRPr baseline="30000" sz="1300"/>
          </a:p>
        </p:txBody>
      </p:sp>
      <p:sp>
        <p:nvSpPr>
          <p:cNvPr id="228" name="Google Shape;228;p33"/>
          <p:cNvSpPr/>
          <p:nvPr/>
        </p:nvSpPr>
        <p:spPr>
          <a:xfrm>
            <a:off x="4926286" y="3606975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/>
          <p:nvPr/>
        </p:nvSpPr>
        <p:spPr>
          <a:xfrm>
            <a:off x="4926286" y="3770545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4926286" y="3934116"/>
            <a:ext cx="114600" cy="91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3"/>
          <p:cNvSpPr/>
          <p:nvPr/>
        </p:nvSpPr>
        <p:spPr>
          <a:xfrm>
            <a:off x="4246475" y="4260400"/>
            <a:ext cx="1474200" cy="4665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CNN nth  </a:t>
            </a:r>
            <a:endParaRPr b="1"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Representation</a:t>
            </a:r>
            <a:endParaRPr b="1" sz="1300"/>
          </a:p>
        </p:txBody>
      </p:sp>
      <p:sp>
        <p:nvSpPr>
          <p:cNvPr id="232" name="Google Shape;232;p33"/>
          <p:cNvSpPr/>
          <p:nvPr/>
        </p:nvSpPr>
        <p:spPr>
          <a:xfrm>
            <a:off x="4030050" y="3227600"/>
            <a:ext cx="224325" cy="1225478"/>
          </a:xfrm>
          <a:custGeom>
            <a:rect b="b" l="l" r="r" t="t"/>
            <a:pathLst>
              <a:path extrusionOk="0" h="55121" w="8973">
                <a:moveTo>
                  <a:pt x="7050" y="0"/>
                </a:moveTo>
                <a:lnTo>
                  <a:pt x="0" y="0"/>
                </a:lnTo>
                <a:lnTo>
                  <a:pt x="0" y="55121"/>
                </a:lnTo>
                <a:lnTo>
                  <a:pt x="8973" y="55121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Google Shape;233;p33"/>
          <p:cNvSpPr/>
          <p:nvPr/>
        </p:nvSpPr>
        <p:spPr>
          <a:xfrm>
            <a:off x="5691000" y="2966100"/>
            <a:ext cx="13458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Initial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Classifier</a:t>
            </a:r>
            <a:endParaRPr sz="1100"/>
          </a:p>
        </p:txBody>
      </p:sp>
      <p:sp>
        <p:nvSpPr>
          <p:cNvPr id="234" name="Google Shape;234;p33"/>
          <p:cNvSpPr/>
          <p:nvPr/>
        </p:nvSpPr>
        <p:spPr>
          <a:xfrm>
            <a:off x="5550600" y="418975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Initial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Classifier</a:t>
            </a:r>
            <a:endParaRPr sz="1100"/>
          </a:p>
        </p:txBody>
      </p:sp>
      <p:cxnSp>
        <p:nvCxnSpPr>
          <p:cNvPr id="235" name="Google Shape;235;p33"/>
          <p:cNvCxnSpPr/>
          <p:nvPr/>
        </p:nvCxnSpPr>
        <p:spPr>
          <a:xfrm flipH="1" rot="10800000">
            <a:off x="5786638" y="4488300"/>
            <a:ext cx="2340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33"/>
          <p:cNvSpPr/>
          <p:nvPr/>
        </p:nvSpPr>
        <p:spPr>
          <a:xfrm>
            <a:off x="6725550" y="3489175"/>
            <a:ext cx="821700" cy="821700"/>
          </a:xfrm>
          <a:prstGeom prst="diamon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3"/>
          <p:cNvSpPr/>
          <p:nvPr/>
        </p:nvSpPr>
        <p:spPr>
          <a:xfrm>
            <a:off x="6929700" y="4165975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Decision-level 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fusion</a:t>
            </a:r>
            <a:endParaRPr sz="1100"/>
          </a:p>
        </p:txBody>
      </p:sp>
      <p:sp>
        <p:nvSpPr>
          <p:cNvPr id="238" name="Google Shape;238;p33"/>
          <p:cNvSpPr/>
          <p:nvPr/>
        </p:nvSpPr>
        <p:spPr>
          <a:xfrm>
            <a:off x="7772400" y="3575700"/>
            <a:ext cx="1474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Output</a:t>
            </a:r>
            <a:endParaRPr b="1" sz="1800"/>
          </a:p>
        </p:txBody>
      </p:sp>
      <p:cxnSp>
        <p:nvCxnSpPr>
          <p:cNvPr id="239" name="Google Shape;239;p33"/>
          <p:cNvCxnSpPr/>
          <p:nvPr/>
        </p:nvCxnSpPr>
        <p:spPr>
          <a:xfrm>
            <a:off x="7605125" y="3879600"/>
            <a:ext cx="481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3"/>
          <p:cNvCxnSpPr>
            <a:stCxn id="236" idx="0"/>
          </p:cNvCxnSpPr>
          <p:nvPr/>
        </p:nvCxnSpPr>
        <p:spPr>
          <a:xfrm flipH="1" rot="5400000">
            <a:off x="6758850" y="3111625"/>
            <a:ext cx="252300" cy="50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1" name="Google Shape;241;p33"/>
          <p:cNvCxnSpPr/>
          <p:nvPr/>
        </p:nvCxnSpPr>
        <p:spPr>
          <a:xfrm flipH="1" rot="10800000">
            <a:off x="6626963" y="4346725"/>
            <a:ext cx="514200" cy="246300"/>
          </a:xfrm>
          <a:prstGeom prst="bentConnector3">
            <a:avLst>
              <a:gd fmla="val 10036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3"/>
          <p:cNvSpPr/>
          <p:nvPr/>
        </p:nvSpPr>
        <p:spPr>
          <a:xfrm>
            <a:off x="123925" y="3651900"/>
            <a:ext cx="1474200" cy="6078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Multi-sensors\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Multi-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Representations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