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66" r:id="rId5"/>
    <p:sldId id="307" r:id="rId6"/>
    <p:sldId id="259" r:id="rId7"/>
    <p:sldId id="260" r:id="rId8"/>
    <p:sldId id="308" r:id="rId9"/>
    <p:sldId id="309" r:id="rId10"/>
    <p:sldId id="263" r:id="rId11"/>
    <p:sldId id="267" r:id="rId12"/>
    <p:sldId id="286" r:id="rId13"/>
    <p:sldId id="273" r:id="rId14"/>
    <p:sldId id="274" r:id="rId15"/>
    <p:sldId id="276" r:id="rId16"/>
    <p:sldId id="275" r:id="rId17"/>
    <p:sldId id="268" r:id="rId18"/>
    <p:sldId id="283" r:id="rId19"/>
    <p:sldId id="277" r:id="rId20"/>
    <p:sldId id="278" r:id="rId21"/>
    <p:sldId id="284" r:id="rId22"/>
    <p:sldId id="269" r:id="rId23"/>
    <p:sldId id="279" r:id="rId24"/>
    <p:sldId id="280" r:id="rId25"/>
    <p:sldId id="281" r:id="rId26"/>
    <p:sldId id="282" r:id="rId27"/>
    <p:sldId id="285" r:id="rId28"/>
    <p:sldId id="270" r:id="rId29"/>
    <p:sldId id="287" r:id="rId30"/>
    <p:sldId id="288" r:id="rId31"/>
    <p:sldId id="289" r:id="rId32"/>
    <p:sldId id="271" r:id="rId33"/>
    <p:sldId id="290" r:id="rId34"/>
    <p:sldId id="291" r:id="rId35"/>
    <p:sldId id="292" r:id="rId36"/>
    <p:sldId id="293" r:id="rId37"/>
    <p:sldId id="294" r:id="rId38"/>
    <p:sldId id="295" r:id="rId39"/>
    <p:sldId id="299" r:id="rId40"/>
    <p:sldId id="296" r:id="rId41"/>
    <p:sldId id="300" r:id="rId42"/>
    <p:sldId id="301" r:id="rId43"/>
    <p:sldId id="297" r:id="rId44"/>
    <p:sldId id="310" r:id="rId45"/>
    <p:sldId id="302" r:id="rId46"/>
    <p:sldId id="303" r:id="rId47"/>
    <p:sldId id="304" r:id="rId48"/>
    <p:sldId id="305" r:id="rId49"/>
    <p:sldId id="306" r:id="rId50"/>
    <p:sldId id="298" r:id="rId51"/>
    <p:sldId id="265" r:id="rId5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68894"/>
  </p:normalViewPr>
  <p:slideViewPr>
    <p:cSldViewPr snapToGrid="0" snapToObjects="1">
      <p:cViewPr>
        <p:scale>
          <a:sx n="70" d="100"/>
          <a:sy n="70" d="100"/>
        </p:scale>
        <p:origin x="164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BE496-4E38-834C-A58E-791C14E92833}" type="datetimeFigureOut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18BC7-A6C3-DA47-A009-59E96A57426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56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18BC7-A6C3-DA47-A009-59E96A574265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79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“Notice and Choice” has become the de facto model for privacy protection around the world 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 notices inform people about existing or potential data collection, use, and sharing practices regarding their personal data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 choices provide people actual control over certain aspects of such data practices.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18BC7-A6C3-DA47-A009-59E96A574265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14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18BC7-A6C3-DA47-A009-59E96A574265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8352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18BC7-A6C3-DA47-A009-59E96A574265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574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18BC7-A6C3-DA47-A009-59E96A574265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382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18BC7-A6C3-DA47-A009-59E96A574265}" type="slidenum">
              <a:rPr kumimoji="1" lang="zh-TW" altLang="en-US" smtClean="0"/>
              <a:t>51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733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1EC2-FC5A-7B4D-BB6E-06914FDF8040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500"/>
            </a:lvl1pPr>
          </a:lstStyle>
          <a:p>
            <a:fld id="{C81673E3-74DB-404E-9A48-46B4CDCA7FF8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2566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0E02-532B-B049-B0CC-02827DC150E4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588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A97E-FE61-3B42-AB54-6F69A621207E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698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CBDB-8F14-694D-A78B-48B83D409D8E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950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60AB-6FF0-FF49-AD1D-FB73DF964209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7011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3A2DD-268E-2243-91BF-F8FC5D615233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930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1935-507B-5F43-8034-B28D1C5720C0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5322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6576-345F-1D4E-A575-8ED126A019EE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063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1B3BA-77A4-404E-8F2F-8BD09875E79B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182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9321-29FF-9043-BB43-EE44EDEE0A77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902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48B-B417-764A-9990-394F465089D5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333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65466-E077-6647-A09D-7F9A19B67CE7}" type="datetime1">
              <a:rPr kumimoji="1" lang="zh-TW" altLang="en-US" smtClean="0"/>
              <a:t>2021/5/26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673E3-74DB-404E-9A48-46B4CDCA7FF8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86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5000" dirty="0" smtClean="0"/>
              <a:t>A Design Space for Privacy </a:t>
            </a:r>
            <a:r>
              <a:rPr kumimoji="1" lang="en-US" altLang="zh-TW" sz="5000" dirty="0"/>
              <a:t>C</a:t>
            </a:r>
            <a:r>
              <a:rPr kumimoji="1" lang="en-US" altLang="zh-TW" sz="5000" dirty="0" smtClean="0"/>
              <a:t>hoices: Towards Meaningful </a:t>
            </a:r>
            <a:r>
              <a:rPr kumimoji="1" lang="en-US" altLang="zh-TW" sz="5000" dirty="0"/>
              <a:t>P</a:t>
            </a:r>
            <a:r>
              <a:rPr kumimoji="1" lang="en-US" altLang="zh-TW" sz="5000" dirty="0" smtClean="0"/>
              <a:t>rivacy </a:t>
            </a:r>
            <a:r>
              <a:rPr kumimoji="1" lang="en-US" altLang="zh-TW" sz="5000" dirty="0"/>
              <a:t>C</a:t>
            </a:r>
            <a:r>
              <a:rPr kumimoji="1" lang="en-US" altLang="zh-TW" sz="5000" dirty="0" smtClean="0"/>
              <a:t>ontrol in the Internet of Things</a:t>
            </a:r>
            <a:endParaRPr kumimoji="1" lang="zh-TW" altLang="en-US" sz="5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zh-TW" sz="3000" dirty="0" smtClean="0"/>
              <a:t>Proceedings of the Conference on Human Factors in Computing Systems (CHI). ACM, 2021.</a:t>
            </a:r>
            <a:endParaRPr kumimoji="1" lang="zh-TW" altLang="en-US" sz="3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341222" y="5248656"/>
            <a:ext cx="75095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err="1" smtClean="0"/>
              <a:t>Yuanyuan</a:t>
            </a:r>
            <a:r>
              <a:rPr lang="en-US" altLang="zh-TW" sz="3000" dirty="0" smtClean="0"/>
              <a:t> Feng, </a:t>
            </a:r>
            <a:r>
              <a:rPr lang="en-US" altLang="zh-TW" sz="3000" dirty="0" err="1" smtClean="0"/>
              <a:t>Yaxing</a:t>
            </a:r>
            <a:r>
              <a:rPr lang="en-US" altLang="zh-TW" sz="3000" dirty="0" smtClean="0"/>
              <a:t> Yao, and Norman </a:t>
            </a:r>
            <a:r>
              <a:rPr lang="en-US" altLang="zh-TW" sz="3000" dirty="0" err="1" smtClean="0"/>
              <a:t>Sadeh</a:t>
            </a:r>
            <a:endParaRPr kumimoji="1" lang="zh-TW" altLang="en-US" sz="3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283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dirty="0"/>
              <a:t>D</a:t>
            </a:r>
            <a:r>
              <a:rPr kumimoji="1" lang="en-US" altLang="zh-TW" sz="3000" dirty="0" smtClean="0"/>
              <a:t>esign space can help for better understanding the key dimensions to be considered when designing privacy choices</a:t>
            </a:r>
          </a:p>
          <a:p>
            <a:r>
              <a:rPr kumimoji="1" lang="en-US" altLang="zh-TW" sz="3000" dirty="0" smtClean="0"/>
              <a:t>Five dimensions: 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zh-TW" sz="3000" dirty="0" smtClean="0"/>
              <a:t>Type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zh-TW" sz="3000" dirty="0" smtClean="0"/>
              <a:t>Functionality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zh-TW" sz="3000" dirty="0" smtClean="0"/>
              <a:t>Timing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zh-TW" sz="3000" dirty="0" smtClean="0"/>
              <a:t>Channel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zh-TW" sz="3000" dirty="0" smtClean="0"/>
              <a:t>Modality</a:t>
            </a: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83" y="3233739"/>
            <a:ext cx="7707579" cy="280130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08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3000" b="1" dirty="0" smtClean="0"/>
              <a:t>Type: What kinds of choices are offered</a:t>
            </a:r>
          </a:p>
          <a:p>
            <a:r>
              <a:rPr kumimoji="1" lang="en-US" altLang="zh-TW" sz="3000" dirty="0"/>
              <a:t>T</a:t>
            </a:r>
            <a:r>
              <a:rPr kumimoji="1" lang="en-US" altLang="zh-TW" sz="3000" dirty="0" smtClean="0"/>
              <a:t>ype is a unique innate dimension in the design space for privacy choices</a:t>
            </a:r>
          </a:p>
          <a:p>
            <a:r>
              <a:rPr kumimoji="1" lang="en-US" altLang="zh-TW" sz="3000" dirty="0"/>
              <a:t>D</a:t>
            </a:r>
            <a:r>
              <a:rPr kumimoji="1" lang="en-US" altLang="zh-TW" sz="3000" dirty="0" smtClean="0"/>
              <a:t>ifferent types of privacy choices in this dimension are often build upon one another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435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3000" b="1" dirty="0" smtClean="0"/>
              <a:t>Type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TW" sz="3000" dirty="0" smtClean="0"/>
              <a:t>Binary choice</a:t>
            </a:r>
          </a:p>
          <a:p>
            <a:pPr lvl="1"/>
            <a:r>
              <a:rPr kumimoji="1" lang="en-US" altLang="zh-TW" sz="3000" dirty="0" smtClean="0"/>
              <a:t>User have to choose one out of two options</a:t>
            </a:r>
          </a:p>
          <a:p>
            <a:pPr lvl="1"/>
            <a:r>
              <a:rPr kumimoji="1" lang="en-US" altLang="zh-TW" sz="3000" dirty="0" smtClean="0"/>
              <a:t>“Notice and consent”</a:t>
            </a:r>
          </a:p>
          <a:p>
            <a:pPr lvl="1"/>
            <a:r>
              <a:rPr kumimoji="1" lang="en-US" altLang="zh-TW" sz="3000" dirty="0" smtClean="0"/>
              <a:t>“Opt-in/out”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3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3000" b="1" dirty="0" smtClean="0"/>
              <a:t>Type:</a:t>
            </a:r>
          </a:p>
          <a:p>
            <a:pPr marL="514350" indent="-514350">
              <a:buFont typeface="+mj-lt"/>
              <a:buAutoNum type="arabicPeriod" startAt="2"/>
            </a:pPr>
            <a:r>
              <a:rPr kumimoji="1" lang="en-US" altLang="zh-TW" sz="3000" dirty="0" smtClean="0"/>
              <a:t>Multiple choices</a:t>
            </a:r>
          </a:p>
          <a:p>
            <a:pPr lvl="1"/>
            <a:r>
              <a:rPr kumimoji="1" lang="en-US" altLang="zh-TW" sz="3000" dirty="0" smtClean="0"/>
              <a:t>Provide more than one privacy options to choose from</a:t>
            </a:r>
          </a:p>
          <a:p>
            <a:pPr lvl="1"/>
            <a:r>
              <a:rPr kumimoji="1" lang="en-US" altLang="zh-TW" sz="3000" dirty="0" smtClean="0"/>
              <a:t>Sum of binary choices</a:t>
            </a:r>
          </a:p>
          <a:p>
            <a:pPr lvl="1"/>
            <a:r>
              <a:rPr kumimoji="1" lang="en-US" altLang="zh-TW" sz="3000" dirty="0" smtClean="0"/>
              <a:t>Non-binary choices</a:t>
            </a:r>
          </a:p>
          <a:p>
            <a:pPr lvl="1"/>
            <a:endParaRPr kumimoji="1"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95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7985" cy="4891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TW" sz="3000" b="1" dirty="0" smtClean="0"/>
              <a:t>Type:</a:t>
            </a:r>
          </a:p>
          <a:p>
            <a:pPr marL="514350" indent="-514350">
              <a:buFont typeface="+mj-lt"/>
              <a:buAutoNum type="arabicPeriod" startAt="3"/>
            </a:pPr>
            <a:r>
              <a:rPr kumimoji="1" lang="en-US" altLang="zh-TW" sz="3000" dirty="0" smtClean="0"/>
              <a:t>Contextualized choices</a:t>
            </a:r>
          </a:p>
          <a:p>
            <a:pPr lvl="1"/>
            <a:r>
              <a:rPr kumimoji="1" lang="en-US" altLang="zh-TW" sz="3000" dirty="0" smtClean="0"/>
              <a:t>Contextualized </a:t>
            </a:r>
            <a:r>
              <a:rPr kumimoji="1" lang="en-US" altLang="zh-TW" sz="3000" dirty="0"/>
              <a:t>choices </a:t>
            </a:r>
            <a:r>
              <a:rPr kumimoji="1" lang="en-US" altLang="zh-TW" sz="3000" dirty="0" smtClean="0"/>
              <a:t>is a </a:t>
            </a:r>
            <a:r>
              <a:rPr kumimoji="1" lang="en-US" altLang="zh-TW" sz="3000" dirty="0"/>
              <a:t>context-specific privacy choices that are often implemented as a combination of binary and multiple choices in </a:t>
            </a:r>
            <a:r>
              <a:rPr kumimoji="1" lang="en-US" altLang="zh-TW" sz="3000" dirty="0" smtClean="0"/>
              <a:t>context</a:t>
            </a:r>
          </a:p>
          <a:p>
            <a:pPr lvl="1"/>
            <a:r>
              <a:rPr kumimoji="1" lang="en-US" altLang="zh-TW" sz="3000" dirty="0" smtClean="0"/>
              <a:t>It </a:t>
            </a:r>
            <a:r>
              <a:rPr kumimoji="1" lang="en-US" altLang="zh-TW" sz="3000" dirty="0" smtClean="0"/>
              <a:t>can better align people’s diverse privacy preferences</a:t>
            </a:r>
            <a:endParaRPr kumimoji="1"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49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7985" cy="48916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zh-TW" sz="3000" b="1" dirty="0" smtClean="0"/>
              <a:t>Type:</a:t>
            </a:r>
          </a:p>
          <a:p>
            <a:pPr marL="514350" indent="-514350">
              <a:buFont typeface="+mj-lt"/>
              <a:buAutoNum type="arabicPeriod" startAt="3"/>
            </a:pPr>
            <a:r>
              <a:rPr kumimoji="1" lang="en-US" altLang="zh-TW" sz="3000" dirty="0" smtClean="0"/>
              <a:t>Contextualized choices</a:t>
            </a:r>
          </a:p>
          <a:p>
            <a:pPr lvl="1"/>
            <a:r>
              <a:rPr kumimoji="1" lang="en-US" altLang="zh-TW" sz="3000" dirty="0" smtClean="0"/>
              <a:t>Challenges:</a:t>
            </a:r>
          </a:p>
          <a:p>
            <a:pPr marL="1428750" lvl="2" indent="-514350">
              <a:buFont typeface="+mj-lt"/>
              <a:buAutoNum type="alphaLcPeriod"/>
            </a:pPr>
            <a:r>
              <a:rPr kumimoji="1" lang="en-US" altLang="zh-TW" sz="3000" dirty="0" smtClean="0"/>
              <a:t>The system should support fine-grained contextual attributes</a:t>
            </a:r>
          </a:p>
          <a:p>
            <a:pPr marL="1428750" lvl="2" indent="-514350">
              <a:buFont typeface="+mj-lt"/>
              <a:buAutoNum type="alphaLcPeriod"/>
            </a:pPr>
            <a:r>
              <a:rPr kumimoji="1" lang="en-US" altLang="zh-TW" sz="3000" dirty="0" smtClean="0"/>
              <a:t>Trade-off between sacrificing certain data privacy and gaining more granular privacy control</a:t>
            </a:r>
          </a:p>
          <a:p>
            <a:pPr marL="1428750" lvl="2" indent="-514350">
              <a:buFont typeface="+mj-lt"/>
              <a:buAutoNum type="alphaLcPeriod"/>
            </a:pPr>
            <a:r>
              <a:rPr kumimoji="1" lang="en-US" altLang="zh-TW" sz="3000" dirty="0" smtClean="0"/>
              <a:t>Are likely to overwhelm users with countless privacy decisions</a:t>
            </a:r>
            <a:endParaRPr kumimoji="1" lang="zh-TW" altLang="en-US" sz="3000" dirty="0" smtClean="0"/>
          </a:p>
          <a:p>
            <a:pPr lvl="1"/>
            <a:r>
              <a:rPr kumimoji="1" lang="en-US" altLang="zh-TW" sz="3000" dirty="0" smtClean="0"/>
              <a:t>software privacy agents could mitigate such user burden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04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TW" sz="3000" b="1" dirty="0" smtClean="0"/>
              <a:t>Type:</a:t>
            </a:r>
          </a:p>
          <a:p>
            <a:pPr marL="514350" indent="-514350">
              <a:buFont typeface="+mj-lt"/>
              <a:buAutoNum type="arabicPeriod" startAt="4"/>
            </a:pPr>
            <a:r>
              <a:rPr kumimoji="1" lang="en-US" altLang="zh-TW" sz="3000" dirty="0" smtClean="0"/>
              <a:t>Privacy rights-based choices</a:t>
            </a:r>
          </a:p>
          <a:p>
            <a:pPr lvl="1"/>
            <a:r>
              <a:rPr kumimoji="1" lang="en-US" altLang="zh-TW" sz="3000" dirty="0" smtClean="0"/>
              <a:t>Privacy rights: access, rectification, erasure, portability, etc</a:t>
            </a:r>
            <a:r>
              <a:rPr kumimoji="1" lang="en-US" altLang="zh-TW" sz="3000" dirty="0" smtClean="0"/>
              <a:t>.</a:t>
            </a:r>
          </a:p>
          <a:p>
            <a:pPr lvl="1"/>
            <a:r>
              <a:rPr kumimoji="1" lang="en-US" altLang="zh-TW" sz="3000" dirty="0" smtClean="0"/>
              <a:t>Often </a:t>
            </a:r>
            <a:r>
              <a:rPr kumimoji="1" lang="en-US" altLang="zh-TW" sz="3000" dirty="0"/>
              <a:t>require additional communication between users and systems in the form of various user requests</a:t>
            </a:r>
            <a:endParaRPr kumimoji="1"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65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Functionality: What capabilities are offered to support the privacy choice process</a:t>
            </a:r>
          </a:p>
          <a:p>
            <a:pPr lvl="1"/>
            <a:r>
              <a:rPr lang="en-US" altLang="zh-TW" sz="3000" dirty="0" smtClean="0"/>
              <a:t>Three items: Presentation, Enforcement, and Feedback</a:t>
            </a:r>
            <a:endParaRPr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458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Functionality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/>
              <a:t>Presentation (of privacy choices)</a:t>
            </a:r>
          </a:p>
          <a:p>
            <a:pPr lvl="1"/>
            <a:r>
              <a:rPr lang="en-US" altLang="zh-TW" sz="3000" dirty="0" smtClean="0"/>
              <a:t>A system must present available privacy choices to users</a:t>
            </a:r>
          </a:p>
          <a:p>
            <a:pPr lvl="1"/>
            <a:r>
              <a:rPr lang="en-US" altLang="zh-TW" sz="3000" dirty="0"/>
              <a:t>M</a:t>
            </a:r>
            <a:r>
              <a:rPr lang="en-US" altLang="zh-TW" sz="3000" dirty="0" smtClean="0"/>
              <a:t>ay contain multiple components, which are often integrated with related privacy notices</a:t>
            </a:r>
          </a:p>
          <a:p>
            <a:pPr lvl="1"/>
            <a:r>
              <a:rPr lang="en-US" altLang="zh-TW" sz="3000" dirty="0" smtClean="0"/>
              <a:t>Other dimensions should </a:t>
            </a:r>
            <a:r>
              <a:rPr lang="en-US" altLang="zh-TW" sz="3000" dirty="0" smtClean="0"/>
              <a:t>be thoroughly </a:t>
            </a:r>
            <a:r>
              <a:rPr lang="en-US" altLang="zh-TW" sz="3000" dirty="0" smtClean="0"/>
              <a:t>considered to decide how to effectively present privacy choices to users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371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Functionality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3000" dirty="0" smtClean="0"/>
              <a:t>Enforcement (of users’ privacy decisions)</a:t>
            </a:r>
          </a:p>
          <a:p>
            <a:pPr lvl="1"/>
            <a:r>
              <a:rPr lang="en-US" altLang="zh-TW" sz="3000" dirty="0" smtClean="0"/>
              <a:t>Includes several sub functions: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altLang="zh-TW" sz="3000" dirty="0" smtClean="0"/>
              <a:t>Authentication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altLang="zh-TW" sz="3000" dirty="0"/>
              <a:t>F</a:t>
            </a:r>
            <a:r>
              <a:rPr lang="en-US" altLang="zh-TW" sz="3000" dirty="0" smtClean="0"/>
              <a:t>ully automated or mediated by humans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altLang="zh-TW" sz="3000" dirty="0"/>
              <a:t>R</a:t>
            </a:r>
            <a:r>
              <a:rPr lang="en-US" altLang="zh-TW" sz="3000" dirty="0" smtClean="0"/>
              <a:t>ecord any changes to users’ privacy decisions and enforce them in a timely manner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48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OUTLINE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dirty="0" smtClean="0"/>
              <a:t>INTRODUCTION</a:t>
            </a:r>
          </a:p>
          <a:p>
            <a:r>
              <a:rPr kumimoji="1" lang="en-US" altLang="zh-TW" sz="3000" dirty="0" smtClean="0"/>
              <a:t>CONTRIBUTIONS</a:t>
            </a:r>
          </a:p>
          <a:p>
            <a:r>
              <a:rPr kumimoji="1" lang="en-US" altLang="zh-TW" sz="3000" dirty="0"/>
              <a:t>DEFINE MEANINGFUL PRIVACY </a:t>
            </a:r>
            <a:r>
              <a:rPr kumimoji="1" lang="en-US" altLang="zh-TW" sz="3000" dirty="0" smtClean="0"/>
              <a:t>CHOICES</a:t>
            </a:r>
          </a:p>
          <a:p>
            <a:r>
              <a:rPr kumimoji="1" lang="en-US" altLang="zh-TW" sz="3000" dirty="0"/>
              <a:t>PRIVACY CHOICE AS A </a:t>
            </a:r>
            <a:r>
              <a:rPr kumimoji="1" lang="en-US" altLang="zh-TW" sz="3000" dirty="0" smtClean="0"/>
              <a:t>PROCESS</a:t>
            </a:r>
          </a:p>
          <a:p>
            <a:r>
              <a:rPr kumimoji="1" lang="en-US" altLang="zh-TW" sz="3000" dirty="0"/>
              <a:t>A DESIGN SPACE FOR PRIVACY </a:t>
            </a:r>
            <a:r>
              <a:rPr kumimoji="1" lang="en-US" altLang="zh-TW" sz="3000" dirty="0" smtClean="0"/>
              <a:t>CHOICES</a:t>
            </a:r>
          </a:p>
          <a:p>
            <a:r>
              <a:rPr kumimoji="1" lang="en-US" altLang="zh-TW" sz="3000" dirty="0"/>
              <a:t>USE CASE: A PRIVACY CHOICE PLATFORM FOR THE INTERNET OF THINGS - </a:t>
            </a:r>
            <a:r>
              <a:rPr kumimoji="1" lang="en-US" altLang="zh-TW" sz="3000" dirty="0" err="1"/>
              <a:t>IoT</a:t>
            </a:r>
            <a:r>
              <a:rPr kumimoji="1" lang="en-US" altLang="zh-TW" sz="3000" dirty="0"/>
              <a:t> Assistant(</a:t>
            </a:r>
            <a:r>
              <a:rPr kumimoji="1" lang="en-US" altLang="zh-TW" sz="3000" dirty="0" err="1"/>
              <a:t>IoTA</a:t>
            </a:r>
            <a:r>
              <a:rPr kumimoji="1" lang="en-US" altLang="zh-TW" sz="3000" dirty="0" smtClean="0"/>
              <a:t>)</a:t>
            </a:r>
          </a:p>
          <a:p>
            <a:r>
              <a:rPr kumimoji="1" lang="en-US" altLang="zh-TW" sz="3000" dirty="0"/>
              <a:t>CONCLUSION</a:t>
            </a:r>
            <a:endParaRPr kumimoji="1"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7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Functionality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3000" dirty="0" smtClean="0"/>
              <a:t>Feedback (of privacy choice status)</a:t>
            </a:r>
          </a:p>
          <a:p>
            <a:pPr lvl="1"/>
            <a:r>
              <a:rPr lang="en-US" altLang="zh-TW" sz="3000" dirty="0"/>
              <a:t>I</a:t>
            </a:r>
            <a:r>
              <a:rPr lang="en-US" altLang="zh-TW" sz="3000" dirty="0" smtClean="0"/>
              <a:t>t is crucial for the system to provide accurate feedback in accordance with user actions</a:t>
            </a:r>
          </a:p>
          <a:p>
            <a:pPr lvl="1"/>
            <a:r>
              <a:rPr lang="en-US" altLang="zh-TW" sz="3000" dirty="0" smtClean="0"/>
              <a:t>Provides timely feedback indicating users’ privacy settings have been adjusted based on their most recent actions</a:t>
            </a:r>
          </a:p>
          <a:p>
            <a:pPr lvl="1"/>
            <a:r>
              <a:rPr lang="en-US" altLang="zh-TW" sz="3000" dirty="0" smtClean="0"/>
              <a:t>Provides the current status of the request and update the user with new statuses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412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Timing: When the choice is provided</a:t>
            </a:r>
          </a:p>
          <a:p>
            <a:pPr lvl="1"/>
            <a:r>
              <a:rPr lang="en-US" altLang="zh-TW" sz="3000" dirty="0"/>
              <a:t>I</a:t>
            </a:r>
            <a:r>
              <a:rPr lang="en-US" altLang="zh-TW" sz="3000" dirty="0" smtClean="0"/>
              <a:t>mpacts the effectiveness of privacy notice</a:t>
            </a:r>
          </a:p>
          <a:p>
            <a:pPr lvl="1"/>
            <a:r>
              <a:rPr lang="en-US" altLang="zh-TW" sz="3000" dirty="0"/>
              <a:t>A</a:t>
            </a:r>
            <a:r>
              <a:rPr lang="en-US" altLang="zh-TW" sz="3000" dirty="0" smtClean="0"/>
              <a:t>ffects how users engage in privacy decision making</a:t>
            </a:r>
          </a:p>
          <a:p>
            <a:pPr lvl="1"/>
            <a:r>
              <a:rPr lang="en-US" altLang="zh-TW" sz="3000" dirty="0" smtClean="0"/>
              <a:t>To choose appropriate timing, lots of </a:t>
            </a:r>
            <a:r>
              <a:rPr lang="en-US" altLang="zh-TW" sz="3200" dirty="0" smtClean="0"/>
              <a:t>contextual factors should be considered</a:t>
            </a:r>
          </a:p>
          <a:p>
            <a:pPr lvl="1"/>
            <a:endParaRPr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37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Timing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/>
              <a:t>At setup (often integrated)</a:t>
            </a:r>
          </a:p>
          <a:p>
            <a:pPr lvl="1"/>
            <a:r>
              <a:rPr lang="en-US" altLang="zh-TW" sz="3000" dirty="0" smtClean="0"/>
              <a:t>Privacy choices be provided when the user interacts with the system for the first time</a:t>
            </a:r>
          </a:p>
          <a:p>
            <a:pPr lvl="1"/>
            <a:r>
              <a:rPr lang="en-US" altLang="zh-TW" sz="3000" dirty="0" smtClean="0"/>
              <a:t>Two potential benefits: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altLang="zh-TW" sz="3000" dirty="0" smtClean="0"/>
              <a:t>User review privacy notices and make privacy choices regarding the system before using it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altLang="zh-TW" sz="3000" dirty="0" smtClean="0"/>
              <a:t>System </a:t>
            </a:r>
            <a:r>
              <a:rPr lang="en-US" altLang="zh-TW" sz="3000" dirty="0" smtClean="0"/>
              <a:t>can front-load </a:t>
            </a:r>
            <a:r>
              <a:rPr lang="en-US" altLang="zh-TW" sz="3000" dirty="0" smtClean="0"/>
              <a:t>obtaining user consent to meet applicable legal requirements</a:t>
            </a:r>
          </a:p>
          <a:p>
            <a:pPr lvl="1"/>
            <a:r>
              <a:rPr lang="en-US" altLang="zh-TW" sz="3000" dirty="0" smtClean="0"/>
              <a:t>Has similar drawbacks </a:t>
            </a:r>
            <a:r>
              <a:rPr lang="en-US" altLang="zh-TW" sz="3000" dirty="0" smtClean="0"/>
              <a:t>with</a:t>
            </a:r>
            <a:r>
              <a:rPr lang="en-US" altLang="zh-TW" sz="3000" dirty="0" smtClean="0"/>
              <a:t> </a:t>
            </a:r>
            <a:r>
              <a:rPr lang="en-US" altLang="zh-TW" sz="3000" dirty="0" smtClean="0"/>
              <a:t>“notice and consent”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83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Timing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3000" dirty="0" smtClean="0"/>
              <a:t>Just-in-time (often integrated)</a:t>
            </a:r>
          </a:p>
          <a:p>
            <a:pPr lvl="1"/>
            <a:r>
              <a:rPr lang="en-US" altLang="zh-TW" sz="3000" dirty="0"/>
              <a:t>W</a:t>
            </a:r>
            <a:r>
              <a:rPr lang="en-US" altLang="zh-TW" sz="3000" dirty="0" smtClean="0"/>
              <a:t>hen the specific data practice is about to happen</a:t>
            </a:r>
          </a:p>
          <a:p>
            <a:pPr lvl="1"/>
            <a:r>
              <a:rPr lang="en-US" altLang="zh-TW" sz="3000" dirty="0" smtClean="0"/>
              <a:t>“ask on first use” (AOFU) model</a:t>
            </a:r>
          </a:p>
          <a:p>
            <a:pPr lvl="1"/>
            <a:r>
              <a:rPr lang="en-US" altLang="zh-TW" sz="3000" dirty="0"/>
              <a:t>A</a:t>
            </a:r>
            <a:r>
              <a:rPr lang="en-US" altLang="zh-TW" sz="3000" dirty="0" smtClean="0"/>
              <a:t>llows users to make privacy decisions in the actual context</a:t>
            </a:r>
          </a:p>
          <a:p>
            <a:pPr lvl="1"/>
            <a:r>
              <a:rPr lang="en-US" altLang="zh-TW" sz="3000" dirty="0"/>
              <a:t>I</a:t>
            </a:r>
            <a:r>
              <a:rPr lang="en-US" altLang="zh-TW" sz="3000" dirty="0" smtClean="0"/>
              <a:t>nterruption to the user's task at hand and potential privacy fatigue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64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Timing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3000" dirty="0" smtClean="0"/>
              <a:t>Context-aware (often integrated)</a:t>
            </a:r>
          </a:p>
          <a:p>
            <a:pPr lvl="1"/>
            <a:r>
              <a:rPr lang="en-US" altLang="zh-TW" sz="3000" dirty="0" smtClean="0"/>
              <a:t>Use the specific temporal, spatial, or social context that the user is in to determine the timing of privacy choices</a:t>
            </a:r>
          </a:p>
          <a:p>
            <a:pPr lvl="1"/>
            <a:r>
              <a:rPr lang="en-US" altLang="zh-TW" sz="3000" dirty="0" smtClean="0"/>
              <a:t>More relevant to the user's situation</a:t>
            </a:r>
          </a:p>
          <a:p>
            <a:pPr lvl="1"/>
            <a:r>
              <a:rPr lang="en-US" altLang="zh-TW" sz="3000" dirty="0" smtClean="0"/>
              <a:t>Difficult to </a:t>
            </a:r>
            <a:r>
              <a:rPr lang="en-US" altLang="zh-TW" sz="3000" dirty="0" smtClean="0"/>
              <a:t>detect </a:t>
            </a:r>
            <a:r>
              <a:rPr lang="en-US" altLang="zh-TW" sz="3000" dirty="0" smtClean="0"/>
              <a:t>relevant contexts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19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Timing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zh-TW" sz="3000" dirty="0" smtClean="0"/>
              <a:t>Periodic (integrated or decoupled)</a:t>
            </a:r>
          </a:p>
          <a:p>
            <a:pPr lvl="1"/>
            <a:r>
              <a:rPr lang="en-US" altLang="zh-TW" sz="3000" dirty="0"/>
              <a:t>W</a:t>
            </a:r>
            <a:r>
              <a:rPr lang="en-US" altLang="zh-TW" sz="3000" dirty="0" smtClean="0"/>
              <a:t>hen a system's data practices </a:t>
            </a:r>
            <a:r>
              <a:rPr lang="en-US" altLang="zh-TW" sz="3000" dirty="0" smtClean="0"/>
              <a:t>change, or when</a:t>
            </a:r>
            <a:r>
              <a:rPr lang="en-US" altLang="zh-TW" sz="3000" dirty="0" smtClean="0"/>
              <a:t> </a:t>
            </a:r>
            <a:r>
              <a:rPr lang="en-US" altLang="zh-TW" sz="3000" dirty="0"/>
              <a:t>users change minds about previous privacy </a:t>
            </a:r>
            <a:r>
              <a:rPr lang="en-US" altLang="zh-TW" sz="3000" dirty="0" smtClean="0"/>
              <a:t>decisions</a:t>
            </a:r>
          </a:p>
          <a:p>
            <a:pPr lvl="1"/>
            <a:r>
              <a:rPr lang="en-US" altLang="zh-TW" sz="3000" dirty="0"/>
              <a:t>C</a:t>
            </a:r>
            <a:r>
              <a:rPr lang="en-US" altLang="zh-TW" sz="3000" dirty="0" smtClean="0"/>
              <a:t>an </a:t>
            </a:r>
            <a:r>
              <a:rPr lang="en-US" altLang="zh-TW" sz="3000" dirty="0"/>
              <a:t>also be delivered periodically according to other </a:t>
            </a:r>
            <a:r>
              <a:rPr lang="en-US" altLang="zh-TW" sz="3000" dirty="0" smtClean="0"/>
              <a:t>criteria</a:t>
            </a:r>
            <a:endParaRPr lang="en-US" altLang="zh-TW" sz="3000" dirty="0" smtClean="0"/>
          </a:p>
          <a:p>
            <a:pPr lvl="1"/>
            <a:r>
              <a:rPr lang="en-US" altLang="zh-TW" sz="3000" dirty="0"/>
              <a:t>P</a:t>
            </a:r>
            <a:r>
              <a:rPr lang="en-US" altLang="zh-TW" sz="3000" dirty="0" smtClean="0"/>
              <a:t>rivacy choices can be integrated with or decoupled from privacy </a:t>
            </a:r>
            <a:r>
              <a:rPr lang="en-US" altLang="zh-TW" sz="3000" dirty="0" smtClean="0"/>
              <a:t>notices</a:t>
            </a:r>
            <a:endParaRPr lang="en-US" altLang="zh-TW" sz="3000" dirty="0" smtClean="0"/>
          </a:p>
          <a:p>
            <a:pPr lvl="1"/>
            <a:r>
              <a:rPr lang="en-US" altLang="zh-TW" sz="3000" dirty="0"/>
              <a:t>M</a:t>
            </a:r>
            <a:r>
              <a:rPr lang="en-US" altLang="zh-TW" sz="3000" dirty="0" smtClean="0"/>
              <a:t>ay increase user burden</a:t>
            </a:r>
          </a:p>
          <a:p>
            <a:pPr lvl="1"/>
            <a:r>
              <a:rPr lang="en-US" altLang="zh-TW" sz="3000" dirty="0"/>
              <a:t>U</a:t>
            </a:r>
            <a:r>
              <a:rPr lang="en-US" altLang="zh-TW" sz="3000" dirty="0" smtClean="0"/>
              <a:t>sers should have a say in the frequency of periodic privacy choices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24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Timing</a:t>
            </a:r>
            <a:endParaRPr lang="en-US" altLang="zh-TW" sz="3000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3000" dirty="0" smtClean="0"/>
              <a:t>On Demand (integrated or decoupled)</a:t>
            </a:r>
          </a:p>
          <a:p>
            <a:pPr lvl="1"/>
            <a:r>
              <a:rPr lang="en-US" altLang="zh-TW" sz="3000" dirty="0" smtClean="0"/>
              <a:t>People's privacy decisions can be affected by triggers outside the system</a:t>
            </a:r>
          </a:p>
          <a:p>
            <a:pPr lvl="1"/>
            <a:r>
              <a:rPr lang="en-US" altLang="zh-TW" sz="3000" dirty="0" smtClean="0"/>
              <a:t>Privacy choices can be integrated with or decoupled from privacy </a:t>
            </a:r>
            <a:r>
              <a:rPr lang="en-US" altLang="zh-TW" sz="3000" dirty="0"/>
              <a:t>notice depending on the user's actual interactions with notice and </a:t>
            </a:r>
            <a:r>
              <a:rPr lang="en-US" altLang="zh-TW" sz="3000" dirty="0" smtClean="0"/>
              <a:t>choice</a:t>
            </a:r>
            <a:endParaRPr lang="en-US" altLang="zh-TW" sz="3000" dirty="0" smtClean="0"/>
          </a:p>
          <a:p>
            <a:pPr lvl="1"/>
            <a:r>
              <a:rPr lang="en-US" altLang="zh-TW" sz="3000" dirty="0"/>
              <a:t>U</a:t>
            </a:r>
            <a:r>
              <a:rPr lang="en-US" altLang="zh-TW" sz="3000" dirty="0" smtClean="0"/>
              <a:t>sers should be able to easily locate available privacy choices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276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Timing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altLang="zh-TW" sz="3000" dirty="0" smtClean="0"/>
              <a:t>Personalized (integrated, decoupled, or mediated)</a:t>
            </a:r>
          </a:p>
          <a:p>
            <a:pPr lvl="1"/>
            <a:r>
              <a:rPr lang="en-US" altLang="zh-TW" sz="3000" dirty="0"/>
              <a:t>A</a:t>
            </a:r>
            <a:r>
              <a:rPr lang="en-US" altLang="zh-TW" sz="3000" dirty="0" smtClean="0"/>
              <a:t>llow users to choose the preferred timing for privacy choices or more sophisticated context-aware solutions</a:t>
            </a:r>
          </a:p>
          <a:p>
            <a:pPr lvl="1"/>
            <a:r>
              <a:rPr lang="en-US" altLang="zh-TW" sz="3200" dirty="0" smtClean="0"/>
              <a:t>Introduces </a:t>
            </a:r>
            <a:r>
              <a:rPr lang="en-US" altLang="zh-TW" sz="3200" dirty="0"/>
              <a:t>a higher user </a:t>
            </a:r>
            <a:r>
              <a:rPr lang="en-US" altLang="zh-TW" sz="3200" dirty="0" smtClean="0"/>
              <a:t>burden</a:t>
            </a:r>
          </a:p>
          <a:p>
            <a:pPr lvl="1"/>
            <a:r>
              <a:rPr lang="en-US" altLang="zh-TW" sz="3000" dirty="0" smtClean="0"/>
              <a:t>privacy choices can be integrated with or decoupled from privacy notices</a:t>
            </a:r>
          </a:p>
          <a:p>
            <a:pPr lvl="1"/>
            <a:r>
              <a:rPr lang="en-US" altLang="zh-TW" sz="3000" dirty="0"/>
              <a:t>S</a:t>
            </a:r>
            <a:r>
              <a:rPr lang="en-US" altLang="zh-TW" sz="3000" dirty="0" smtClean="0"/>
              <a:t>upports the mediated relationship</a:t>
            </a:r>
          </a:p>
          <a:p>
            <a:pPr lvl="1"/>
            <a:endParaRPr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28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Channel: How the choice and user's privacy decision of the choice are communicated</a:t>
            </a:r>
          </a:p>
          <a:p>
            <a:r>
              <a:rPr lang="en-US" altLang="zh-TW" sz="3200" dirty="0"/>
              <a:t>P</a:t>
            </a:r>
            <a:r>
              <a:rPr lang="en-US" altLang="zh-TW" sz="3200" dirty="0" smtClean="0"/>
              <a:t>rivacy choices must consider channels for two-way communication between systems and </a:t>
            </a:r>
            <a:r>
              <a:rPr lang="en-US" altLang="zh-TW" sz="3200" dirty="0" smtClean="0"/>
              <a:t>users</a:t>
            </a:r>
          </a:p>
          <a:p>
            <a:r>
              <a:rPr lang="en-US" altLang="zh-TW" sz="3200" dirty="0"/>
              <a:t>Systems may choose the most appropriate channel or leverage multiple </a:t>
            </a:r>
            <a:r>
              <a:rPr lang="en-US" altLang="zh-TW" sz="3200" dirty="0" smtClean="0"/>
              <a:t>channels</a:t>
            </a: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45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Channel</a:t>
            </a:r>
            <a:endParaRPr lang="en-US" altLang="zh-TW" sz="3000" b="1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/>
              <a:t>Primary</a:t>
            </a:r>
          </a:p>
          <a:p>
            <a:pPr lvl="1"/>
            <a:r>
              <a:rPr lang="en-US" altLang="zh-TW" sz="3000" dirty="0"/>
              <a:t>T</a:t>
            </a:r>
            <a:r>
              <a:rPr lang="en-US" altLang="zh-TW" sz="3000" dirty="0" smtClean="0"/>
              <a:t>he same platform or device the user interacts with the system</a:t>
            </a:r>
          </a:p>
          <a:p>
            <a:pPr lvl="1"/>
            <a:r>
              <a:rPr lang="en-US" altLang="zh-TW" sz="3000" dirty="0"/>
              <a:t>U</a:t>
            </a:r>
            <a:r>
              <a:rPr lang="en-US" altLang="zh-TW" sz="3000" dirty="0" smtClean="0"/>
              <a:t>sually preferred for privacy choices between systems and users</a:t>
            </a:r>
          </a:p>
          <a:p>
            <a:pPr lvl="1"/>
            <a:r>
              <a:rPr lang="en-US" altLang="zh-TW" sz="3000" dirty="0"/>
              <a:t>A</a:t>
            </a:r>
            <a:r>
              <a:rPr lang="en-US" altLang="zh-TW" sz="3000" dirty="0" smtClean="0"/>
              <a:t>re limited in the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context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29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97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 smtClean="0"/>
              <a:t>Privacy notice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 smtClean="0"/>
              <a:t>Privacy choices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 smtClean="0"/>
              <a:t>Privacy notice and choice in real-world systems often fall short in protecting people’s data privacy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 smtClean="0"/>
              <a:t>Making privacy notice and choices more usable is </a:t>
            </a:r>
            <a:r>
              <a:rPr kumimoji="1" lang="en-US" altLang="zh-TW" sz="3000" dirty="0" smtClean="0"/>
              <a:t>important</a:t>
            </a:r>
            <a:endParaRPr kumimoji="1"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626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Channel</a:t>
            </a:r>
            <a:endParaRPr lang="en-US" altLang="zh-TW" sz="3000" b="1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3000" dirty="0" smtClean="0"/>
              <a:t>Secondary</a:t>
            </a:r>
          </a:p>
          <a:p>
            <a:pPr lvl="1"/>
            <a:r>
              <a:rPr lang="en-US" altLang="zh-TW" sz="3000" dirty="0" smtClean="0"/>
              <a:t>When systems are limited in their primary channels</a:t>
            </a:r>
          </a:p>
          <a:p>
            <a:pPr lvl="1"/>
            <a:r>
              <a:rPr lang="en-US" altLang="zh-TW" sz="3000" dirty="0" smtClean="0"/>
              <a:t>Amazon Echo smart speakers</a:t>
            </a:r>
          </a:p>
          <a:p>
            <a:pPr lvl="1"/>
            <a:r>
              <a:rPr lang="en-US" altLang="zh-TW" sz="3000" dirty="0"/>
              <a:t>W</a:t>
            </a:r>
            <a:r>
              <a:rPr lang="en-US" altLang="zh-TW" sz="3000" dirty="0" smtClean="0"/>
              <a:t>ebsites and mobile </a:t>
            </a:r>
            <a:r>
              <a:rPr lang="en-US" altLang="zh-TW" sz="3000" dirty="0" smtClean="0"/>
              <a:t>apps are suitable for privacy choices in the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context</a:t>
            </a:r>
            <a:endParaRPr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51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Channel</a:t>
            </a:r>
            <a:endParaRPr lang="en-US" altLang="zh-TW" sz="3000" b="1" dirty="0"/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3000" dirty="0" smtClean="0"/>
              <a:t>Public</a:t>
            </a:r>
          </a:p>
          <a:p>
            <a:pPr lvl="1"/>
            <a:r>
              <a:rPr lang="en-US" altLang="zh-TW" sz="3000" dirty="0"/>
              <a:t>P</a:t>
            </a:r>
            <a:r>
              <a:rPr lang="en-US" altLang="zh-TW" sz="3000" dirty="0" smtClean="0"/>
              <a:t>hysical signage</a:t>
            </a:r>
          </a:p>
          <a:p>
            <a:pPr lvl="1"/>
            <a:r>
              <a:rPr lang="en-US" altLang="zh-TW" sz="3000" dirty="0"/>
              <a:t>P</a:t>
            </a:r>
            <a:r>
              <a:rPr lang="en-US" altLang="zh-TW" sz="3000" dirty="0" smtClean="0"/>
              <a:t>oint users to available privacy choices delivered through other channels</a:t>
            </a:r>
          </a:p>
          <a:p>
            <a:pPr lvl="1"/>
            <a:r>
              <a:rPr lang="en-US" altLang="zh-TW" sz="3000" dirty="0"/>
              <a:t>F</a:t>
            </a:r>
            <a:r>
              <a:rPr lang="en-US" altLang="zh-TW" sz="3000" dirty="0" smtClean="0"/>
              <a:t>ill the privacy gap when the data subjects are not the users of the system</a:t>
            </a:r>
          </a:p>
          <a:p>
            <a:pPr lvl="1"/>
            <a:r>
              <a:rPr lang="en-US" altLang="zh-TW" sz="3000" dirty="0"/>
              <a:t>R</a:t>
            </a:r>
            <a:r>
              <a:rPr lang="en-US" altLang="zh-TW" sz="3000" dirty="0" smtClean="0"/>
              <a:t>equire support from other channels due to the limited size</a:t>
            </a:r>
          </a:p>
          <a:p>
            <a:pPr lvl="1"/>
            <a:r>
              <a:rPr lang="en-US" altLang="zh-TW" sz="3000" dirty="0"/>
              <a:t>E</a:t>
            </a:r>
            <a:r>
              <a:rPr lang="en-US" altLang="zh-TW" sz="3000" dirty="0" smtClean="0"/>
              <a:t>fficiently communicate users’ privacy decisions to systems with low user burden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811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Modality: What interaction modes are used to deliver the choice and record user's privacy decision of the choice</a:t>
            </a:r>
          </a:p>
          <a:p>
            <a:r>
              <a:rPr lang="en-US" altLang="zh-TW" sz="3000" dirty="0"/>
              <a:t>D</a:t>
            </a:r>
            <a:r>
              <a:rPr lang="en-US" altLang="zh-TW" sz="3000" dirty="0" smtClean="0"/>
              <a:t>ifferent modalities can be leveraged to facilitate the two-way communication of privacy choices between systems and users</a:t>
            </a:r>
          </a:p>
          <a:p>
            <a:r>
              <a:rPr lang="en-US" altLang="zh-TW" sz="3000" dirty="0"/>
              <a:t>I</a:t>
            </a:r>
            <a:r>
              <a:rPr lang="en-US" altLang="zh-TW" sz="3000" dirty="0" smtClean="0"/>
              <a:t>t is ideal to use multiple modalities to support different functionalities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51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Modality</a:t>
            </a:r>
            <a:endParaRPr lang="en-US" altLang="zh-TW" sz="30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/>
              <a:t>Visual</a:t>
            </a:r>
          </a:p>
          <a:p>
            <a:pPr lvl="1"/>
            <a:r>
              <a:rPr lang="en-US" altLang="zh-TW" sz="3000" dirty="0"/>
              <a:t>O</a:t>
            </a:r>
            <a:r>
              <a:rPr lang="en-US" altLang="zh-TW" sz="3000" dirty="0" smtClean="0"/>
              <a:t>ften in the form of text, images, icons, signage, or a combination </a:t>
            </a:r>
            <a:r>
              <a:rPr lang="en-US" altLang="zh-TW" sz="3000" dirty="0" smtClean="0"/>
              <a:t>among the rest</a:t>
            </a:r>
            <a:endParaRPr lang="en-US" altLang="zh-TW" sz="3000" dirty="0" smtClean="0"/>
          </a:p>
          <a:p>
            <a:pPr lvl="1"/>
            <a:r>
              <a:rPr lang="en-US" altLang="zh-TW" sz="3000" dirty="0" smtClean="0"/>
              <a:t>Text-based</a:t>
            </a:r>
          </a:p>
          <a:p>
            <a:pPr lvl="1"/>
            <a:r>
              <a:rPr lang="en-US" altLang="zh-TW" sz="3000" dirty="0" smtClean="0"/>
              <a:t>Image-based and icon-based</a:t>
            </a:r>
            <a:endParaRPr lang="en-US" altLang="zh-TW" sz="3000" dirty="0" smtClean="0"/>
          </a:p>
          <a:p>
            <a:pPr lvl="1"/>
            <a:r>
              <a:rPr lang="en-US" altLang="zh-TW" sz="3000" dirty="0" smtClean="0"/>
              <a:t>Visual </a:t>
            </a:r>
            <a:r>
              <a:rPr lang="en-US" altLang="zh-TW" sz="3000" dirty="0" smtClean="0"/>
              <a:t>methods can also be used to communicate users’ privacy decisions back to the system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408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Modality</a:t>
            </a:r>
            <a:endParaRPr lang="en-US" altLang="zh-TW" sz="3000" dirty="0"/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3000" dirty="0" smtClean="0"/>
              <a:t>Auditory</a:t>
            </a:r>
          </a:p>
          <a:p>
            <a:pPr lvl="1"/>
            <a:r>
              <a:rPr lang="en-US" altLang="zh-TW" sz="3000" dirty="0" smtClean="0"/>
              <a:t>Provides an accessible option for the blind and visually impaired community</a:t>
            </a:r>
          </a:p>
          <a:p>
            <a:pPr lvl="1"/>
            <a:r>
              <a:rPr lang="en-US" altLang="zh-TW" sz="3000" dirty="0"/>
              <a:t>S</a:t>
            </a:r>
            <a:r>
              <a:rPr lang="en-US" altLang="zh-TW" sz="3000" dirty="0" smtClean="0"/>
              <a:t>erve as alerts or reminders</a:t>
            </a:r>
          </a:p>
          <a:p>
            <a:pPr lvl="1"/>
            <a:r>
              <a:rPr lang="en-US" altLang="zh-TW" sz="3000" dirty="0"/>
              <a:t>U</a:t>
            </a:r>
            <a:r>
              <a:rPr lang="en-US" altLang="zh-TW" sz="3000" dirty="0" smtClean="0"/>
              <a:t>se sounds that are familiar to users or widely accepted</a:t>
            </a:r>
          </a:p>
          <a:p>
            <a:pPr lvl="1"/>
            <a:r>
              <a:rPr lang="en-US" altLang="zh-TW" sz="3000" dirty="0" smtClean="0"/>
              <a:t>Auditory privacy choices are promising in the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context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2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Modality</a:t>
            </a:r>
            <a:endParaRPr lang="en-US" altLang="zh-TW" sz="3000" dirty="0"/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3000" dirty="0" smtClean="0"/>
              <a:t>Haptic and Other Sensory</a:t>
            </a:r>
          </a:p>
          <a:p>
            <a:pPr lvl="1"/>
            <a:r>
              <a:rPr lang="en-US" altLang="zh-TW" sz="3000" dirty="0"/>
              <a:t>H</a:t>
            </a:r>
            <a:r>
              <a:rPr lang="en-US" altLang="zh-TW" sz="3000" dirty="0" smtClean="0"/>
              <a:t>ighly </a:t>
            </a:r>
            <a:r>
              <a:rPr lang="en-US" altLang="zh-TW" sz="3000" dirty="0" smtClean="0"/>
              <a:t>abstract and </a:t>
            </a:r>
            <a:r>
              <a:rPr lang="en-US" altLang="zh-TW" sz="3000" dirty="0"/>
              <a:t>difficult to convey a large volume of information</a:t>
            </a:r>
            <a:endParaRPr lang="en-US" altLang="zh-TW" sz="3000" dirty="0" smtClean="0"/>
          </a:p>
          <a:p>
            <a:pPr lvl="1"/>
            <a:r>
              <a:rPr lang="en-US" altLang="zh-TW" sz="3000" dirty="0"/>
              <a:t>B</a:t>
            </a:r>
            <a:r>
              <a:rPr lang="en-US" altLang="zh-TW" sz="3000" dirty="0" smtClean="0"/>
              <a:t>e used in addition to other </a:t>
            </a:r>
            <a:r>
              <a:rPr lang="en-US" altLang="zh-TW" sz="3000" dirty="0" smtClean="0"/>
              <a:t>modalities</a:t>
            </a:r>
          </a:p>
          <a:p>
            <a:pPr lvl="1"/>
            <a:r>
              <a:rPr lang="en-US" altLang="zh-TW" sz="3000" dirty="0" smtClean="0"/>
              <a:t>A </a:t>
            </a:r>
            <a:r>
              <a:rPr lang="en-US" altLang="zh-TW" sz="3000" dirty="0" smtClean="0"/>
              <a:t>textual user guide is often needed to define what a particular gesture or body motion means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44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Modality</a:t>
            </a:r>
            <a:endParaRPr lang="en-US" altLang="zh-TW" sz="3000" dirty="0"/>
          </a:p>
          <a:p>
            <a:pPr marL="514350" indent="-514350">
              <a:buFont typeface="+mj-lt"/>
              <a:buAutoNum type="arabicPeriod" startAt="4"/>
            </a:pPr>
            <a:r>
              <a:rPr lang="en-US" altLang="zh-TW" sz="3000" dirty="0" smtClean="0"/>
              <a:t>Machine-readable</a:t>
            </a:r>
          </a:p>
          <a:p>
            <a:pPr lvl="1"/>
            <a:r>
              <a:rPr lang="en-US" altLang="zh-TW" sz="3200" dirty="0" smtClean="0"/>
              <a:t>System's </a:t>
            </a:r>
            <a:r>
              <a:rPr lang="en-US" altLang="zh-TW" sz="3200" dirty="0"/>
              <a:t>data practices and available privacy </a:t>
            </a:r>
            <a:r>
              <a:rPr lang="en-US" altLang="zh-TW" sz="3200" dirty="0" smtClean="0"/>
              <a:t>choices are </a:t>
            </a:r>
            <a:r>
              <a:rPr lang="en-US" altLang="zh-TW" sz="3000" dirty="0" smtClean="0"/>
              <a:t>encoded in a machine-readable format</a:t>
            </a:r>
          </a:p>
          <a:p>
            <a:pPr lvl="1"/>
            <a:r>
              <a:rPr lang="en-US" altLang="zh-TW" sz="3000" dirty="0"/>
              <a:t>T</a:t>
            </a:r>
            <a:r>
              <a:rPr lang="en-US" altLang="zh-TW" sz="3000" dirty="0" smtClean="0"/>
              <a:t>he foundation for software agents that help reduce users’ privacy management burden</a:t>
            </a:r>
          </a:p>
          <a:p>
            <a:pPr lvl="1"/>
            <a:r>
              <a:rPr lang="en-US" altLang="zh-TW" sz="3000" dirty="0"/>
              <a:t>M</a:t>
            </a:r>
            <a:r>
              <a:rPr lang="en-US" altLang="zh-TW" sz="3000" dirty="0" smtClean="0"/>
              <a:t>achine-readable format is the premise for the mediated relationship between notice and choice</a:t>
            </a:r>
          </a:p>
          <a:p>
            <a:pPr lvl="1"/>
            <a:r>
              <a:rPr lang="en-US" altLang="zh-TW" sz="3000" dirty="0"/>
              <a:t>M</a:t>
            </a:r>
            <a:r>
              <a:rPr lang="en-US" altLang="zh-TW" sz="3000" dirty="0" smtClean="0"/>
              <a:t>achine-readable modality coupled with privacy agents may be appealing in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context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52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A DESIGN SPACE FOR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Modality</a:t>
            </a:r>
            <a:endParaRPr lang="en-US" altLang="zh-TW" sz="3000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3000" dirty="0" smtClean="0"/>
              <a:t>Combined</a:t>
            </a:r>
          </a:p>
          <a:p>
            <a:pPr lvl="1"/>
            <a:r>
              <a:rPr lang="en-US" altLang="zh-TW" sz="3000" dirty="0" smtClean="0"/>
              <a:t>Systems can leverage multiple modalities to provide meaningful privacy choices</a:t>
            </a:r>
          </a:p>
          <a:p>
            <a:pPr lvl="1"/>
            <a:r>
              <a:rPr lang="en-US" altLang="zh-TW" sz="3000" dirty="0"/>
              <a:t>P</a:t>
            </a:r>
            <a:r>
              <a:rPr lang="en-US" altLang="zh-TW" sz="3000" dirty="0" smtClean="0"/>
              <a:t>rovide users with more smooth, less burdensome experiences 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59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000" b="1" dirty="0"/>
              <a:t>Towards Meaningful Privacy Control in </a:t>
            </a:r>
            <a:r>
              <a:rPr lang="en-US" altLang="zh-TW" sz="3000" b="1" dirty="0" err="1" smtClean="0"/>
              <a:t>IoT</a:t>
            </a:r>
            <a:endParaRPr lang="en-US" altLang="zh-TW" sz="3000" b="1" dirty="0" smtClean="0"/>
          </a:p>
          <a:p>
            <a:r>
              <a:rPr lang="en-US" altLang="zh-TW" sz="3000" dirty="0" smtClean="0"/>
              <a:t>Most of the providers of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applications and services have limited resources to develop full-fledged privacy choice components </a:t>
            </a:r>
          </a:p>
          <a:p>
            <a:r>
              <a:rPr lang="en-US" altLang="zh-TW" sz="3000" dirty="0" smtClean="0"/>
              <a:t>They aim to build a privacy choice platform for deployed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systems to support meaningful privacy control in </a:t>
            </a:r>
            <a:r>
              <a:rPr lang="en-US" altLang="zh-TW" sz="3000" dirty="0" err="1" smtClean="0"/>
              <a:t>IoT</a:t>
            </a:r>
            <a:endParaRPr lang="en-US" altLang="zh-TW" sz="3000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6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/>
              <a:t>Towards Meaningful Privacy Control in </a:t>
            </a:r>
            <a:r>
              <a:rPr lang="en-US" altLang="zh-TW" sz="3000" b="1" dirty="0" err="1" smtClean="0"/>
              <a:t>IoT</a:t>
            </a:r>
            <a:endParaRPr lang="en-US" altLang="zh-TW" sz="3000" b="1" dirty="0" smtClean="0"/>
          </a:p>
          <a:p>
            <a:r>
              <a:rPr lang="en-US" altLang="zh-TW" sz="3000" dirty="0" smtClean="0"/>
              <a:t>Privacy </a:t>
            </a:r>
            <a:r>
              <a:rPr lang="en-US" altLang="zh-TW" sz="3000" dirty="0"/>
              <a:t>infrastructure provides a mechanism for stakeholders of </a:t>
            </a:r>
            <a:r>
              <a:rPr lang="en-US" altLang="zh-TW" sz="3000" dirty="0" err="1"/>
              <a:t>IoT</a:t>
            </a:r>
            <a:r>
              <a:rPr lang="en-US" altLang="zh-TW" sz="3000" dirty="0"/>
              <a:t> </a:t>
            </a:r>
            <a:r>
              <a:rPr lang="en-US" altLang="zh-TW" sz="3000" dirty="0" smtClean="0"/>
              <a:t>to </a:t>
            </a:r>
            <a:r>
              <a:rPr lang="en-US" altLang="zh-TW" sz="3000" dirty="0"/>
              <a:t>register deployed </a:t>
            </a:r>
            <a:r>
              <a:rPr lang="en-US" altLang="zh-TW" sz="3000" dirty="0" err="1"/>
              <a:t>IoT</a:t>
            </a:r>
            <a:r>
              <a:rPr lang="en-US" altLang="zh-TW" sz="3000" dirty="0"/>
              <a:t> systems</a:t>
            </a:r>
            <a:r>
              <a:rPr lang="en-US" altLang="zh-TW" sz="3000" dirty="0" smtClean="0"/>
              <a:t>.</a:t>
            </a:r>
          </a:p>
          <a:p>
            <a:r>
              <a:rPr lang="en-US" altLang="zh-TW" sz="3000" dirty="0" smtClean="0"/>
              <a:t>Stakeholders </a:t>
            </a:r>
            <a:r>
              <a:rPr lang="en-US" altLang="zh-TW" sz="3000" dirty="0"/>
              <a:t>can easily describe an </a:t>
            </a:r>
            <a:r>
              <a:rPr lang="en-US" altLang="zh-TW" sz="3000" dirty="0" err="1"/>
              <a:t>IoT</a:t>
            </a:r>
            <a:r>
              <a:rPr lang="en-US" altLang="zh-TW" sz="3000" dirty="0"/>
              <a:t> system's </a:t>
            </a:r>
            <a:r>
              <a:rPr lang="en-US" altLang="zh-TW" sz="3000" dirty="0" smtClean="0"/>
              <a:t>information </a:t>
            </a:r>
            <a:r>
              <a:rPr lang="en-US" altLang="zh-TW" sz="3000" dirty="0"/>
              <a:t>in a machine-readable </a:t>
            </a:r>
            <a:r>
              <a:rPr lang="en-US" altLang="zh-TW" sz="3000" dirty="0" smtClean="0"/>
              <a:t>format</a:t>
            </a:r>
          </a:p>
          <a:p>
            <a:r>
              <a:rPr lang="en-US" altLang="zh-TW" sz="3000" dirty="0" err="1"/>
              <a:t>IoTA</a:t>
            </a:r>
            <a:r>
              <a:rPr lang="en-US" altLang="zh-TW" sz="3000" dirty="0"/>
              <a:t> communicates with the privacy infrastructure and delivers available notices and choices of these registered </a:t>
            </a:r>
            <a:r>
              <a:rPr lang="en-US" altLang="zh-TW" sz="3000" dirty="0" err="1"/>
              <a:t>IoT</a:t>
            </a:r>
            <a:r>
              <a:rPr lang="en-US" altLang="zh-TW" sz="3000" dirty="0"/>
              <a:t> systems to users. </a:t>
            </a:r>
            <a:endParaRPr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39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22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 smtClean="0"/>
              <a:t>Existing research on designing privacy choices is scattered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/>
              <a:t>M</a:t>
            </a:r>
            <a:r>
              <a:rPr kumimoji="1" lang="en-US" altLang="zh-TW" sz="3000" dirty="0" smtClean="0"/>
              <a:t>ost prior work focused on Web and mobile privacy scenarios, with limited research conducted in the context of the </a:t>
            </a:r>
            <a:r>
              <a:rPr kumimoji="1" lang="en-US" altLang="zh-TW" sz="3000" dirty="0" err="1" smtClean="0"/>
              <a:t>IoT</a:t>
            </a:r>
            <a:r>
              <a:rPr kumimoji="1" lang="en-US" altLang="zh-TW" sz="3000" dirty="0" smtClean="0"/>
              <a:t> </a:t>
            </a:r>
            <a:r>
              <a:rPr kumimoji="1" lang="en-US" altLang="zh-TW" sz="3000" dirty="0" smtClean="0"/>
              <a:t>environments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 smtClean="0"/>
              <a:t>Construct </a:t>
            </a:r>
            <a:r>
              <a:rPr kumimoji="1" lang="en-US" altLang="zh-TW" sz="3000" dirty="0"/>
              <a:t>a comprehensive conceptual framework for privacy </a:t>
            </a:r>
            <a:r>
              <a:rPr kumimoji="1" lang="en-US" altLang="zh-TW" sz="3000" dirty="0" smtClean="0"/>
              <a:t>choices whose </a:t>
            </a:r>
            <a:r>
              <a:rPr kumimoji="1" lang="en-US" altLang="zh-TW" sz="3000" dirty="0"/>
              <a:t>applicability extends to </a:t>
            </a:r>
            <a:r>
              <a:rPr kumimoji="1" lang="en-US" altLang="zh-TW" sz="3000" dirty="0" err="1"/>
              <a:t>IoT</a:t>
            </a:r>
            <a:r>
              <a:rPr kumimoji="1" lang="en-US" altLang="zh-TW" sz="3000" dirty="0"/>
              <a:t> </a:t>
            </a:r>
            <a:r>
              <a:rPr kumimoji="1" lang="en-US" altLang="zh-TW" sz="3000" dirty="0" smtClean="0"/>
              <a:t>contexts</a:t>
            </a:r>
            <a:endParaRPr kumimoji="1" lang="en-US" altLang="zh-TW" sz="3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 smtClean="0"/>
              <a:t>Provide </a:t>
            </a:r>
            <a:r>
              <a:rPr kumimoji="1" lang="en-US" altLang="zh-TW" sz="3000" dirty="0"/>
              <a:t>design guidelines to help researchers and practitioners to implement meaningful privacy choices in real-world systems</a:t>
            </a:r>
            <a:br>
              <a:rPr kumimoji="1" lang="en-US" altLang="zh-TW" sz="3000" dirty="0"/>
            </a:br>
            <a:endParaRPr kumimoji="1" lang="en-US" altLang="zh-TW" sz="30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11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Requirements</a:t>
            </a:r>
            <a:r>
              <a:rPr lang="en-US" altLang="zh-TW" sz="3000" b="1" dirty="0"/>
              <a:t>, Advantages, and </a:t>
            </a:r>
            <a:r>
              <a:rPr lang="en-US" altLang="zh-TW" sz="3000" b="1" dirty="0" smtClean="0"/>
              <a:t>Constraints</a:t>
            </a:r>
          </a:p>
          <a:p>
            <a:r>
              <a:rPr lang="en-US" altLang="zh-TW" sz="3000" dirty="0" smtClean="0"/>
              <a:t>Requirements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TW" sz="3000" dirty="0" smtClean="0"/>
              <a:t>To help stakeholders navigate and potentially achieve compliance with new data privacy regulations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TW" sz="3000" dirty="0" smtClean="0"/>
              <a:t>To support users in exercising their privacy choices through the different paths shown in Figure 1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TW" sz="3000" dirty="0" smtClean="0"/>
              <a:t>To integrate with various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systems to deliver their available privacy choices to the platform users and communicate users’ privacy decisions back to the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systems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16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Requirements</a:t>
            </a:r>
            <a:r>
              <a:rPr lang="en-US" altLang="zh-TW" sz="3000" b="1" dirty="0"/>
              <a:t>, Advantages, and </a:t>
            </a:r>
            <a:r>
              <a:rPr lang="en-US" altLang="zh-TW" sz="3000" b="1" dirty="0" smtClean="0"/>
              <a:t>Constraints</a:t>
            </a:r>
          </a:p>
          <a:p>
            <a:r>
              <a:rPr lang="en-US" altLang="zh-TW" sz="3000" dirty="0" smtClean="0"/>
              <a:t>Advantages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TW" sz="3000" dirty="0" smtClean="0"/>
              <a:t>Have access to the growing amount of structured information about deployed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systems 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TW" sz="3000" dirty="0"/>
              <a:t>T</a:t>
            </a:r>
            <a:r>
              <a:rPr lang="en-US" altLang="zh-TW" sz="3000" dirty="0" smtClean="0"/>
              <a:t>he privacy infrastructure helps the platform handle the two-way communication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65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Requirements</a:t>
            </a:r>
            <a:r>
              <a:rPr lang="en-US" altLang="zh-TW" sz="3000" b="1" dirty="0"/>
              <a:t>, Advantages, and </a:t>
            </a:r>
            <a:r>
              <a:rPr lang="en-US" altLang="zh-TW" sz="3000" b="1" dirty="0" smtClean="0"/>
              <a:t>Constraints</a:t>
            </a:r>
          </a:p>
          <a:p>
            <a:r>
              <a:rPr lang="en-US" altLang="zh-TW" sz="3000" dirty="0" smtClean="0"/>
              <a:t>Constraints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TW" sz="3000" dirty="0"/>
              <a:t>T</a:t>
            </a:r>
            <a:r>
              <a:rPr lang="en-US" altLang="zh-TW" sz="3000" dirty="0" smtClean="0"/>
              <a:t>he platform relies on the information provided by stakeholders of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TW" sz="3000" dirty="0"/>
              <a:t>T</a:t>
            </a:r>
            <a:r>
              <a:rPr lang="en-US" altLang="zh-TW" sz="3000" dirty="0" smtClean="0"/>
              <a:t>he privacy choices available to users on the platform are managed and enforced by stakeholders of the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altLang="zh-TW" sz="3000" dirty="0" smtClean="0"/>
              <a:t>They are constrained by their resources to implement advanced functionality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30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71353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Design </a:t>
            </a:r>
            <a:r>
              <a:rPr lang="en-US" altLang="zh-TW" sz="3000" b="1" dirty="0"/>
              <a:t>Decisions for the </a:t>
            </a:r>
            <a:r>
              <a:rPr lang="en-US" altLang="zh-TW" sz="3000" b="1" dirty="0" err="1"/>
              <a:t>IoT</a:t>
            </a:r>
            <a:r>
              <a:rPr lang="en-US" altLang="zh-TW" sz="3000" b="1" dirty="0"/>
              <a:t> </a:t>
            </a:r>
            <a:r>
              <a:rPr lang="en-US" altLang="zh-TW" sz="3000" b="1" dirty="0" smtClean="0"/>
              <a:t>Assistant</a:t>
            </a:r>
          </a:p>
          <a:p>
            <a:r>
              <a:rPr lang="en-US" altLang="zh-TW" sz="3000" dirty="0" smtClean="0"/>
              <a:t>High-level Design Decisions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3000" dirty="0" smtClean="0"/>
              <a:t>A location-aware mobile app with a map-based main </a:t>
            </a:r>
            <a:r>
              <a:rPr lang="en-US" altLang="zh-TW" sz="3000" dirty="0" smtClean="0"/>
              <a:t>interface</a:t>
            </a:r>
            <a:endParaRPr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43</a:t>
            </a:fld>
            <a:endParaRPr kumimoji="1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8" y="1658197"/>
            <a:ext cx="2636520" cy="51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6202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Design </a:t>
            </a:r>
            <a:r>
              <a:rPr lang="en-US" altLang="zh-TW" sz="3000" b="1" dirty="0"/>
              <a:t>Decisions for the </a:t>
            </a:r>
            <a:r>
              <a:rPr lang="en-US" altLang="zh-TW" sz="3000" b="1" dirty="0" err="1"/>
              <a:t>IoT</a:t>
            </a:r>
            <a:r>
              <a:rPr lang="en-US" altLang="zh-TW" sz="3000" b="1" dirty="0"/>
              <a:t> </a:t>
            </a:r>
            <a:r>
              <a:rPr lang="en-US" altLang="zh-TW" sz="3000" b="1" dirty="0" smtClean="0"/>
              <a:t>Assistant</a:t>
            </a:r>
          </a:p>
          <a:p>
            <a:r>
              <a:rPr lang="en-US" altLang="zh-TW" sz="3000" dirty="0" smtClean="0"/>
              <a:t>High-level Design Decisions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3000" dirty="0" smtClean="0"/>
              <a:t>Rely </a:t>
            </a:r>
            <a:r>
              <a:rPr lang="en-US" altLang="zh-TW" sz="3000" dirty="0" smtClean="0"/>
              <a:t>on the privacy infrastructure for </a:t>
            </a:r>
            <a:r>
              <a:rPr lang="en-US" altLang="zh-TW" sz="3000" dirty="0" err="1" smtClean="0"/>
              <a:t>IoT</a:t>
            </a:r>
            <a:endParaRPr lang="en-US" altLang="zh-TW" sz="3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3000" dirty="0"/>
              <a:t>I</a:t>
            </a:r>
            <a:r>
              <a:rPr lang="en-US" altLang="zh-TW" sz="3000" dirty="0" smtClean="0"/>
              <a:t>mplement integrated notice and choice</a:t>
            </a:r>
            <a:endParaRPr lang="en-US" altLang="zh-TW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44</a:t>
            </a:fld>
            <a:endParaRPr kumimoji="1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785144"/>
            <a:ext cx="4505716" cy="45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70805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Design </a:t>
            </a:r>
            <a:r>
              <a:rPr lang="en-US" altLang="zh-TW" sz="3000" b="1" dirty="0"/>
              <a:t>Decisions for the </a:t>
            </a:r>
            <a:r>
              <a:rPr lang="en-US" altLang="zh-TW" sz="3000" b="1" dirty="0" err="1"/>
              <a:t>IoT</a:t>
            </a:r>
            <a:r>
              <a:rPr lang="en-US" altLang="zh-TW" sz="3000" b="1" dirty="0"/>
              <a:t> </a:t>
            </a:r>
            <a:r>
              <a:rPr lang="en-US" altLang="zh-TW" sz="3000" b="1" dirty="0" smtClean="0"/>
              <a:t>Assistant</a:t>
            </a:r>
          </a:p>
          <a:p>
            <a:r>
              <a:rPr lang="en-US" altLang="zh-TW" sz="3000" dirty="0" smtClean="0"/>
              <a:t>Detailed Design </a:t>
            </a:r>
            <a:r>
              <a:rPr lang="en-US" altLang="zh-TW" sz="3000" dirty="0" smtClean="0"/>
              <a:t>Decisions</a:t>
            </a:r>
            <a:r>
              <a:rPr lang="zh-TW" altLang="en-US" sz="3000" dirty="0" smtClean="0"/>
              <a:t> </a:t>
            </a:r>
            <a:r>
              <a:rPr lang="en-US" altLang="zh-TW" sz="3000" dirty="0"/>
              <a:t>by Dimension</a:t>
            </a:r>
            <a:endParaRPr lang="en-US" altLang="zh-TW" sz="3000" dirty="0" smtClean="0"/>
          </a:p>
          <a:p>
            <a:pPr lvl="1"/>
            <a:r>
              <a:rPr lang="en-US" altLang="zh-TW" sz="3000" dirty="0" smtClean="0"/>
              <a:t>Type: multiple choices and privacy rights-based choices</a:t>
            </a:r>
          </a:p>
          <a:p>
            <a:pPr lvl="2"/>
            <a:r>
              <a:rPr lang="en-US" altLang="zh-TW" sz="3000" dirty="0" smtClean="0"/>
              <a:t>Multiple choices: data collection and data sharing</a:t>
            </a:r>
            <a:endParaRPr lang="en-US" altLang="zh-TW" sz="3000" dirty="0"/>
          </a:p>
          <a:p>
            <a:pPr lvl="2"/>
            <a:r>
              <a:rPr lang="en-US" altLang="zh-TW" sz="3000" dirty="0"/>
              <a:t>P</a:t>
            </a:r>
            <a:r>
              <a:rPr lang="en-US" altLang="zh-TW" sz="3000" dirty="0" smtClean="0"/>
              <a:t>rivacy rights-based choices: request copy of data and request data deletion</a:t>
            </a:r>
            <a:endParaRPr lang="en-US" altLang="zh-TW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45</a:t>
            </a:fld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64" y="1576395"/>
            <a:ext cx="2618232" cy="52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Design </a:t>
            </a:r>
            <a:r>
              <a:rPr lang="en-US" altLang="zh-TW" sz="3000" b="1" dirty="0"/>
              <a:t>Decisions for the </a:t>
            </a:r>
            <a:r>
              <a:rPr lang="en-US" altLang="zh-TW" sz="3000" b="1" dirty="0" err="1"/>
              <a:t>IoT</a:t>
            </a:r>
            <a:r>
              <a:rPr lang="en-US" altLang="zh-TW" sz="3000" b="1" dirty="0"/>
              <a:t> </a:t>
            </a:r>
            <a:r>
              <a:rPr lang="en-US" altLang="zh-TW" sz="3000" b="1" dirty="0" smtClean="0"/>
              <a:t>Assistant</a:t>
            </a:r>
          </a:p>
          <a:p>
            <a:r>
              <a:rPr lang="en-US" altLang="zh-TW" sz="3000" dirty="0" smtClean="0"/>
              <a:t>Detailed Design Decisions</a:t>
            </a:r>
          </a:p>
          <a:p>
            <a:pPr lvl="1"/>
            <a:r>
              <a:rPr lang="en-US" altLang="zh-TW" sz="3000" dirty="0" smtClean="0"/>
              <a:t>Functionality: presentation and feedback</a:t>
            </a:r>
          </a:p>
          <a:p>
            <a:pPr lvl="2"/>
            <a:r>
              <a:rPr lang="en-US" altLang="zh-TW" sz="3000" dirty="0" smtClean="0"/>
              <a:t>Presentation: </a:t>
            </a:r>
            <a:r>
              <a:rPr lang="en-US" altLang="zh-TW" sz="3000" dirty="0" err="1" smtClean="0"/>
              <a:t>IoTA</a:t>
            </a:r>
            <a:r>
              <a:rPr lang="en-US" altLang="zh-TW" sz="3000" dirty="0" smtClean="0"/>
              <a:t> presents available privacy choices of an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 to users in a machine-readable format along with a concise privacy notice</a:t>
            </a:r>
          </a:p>
          <a:p>
            <a:pPr lvl="2"/>
            <a:r>
              <a:rPr lang="en-US" altLang="zh-TW" sz="3000" dirty="0" smtClean="0"/>
              <a:t>Feedback: </a:t>
            </a:r>
            <a:r>
              <a:rPr lang="en-US" altLang="zh-TW" sz="3000" dirty="0" err="1" smtClean="0"/>
              <a:t>IoTA</a:t>
            </a:r>
            <a:r>
              <a:rPr lang="en-US" altLang="zh-TW" sz="3000" dirty="0" smtClean="0"/>
              <a:t> can </a:t>
            </a:r>
            <a:r>
              <a:rPr lang="en-US" altLang="zh-TW" sz="3000" dirty="0" err="1" smtClean="0"/>
              <a:t>fetche</a:t>
            </a:r>
            <a:r>
              <a:rPr lang="en-US" altLang="zh-TW" sz="3000" dirty="0" smtClean="0"/>
              <a:t> the latest status from the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 to provide users timely feedback</a:t>
            </a:r>
            <a:endParaRPr lang="en-US" altLang="zh-TW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451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Design </a:t>
            </a:r>
            <a:r>
              <a:rPr lang="en-US" altLang="zh-TW" sz="3000" b="1" dirty="0"/>
              <a:t>Decisions for the </a:t>
            </a:r>
            <a:r>
              <a:rPr lang="en-US" altLang="zh-TW" sz="3000" b="1" dirty="0" err="1"/>
              <a:t>IoT</a:t>
            </a:r>
            <a:r>
              <a:rPr lang="en-US" altLang="zh-TW" sz="3000" b="1" dirty="0"/>
              <a:t> </a:t>
            </a:r>
            <a:r>
              <a:rPr lang="en-US" altLang="zh-TW" sz="3000" b="1" dirty="0" smtClean="0"/>
              <a:t>Assistant</a:t>
            </a:r>
          </a:p>
          <a:p>
            <a:r>
              <a:rPr lang="en-US" altLang="zh-TW" sz="3000" dirty="0" smtClean="0"/>
              <a:t>Detailed Design Decisions</a:t>
            </a:r>
          </a:p>
          <a:p>
            <a:pPr lvl="1"/>
            <a:r>
              <a:rPr lang="en-US" altLang="zh-TW" sz="3000" dirty="0" smtClean="0"/>
              <a:t>Timing: context-aware, personalized, and on demand</a:t>
            </a:r>
          </a:p>
          <a:p>
            <a:pPr lvl="2"/>
            <a:r>
              <a:rPr lang="en-US" altLang="zh-TW" sz="3000" dirty="0"/>
              <a:t>C</a:t>
            </a:r>
            <a:r>
              <a:rPr lang="en-US" altLang="zh-TW" sz="3000" dirty="0" smtClean="0"/>
              <a:t>ontext-aware and personalized: Choice via notifications on their mobile devices</a:t>
            </a:r>
          </a:p>
          <a:p>
            <a:pPr lvl="2"/>
            <a:r>
              <a:rPr lang="en-US" altLang="zh-TW" sz="3000" dirty="0"/>
              <a:t>O</a:t>
            </a:r>
            <a:r>
              <a:rPr lang="en-US" altLang="zh-TW" sz="3000" dirty="0" smtClean="0"/>
              <a:t>n demand: Users can configure any available privacy options on demand for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systems </a:t>
            </a:r>
            <a:r>
              <a:rPr lang="en-US" altLang="zh-TW" sz="3000" dirty="0" smtClean="0"/>
              <a:t>remotely</a:t>
            </a:r>
            <a:endParaRPr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47</a:t>
            </a:fld>
            <a:endParaRPr kumimoji="1"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7307"/>
            <a:ext cx="2581656" cy="51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Design </a:t>
            </a:r>
            <a:r>
              <a:rPr lang="en-US" altLang="zh-TW" sz="3000" b="1" dirty="0"/>
              <a:t>Decisions for the </a:t>
            </a:r>
            <a:r>
              <a:rPr lang="en-US" altLang="zh-TW" sz="3000" b="1" dirty="0" err="1"/>
              <a:t>IoT</a:t>
            </a:r>
            <a:r>
              <a:rPr lang="en-US" altLang="zh-TW" sz="3000" b="1" dirty="0"/>
              <a:t> </a:t>
            </a:r>
            <a:r>
              <a:rPr lang="en-US" altLang="zh-TW" sz="3000" b="1" dirty="0" smtClean="0"/>
              <a:t>Assistant</a:t>
            </a:r>
          </a:p>
          <a:p>
            <a:r>
              <a:rPr lang="en-US" altLang="zh-TW" sz="3000" dirty="0" smtClean="0"/>
              <a:t>Detailed Design Decisions</a:t>
            </a:r>
          </a:p>
          <a:p>
            <a:pPr lvl="1"/>
            <a:r>
              <a:rPr lang="en-US" altLang="zh-TW" sz="3000" dirty="0" smtClean="0"/>
              <a:t>Channel: Secondary and Public</a:t>
            </a:r>
          </a:p>
          <a:p>
            <a:pPr lvl="2"/>
            <a:r>
              <a:rPr lang="en-US" altLang="zh-TW" sz="3000" dirty="0" smtClean="0"/>
              <a:t>Secondary: </a:t>
            </a:r>
            <a:r>
              <a:rPr lang="en-US" altLang="zh-TW" sz="3000" dirty="0" err="1" smtClean="0"/>
              <a:t>IoTA</a:t>
            </a:r>
            <a:r>
              <a:rPr lang="en-US" altLang="zh-TW" sz="3000" dirty="0" smtClean="0"/>
              <a:t> is a secondary channel for deployed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systems</a:t>
            </a:r>
          </a:p>
          <a:p>
            <a:pPr lvl="2"/>
            <a:r>
              <a:rPr lang="en-US" altLang="zh-TW" sz="3000" dirty="0" smtClean="0"/>
              <a:t>Public: implemented the initial QR code functionality for easy discovery of individual </a:t>
            </a:r>
            <a:r>
              <a:rPr lang="en-US" altLang="zh-TW" sz="3000" dirty="0" err="1" smtClean="0"/>
              <a:t>IoT</a:t>
            </a:r>
            <a:r>
              <a:rPr lang="en-US" altLang="zh-TW" sz="3000" dirty="0" smtClean="0"/>
              <a:t> systems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84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Design </a:t>
            </a:r>
            <a:r>
              <a:rPr lang="en-US" altLang="zh-TW" sz="3000" b="1" dirty="0"/>
              <a:t>Decisions for the </a:t>
            </a:r>
            <a:r>
              <a:rPr lang="en-US" altLang="zh-TW" sz="3000" b="1" dirty="0" err="1"/>
              <a:t>IoT</a:t>
            </a:r>
            <a:r>
              <a:rPr lang="en-US" altLang="zh-TW" sz="3000" b="1" dirty="0"/>
              <a:t> </a:t>
            </a:r>
            <a:r>
              <a:rPr lang="en-US" altLang="zh-TW" sz="3000" b="1" dirty="0" smtClean="0"/>
              <a:t>Assistant</a:t>
            </a:r>
          </a:p>
          <a:p>
            <a:r>
              <a:rPr lang="en-US" altLang="zh-TW" sz="3000" dirty="0" smtClean="0"/>
              <a:t>Detailed Design Decisions</a:t>
            </a:r>
          </a:p>
          <a:p>
            <a:pPr lvl="1"/>
            <a:r>
              <a:rPr lang="en-US" altLang="zh-TW" sz="3000" dirty="0" smtClean="0"/>
              <a:t>Modality: Combined</a:t>
            </a:r>
          </a:p>
          <a:p>
            <a:pPr lvl="2"/>
            <a:r>
              <a:rPr lang="en-US" altLang="zh-TW" sz="3000" dirty="0" smtClean="0"/>
              <a:t>Interface level: text, icons</a:t>
            </a:r>
          </a:p>
          <a:p>
            <a:pPr lvl="2"/>
            <a:r>
              <a:rPr lang="en-US" altLang="zh-TW" sz="3000" dirty="0" smtClean="0"/>
              <a:t>Notifications level: Users can customize the notifications on their mobile devices to be haptic or auditory</a:t>
            </a:r>
          </a:p>
          <a:p>
            <a:pPr lvl="2"/>
            <a:r>
              <a:rPr lang="en-US" altLang="zh-TW" sz="3000" dirty="0"/>
              <a:t>T</a:t>
            </a:r>
            <a:r>
              <a:rPr lang="en-US" altLang="zh-TW" sz="3000" dirty="0" smtClean="0"/>
              <a:t>echnical level: The privacy choices provided by the </a:t>
            </a:r>
            <a:r>
              <a:rPr lang="en-US" altLang="zh-TW" sz="3000" dirty="0" err="1" smtClean="0"/>
              <a:t>IoTA</a:t>
            </a:r>
            <a:r>
              <a:rPr lang="en-US" altLang="zh-TW" sz="3000" dirty="0" smtClean="0"/>
              <a:t> are machine-readable format in nature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49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26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/>
              <a:t>A</a:t>
            </a:r>
            <a:r>
              <a:rPr kumimoji="1" lang="en-US" altLang="zh-TW" sz="3000" dirty="0" smtClean="0"/>
              <a:t>nalyze how users interact with privacy notices and choices provided by real-world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/>
              <a:t>F</a:t>
            </a:r>
            <a:r>
              <a:rPr kumimoji="1" lang="en-US" altLang="zh-TW" sz="3000" dirty="0" smtClean="0"/>
              <a:t>urther examine the design space for privacy choices, organizing it around five dimensions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TW" sz="3000" dirty="0" smtClean="0"/>
              <a:t>Present a use case of designing a privacy choice platform for </a:t>
            </a:r>
            <a:r>
              <a:rPr kumimoji="1" lang="en-US" altLang="zh-TW" sz="3000" dirty="0" err="1" smtClean="0"/>
              <a:t>IoT</a:t>
            </a:r>
            <a:endParaRPr kumimoji="1" lang="en-US" altLang="zh-TW" sz="3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84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USE CASE: A PRIVACY CHOICE PLATFORM FOR THE INTERNET OF THINGS - </a:t>
            </a:r>
            <a:r>
              <a:rPr kumimoji="1" lang="en-US" altLang="zh-TW" b="1" dirty="0" err="1" smtClean="0"/>
              <a:t>IoT</a:t>
            </a:r>
            <a:r>
              <a:rPr kumimoji="1" lang="en-US" altLang="zh-TW" b="1" dirty="0" smtClean="0"/>
              <a:t> Assistant(</a:t>
            </a:r>
            <a:r>
              <a:rPr kumimoji="1" lang="en-US" altLang="zh-TW" b="1" dirty="0" err="1" smtClean="0"/>
              <a:t>IoTA</a:t>
            </a:r>
            <a:r>
              <a:rPr kumimoji="1" lang="en-US" altLang="zh-TW" b="1" dirty="0" smtClean="0"/>
              <a:t>)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b="1" dirty="0" smtClean="0"/>
              <a:t>Evaluation</a:t>
            </a:r>
          </a:p>
          <a:p>
            <a:r>
              <a:rPr lang="en-US" altLang="zh-TW" sz="3000" dirty="0" smtClean="0"/>
              <a:t>Five facets of “meaningful privacy choices”:</a:t>
            </a:r>
          </a:p>
          <a:p>
            <a:pPr lvl="1"/>
            <a:r>
              <a:rPr lang="en-US" altLang="zh-TW" sz="3000" dirty="0" smtClean="0"/>
              <a:t>Effectiveness</a:t>
            </a:r>
          </a:p>
          <a:p>
            <a:pPr lvl="1"/>
            <a:r>
              <a:rPr lang="en-US" altLang="zh-TW" sz="3000" dirty="0" smtClean="0"/>
              <a:t>Efficiently</a:t>
            </a:r>
          </a:p>
          <a:p>
            <a:pPr lvl="1"/>
            <a:r>
              <a:rPr lang="en-US" altLang="zh-TW" sz="3000" dirty="0" smtClean="0"/>
              <a:t>user awareness</a:t>
            </a:r>
          </a:p>
          <a:p>
            <a:pPr lvl="1"/>
            <a:r>
              <a:rPr lang="en-US" altLang="zh-TW" sz="3000" dirty="0" smtClean="0"/>
              <a:t>Comprehensive</a:t>
            </a:r>
          </a:p>
          <a:p>
            <a:pPr lvl="1"/>
            <a:r>
              <a:rPr lang="en-US" altLang="zh-TW" sz="3000" dirty="0" smtClean="0"/>
              <a:t>neutral</a:t>
            </a:r>
          </a:p>
          <a:p>
            <a:endParaRPr lang="en-US" altLang="zh-TW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50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8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dirty="0"/>
              <a:t>C</a:t>
            </a:r>
            <a:r>
              <a:rPr kumimoji="1" lang="en-US" altLang="zh-TW" sz="3000" dirty="0" smtClean="0"/>
              <a:t>onstructed a comprehensive design space for privacy choices</a:t>
            </a:r>
          </a:p>
          <a:p>
            <a:r>
              <a:rPr kumimoji="1" lang="en-US" altLang="zh-TW" sz="3000" dirty="0"/>
              <a:t>P</a:t>
            </a:r>
            <a:r>
              <a:rPr kumimoji="1" lang="en-US" altLang="zh-TW" sz="3000" dirty="0" smtClean="0"/>
              <a:t>resented a use case of how to navigate the design space to design a privacy choice platform for </a:t>
            </a:r>
            <a:r>
              <a:rPr kumimoji="1" lang="en-US" altLang="zh-TW" sz="3000" dirty="0" err="1" smtClean="0"/>
              <a:t>IoT</a:t>
            </a:r>
            <a:endParaRPr kumimoji="1" lang="en-US" altLang="zh-TW" sz="3000" dirty="0" smtClean="0"/>
          </a:p>
          <a:p>
            <a:r>
              <a:rPr kumimoji="1" lang="en-US" altLang="zh-TW" sz="3000" dirty="0"/>
              <a:t>T</a:t>
            </a:r>
            <a:r>
              <a:rPr kumimoji="1" lang="en-US" altLang="zh-TW" sz="3000" dirty="0" smtClean="0"/>
              <a:t>heir constructed design space contributes a user-centered conceptual framework </a:t>
            </a:r>
          </a:p>
          <a:p>
            <a:r>
              <a:rPr kumimoji="1" lang="en-US" altLang="zh-TW" sz="3000" dirty="0"/>
              <a:t>O</a:t>
            </a:r>
            <a:r>
              <a:rPr kumimoji="1" lang="en-US" altLang="zh-TW" sz="3000" dirty="0" smtClean="0"/>
              <a:t>ffering a taxonomy to understand meaningful privacy control, particularly in the </a:t>
            </a:r>
            <a:r>
              <a:rPr kumimoji="1" lang="en-US" altLang="zh-TW" sz="3000" dirty="0" err="1" smtClean="0"/>
              <a:t>IoT</a:t>
            </a:r>
            <a:r>
              <a:rPr kumimoji="1" lang="en-US" altLang="zh-TW" sz="3000" dirty="0" smtClean="0"/>
              <a:t> context</a:t>
            </a:r>
          </a:p>
          <a:p>
            <a:r>
              <a:rPr kumimoji="1" lang="en-US" altLang="zh-TW" sz="3000" dirty="0" smtClean="0"/>
              <a:t>The design space for privacy choices provides practitioners comprehensive design guidelines</a:t>
            </a:r>
            <a:endParaRPr kumimoji="1"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51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948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CONTRIBUTIONS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smtClean="0"/>
              <a:t>Their user-centered analysis of privacy choices contributes a conceptual framework that considers privacy choice as a process and articulates its relationship with privacy notices in real-world systems</a:t>
            </a:r>
          </a:p>
          <a:p>
            <a:r>
              <a:rPr kumimoji="1" lang="en-US" altLang="zh-TW" dirty="0"/>
              <a:t>T</a:t>
            </a:r>
            <a:r>
              <a:rPr kumimoji="1" lang="en-US" altLang="zh-TW" dirty="0" smtClean="0"/>
              <a:t>he constructed design space supports the development of practical design guidelines organized around the different design dimensions they identify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38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DEFINE MEANINGFUL PRIVACY CHOICES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sz="3000" dirty="0" smtClean="0"/>
              <a:t>Effectiveness</a:t>
            </a:r>
          </a:p>
          <a:p>
            <a:r>
              <a:rPr kumimoji="1" lang="en-US" altLang="zh-TW" sz="3000" dirty="0" smtClean="0"/>
              <a:t>Efficiency</a:t>
            </a:r>
          </a:p>
          <a:p>
            <a:r>
              <a:rPr kumimoji="1" lang="en-US" altLang="zh-TW" sz="3000" dirty="0"/>
              <a:t>U</a:t>
            </a:r>
            <a:r>
              <a:rPr kumimoji="1" lang="en-US" altLang="zh-TW" sz="3000" dirty="0" smtClean="0"/>
              <a:t>ser awareness</a:t>
            </a:r>
          </a:p>
          <a:p>
            <a:r>
              <a:rPr kumimoji="1" lang="en-US" altLang="zh-TW" sz="3000" dirty="0" smtClean="0"/>
              <a:t>Comprehensiveness</a:t>
            </a:r>
          </a:p>
          <a:p>
            <a:r>
              <a:rPr kumimoji="1" lang="en-US" altLang="zh-TW" sz="3000" dirty="0"/>
              <a:t>N</a:t>
            </a:r>
            <a:r>
              <a:rPr kumimoji="1" lang="en-US" altLang="zh-TW" sz="3000" dirty="0" smtClean="0"/>
              <a:t>eutrality</a:t>
            </a:r>
            <a:endParaRPr kumimoji="1"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54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PRIVACY CHOICE AS A PROCESS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1045953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000" b="1" dirty="0" smtClean="0"/>
              <a:t>The </a:t>
            </a:r>
            <a:r>
              <a:rPr lang="en-US" altLang="zh-TW" sz="3000" b="1" dirty="0"/>
              <a:t>Process of Exercising </a:t>
            </a:r>
            <a:r>
              <a:rPr lang="en-US" altLang="zh-TW" sz="3000" b="1"/>
              <a:t>Privacy </a:t>
            </a:r>
            <a:r>
              <a:rPr lang="en-US" altLang="zh-TW" sz="3000" b="1" smtClean="0"/>
              <a:t>Choices</a:t>
            </a:r>
            <a:endParaRPr lang="en-US" altLang="zh-TW" sz="3000" b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59" y="2240914"/>
            <a:ext cx="4790481" cy="4480561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899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PRIVACY CHOICE AS A PROCESS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000" b="1" dirty="0" smtClean="0"/>
              <a:t>The </a:t>
            </a:r>
            <a:r>
              <a:rPr lang="en-US" altLang="zh-TW" sz="3000" b="1" dirty="0"/>
              <a:t>Relationship between Notice and Choice as Experienced by </a:t>
            </a:r>
            <a:r>
              <a:rPr lang="en-US" altLang="zh-TW" sz="3000" b="1" dirty="0" smtClean="0"/>
              <a:t>Users</a:t>
            </a:r>
          </a:p>
          <a:p>
            <a:r>
              <a:rPr lang="en-US" altLang="zh-TW" sz="3000" dirty="0" smtClean="0"/>
              <a:t>Decoupled</a:t>
            </a:r>
            <a:endParaRPr lang="en-US" altLang="zh-TW" sz="3000" dirty="0"/>
          </a:p>
          <a:p>
            <a:r>
              <a:rPr kumimoji="1" lang="en-US" altLang="zh-TW" dirty="0" smtClean="0"/>
              <a:t>Integrated</a:t>
            </a:r>
          </a:p>
          <a:p>
            <a:r>
              <a:rPr kumimoji="1" lang="en-US" altLang="zh-TW" dirty="0" smtClean="0"/>
              <a:t>Mediated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673E3-74DB-404E-9A48-46B4CDCA7FF8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06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12936</TotalTime>
  <Words>2331</Words>
  <Application>Microsoft Macintosh PowerPoint</Application>
  <PresentationFormat>寬螢幕</PresentationFormat>
  <Paragraphs>352</Paragraphs>
  <Slides>51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6" baseType="lpstr">
      <vt:lpstr>Calibri</vt:lpstr>
      <vt:lpstr>Calibri Light</vt:lpstr>
      <vt:lpstr>新細明體</vt:lpstr>
      <vt:lpstr>Arial</vt:lpstr>
      <vt:lpstr>Office 佈景主題</vt:lpstr>
      <vt:lpstr>A Design Space for Privacy Choices: Towards Meaningful Privacy Control in the Internet of Things</vt:lpstr>
      <vt:lpstr>OUTLINE</vt:lpstr>
      <vt:lpstr>INTRODUCTION</vt:lpstr>
      <vt:lpstr>INTRODUCTION</vt:lpstr>
      <vt:lpstr>INTRODUCTION</vt:lpstr>
      <vt:lpstr>CONTRIBUTIONS</vt:lpstr>
      <vt:lpstr>DEFINE MEANINGFUL PRIVACY CHOICES</vt:lpstr>
      <vt:lpstr>PRIVACY CHOICE AS A PROCESS</vt:lpstr>
      <vt:lpstr>PRIVACY CHOICE AS A PROCESS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A DESIGN SPACE FOR PRIVACY CHOICES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USE CASE: A PRIVACY CHOICE PLATFORM FOR THE INTERNET OF THINGS - IoT Assistant(IoTA)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Design Space for Privacy Choices: Towards Meaningful Privacy Control in the Internet of Things</dc:title>
  <dc:creator>Microsoft Office 使用者</dc:creator>
  <cp:lastModifiedBy>Microsoft Office 使用者</cp:lastModifiedBy>
  <cp:revision>194</cp:revision>
  <dcterms:created xsi:type="dcterms:W3CDTF">2021-05-24T03:23:48Z</dcterms:created>
  <dcterms:modified xsi:type="dcterms:W3CDTF">2021-06-02T09:40:57Z</dcterms:modified>
</cp:coreProperties>
</file>