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70" r:id="rId7"/>
    <p:sldId id="271" r:id="rId8"/>
    <p:sldId id="260" r:id="rId9"/>
    <p:sldId id="272" r:id="rId10"/>
    <p:sldId id="261" r:id="rId11"/>
    <p:sldId id="273" r:id="rId12"/>
    <p:sldId id="274" r:id="rId13"/>
    <p:sldId id="262" r:id="rId14"/>
    <p:sldId id="263" r:id="rId15"/>
    <p:sldId id="264" r:id="rId16"/>
    <p:sldId id="265" r:id="rId17"/>
    <p:sldId id="266" r:id="rId18"/>
    <p:sldId id="275" r:id="rId19"/>
    <p:sldId id="267" r:id="rId20"/>
    <p:sldId id="268" r:id="rId2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277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0865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80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69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623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7543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103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435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77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567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538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F303E-F630-4C9E-84B4-EA60F8D2B740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28A1B-9FF2-4441-B0CE-9C929D5449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065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722726"/>
            <a:ext cx="9144000" cy="2387600"/>
          </a:xfrm>
        </p:spPr>
        <p:txBody>
          <a:bodyPr>
            <a:noAutofit/>
          </a:bodyPr>
          <a:lstStyle/>
          <a:p>
            <a:r>
              <a:rPr lang="en-US" altLang="zh-TW" sz="4400" dirty="0" smtClean="0"/>
              <a:t>End-to-end congestion control approaches for high throughput and low delay in 4G/5G cellular networks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4534911"/>
            <a:ext cx="9144000" cy="1655762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3216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Challenges in designing new end-to-end CCAs for cellular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Avoiding underutilization in an environment with high bandwidth variability. </a:t>
            </a:r>
          </a:p>
          <a:p>
            <a:r>
              <a:rPr lang="en-US" altLang="zh-TW" dirty="0" smtClean="0"/>
              <a:t>Achieving full utilization without creating large queueing delays in the large buffers provided to improve the utilization of the highly variable capacity by popular loss-based CCAs. </a:t>
            </a:r>
          </a:p>
          <a:p>
            <a:r>
              <a:rPr lang="en-US" altLang="zh-TW" dirty="0" smtClean="0"/>
              <a:t>Being able to differentiate between delay variations caused by traffic competition and delay variations caused by radio channel events, e.g., interference, multi-path fading, etc.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673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Challenges in designing new end-to-end CCAs for cellular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Tracking the highly variable bandwidth</a:t>
            </a:r>
          </a:p>
          <a:p>
            <a:pPr lvl="1"/>
            <a:r>
              <a:rPr lang="en-US" altLang="zh-TW" dirty="0" smtClean="0"/>
              <a:t>probing</a:t>
            </a:r>
          </a:p>
          <a:p>
            <a:r>
              <a:rPr lang="en-US" altLang="zh-TW" dirty="0" smtClean="0"/>
              <a:t>Avoiding large queueing delay</a:t>
            </a:r>
          </a:p>
          <a:p>
            <a:pPr lvl="1"/>
            <a:r>
              <a:rPr lang="en-US" altLang="zh-TW" dirty="0" smtClean="0"/>
              <a:t>Large buffers</a:t>
            </a:r>
          </a:p>
          <a:p>
            <a:r>
              <a:rPr lang="en-US" altLang="zh-TW" dirty="0" smtClean="0"/>
              <a:t>Insensitivity to non-queuing delay variability</a:t>
            </a:r>
          </a:p>
          <a:p>
            <a:pPr lvl="1"/>
            <a:r>
              <a:rPr lang="en-US" altLang="zh-TW" dirty="0" smtClean="0"/>
              <a:t>Wrong congestion decision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069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Classification of CCAs for cellular access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7570" y="1825625"/>
            <a:ext cx="777685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58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Classification of CCAs for cellular access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Reactive algorithms</a:t>
            </a:r>
          </a:p>
          <a:p>
            <a:r>
              <a:rPr lang="en-US" altLang="zh-TW" dirty="0" smtClean="0"/>
              <a:t>Predictive algorithms</a:t>
            </a:r>
          </a:p>
          <a:p>
            <a:r>
              <a:rPr lang="en-US" altLang="zh-TW" dirty="0" smtClean="0"/>
              <a:t>Network-assisted algorithms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200" y="3260559"/>
            <a:ext cx="8730303" cy="339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71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Reactive algorithms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8510" y="0"/>
            <a:ext cx="4009524" cy="631428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693" y="1432286"/>
            <a:ext cx="9310725" cy="306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8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Predictive algorithms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667" y="221062"/>
            <a:ext cx="5133333" cy="377142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714" y="3881011"/>
            <a:ext cx="10428571" cy="27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09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Network-assisted algorithms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73545" y="1825625"/>
            <a:ext cx="10515600" cy="4351338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68" y="1493116"/>
            <a:ext cx="11733430" cy="1656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60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Deployment factors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Downlink/uplink asymmetry</a:t>
            </a:r>
          </a:p>
          <a:p>
            <a:r>
              <a:rPr lang="en-US" altLang="zh-TW" dirty="0" smtClean="0"/>
              <a:t>Specificity of design</a:t>
            </a:r>
          </a:p>
          <a:p>
            <a:r>
              <a:rPr lang="en-US" altLang="zh-TW" dirty="0" smtClean="0"/>
              <a:t>Required modifications </a:t>
            </a:r>
          </a:p>
          <a:p>
            <a:r>
              <a:rPr lang="en-US" altLang="zh-TW" dirty="0" smtClean="0"/>
              <a:t>TCP friendliness</a:t>
            </a:r>
          </a:p>
          <a:p>
            <a:r>
              <a:rPr lang="en-US" altLang="zh-TW" dirty="0" smtClean="0"/>
              <a:t>Performance tradeoff</a:t>
            </a:r>
          </a:p>
          <a:p>
            <a:r>
              <a:rPr lang="en-US" altLang="zh-TW" dirty="0" smtClean="0"/>
              <a:t>Cross-layer dependency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7137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038" y="1335237"/>
            <a:ext cx="10609524" cy="47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07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Opportunities and outstanding issues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Integration and interaction with SDN/NFV</a:t>
            </a:r>
          </a:p>
          <a:p>
            <a:r>
              <a:rPr lang="en-US" altLang="zh-TW" dirty="0" smtClean="0"/>
              <a:t>Leveraging edge/fog computing and ICN</a:t>
            </a:r>
          </a:p>
          <a:p>
            <a:r>
              <a:rPr lang="en-US" altLang="zh-TW" dirty="0" smtClean="0"/>
              <a:t>High utilization as the peak rate and variability increases </a:t>
            </a:r>
          </a:p>
          <a:p>
            <a:r>
              <a:rPr lang="en-US" altLang="zh-TW" dirty="0" smtClean="0"/>
              <a:t>Improving fairness between flows</a:t>
            </a:r>
          </a:p>
          <a:p>
            <a:pPr lvl="1"/>
            <a:r>
              <a:rPr lang="en-US" altLang="zh-TW" dirty="0" smtClean="0"/>
              <a:t>Applying multi-domain congestion control</a:t>
            </a:r>
          </a:p>
          <a:p>
            <a:pPr lvl="1"/>
            <a:r>
              <a:rPr lang="en-US" altLang="zh-TW" dirty="0" smtClean="0"/>
              <a:t>Minimizing flow interactions</a:t>
            </a:r>
            <a:endParaRPr lang="en-US" altLang="zh-TW" dirty="0"/>
          </a:p>
          <a:p>
            <a:r>
              <a:rPr lang="en-US" altLang="zh-TW" dirty="0" smtClean="0"/>
              <a:t>Evaluating CCAs through independent testing and benchmarking</a:t>
            </a:r>
          </a:p>
        </p:txBody>
      </p:sp>
    </p:spTree>
    <p:extLst>
      <p:ext uri="{BB962C8B-B14F-4D97-AF65-F5344CB8AC3E}">
        <p14:creationId xmlns:p14="http://schemas.microsoft.com/office/powerpoint/2010/main" val="127674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5G </a:t>
            </a:r>
            <a:r>
              <a:rPr lang="en-US" altLang="zh-TW" dirty="0"/>
              <a:t>C</a:t>
            </a:r>
            <a:r>
              <a:rPr lang="en-US" altLang="zh-TW" dirty="0" smtClean="0"/>
              <a:t>ellular Networks</a:t>
            </a:r>
          </a:p>
          <a:p>
            <a:pPr lvl="1"/>
            <a:r>
              <a:rPr lang="en-US" altLang="zh-TW" dirty="0"/>
              <a:t>E</a:t>
            </a:r>
            <a:r>
              <a:rPr lang="en-US" altLang="zh-TW" dirty="0" smtClean="0"/>
              <a:t>nhanced </a:t>
            </a:r>
            <a:r>
              <a:rPr lang="en-US" altLang="zh-TW" dirty="0"/>
              <a:t>M</a:t>
            </a:r>
            <a:r>
              <a:rPr lang="en-US" altLang="zh-TW" dirty="0" smtClean="0"/>
              <a:t>obile </a:t>
            </a:r>
            <a:r>
              <a:rPr lang="en-US" altLang="zh-TW" dirty="0"/>
              <a:t>B</a:t>
            </a:r>
            <a:r>
              <a:rPr lang="en-US" altLang="zh-TW" dirty="0" smtClean="0"/>
              <a:t>roadband (</a:t>
            </a:r>
            <a:r>
              <a:rPr lang="en-US" altLang="zh-TW" dirty="0" err="1" smtClean="0"/>
              <a:t>eMBB</a:t>
            </a:r>
            <a:r>
              <a:rPr lang="en-US" altLang="zh-TW" dirty="0" smtClean="0"/>
              <a:t>)</a:t>
            </a:r>
          </a:p>
          <a:p>
            <a:pPr lvl="2"/>
            <a:r>
              <a:rPr lang="en-US" altLang="zh-TW" dirty="0" smtClean="0"/>
              <a:t>3D and Ultra </a:t>
            </a:r>
            <a:r>
              <a:rPr lang="en-US" altLang="zh-TW" dirty="0"/>
              <a:t>H</a:t>
            </a:r>
            <a:r>
              <a:rPr lang="en-US" altLang="zh-TW" dirty="0" smtClean="0"/>
              <a:t>igh </a:t>
            </a:r>
            <a:r>
              <a:rPr lang="en-US" altLang="zh-TW" dirty="0"/>
              <a:t>D</a:t>
            </a:r>
            <a:r>
              <a:rPr lang="en-US" altLang="zh-TW" dirty="0" smtClean="0"/>
              <a:t>efinition (UHD) videos</a:t>
            </a:r>
          </a:p>
          <a:p>
            <a:pPr lvl="2"/>
            <a:r>
              <a:rPr lang="en-US" altLang="zh-TW" dirty="0"/>
              <a:t>C</a:t>
            </a:r>
            <a:r>
              <a:rPr lang="en-US" altLang="zh-TW" dirty="0" smtClean="0"/>
              <a:t>loud Gaming</a:t>
            </a:r>
            <a:endParaRPr lang="en-US" altLang="zh-TW" dirty="0"/>
          </a:p>
          <a:p>
            <a:pPr lvl="2"/>
            <a:r>
              <a:rPr lang="en-US" altLang="zh-TW" dirty="0" smtClean="0"/>
              <a:t> Augmented </a:t>
            </a:r>
            <a:r>
              <a:rPr lang="en-US" altLang="zh-TW" dirty="0"/>
              <a:t>R</a:t>
            </a:r>
            <a:r>
              <a:rPr lang="en-US" altLang="zh-TW" dirty="0" smtClean="0"/>
              <a:t>eality</a:t>
            </a:r>
          </a:p>
          <a:p>
            <a:pPr lvl="1"/>
            <a:r>
              <a:rPr lang="en-US" altLang="zh-TW" dirty="0"/>
              <a:t>U</a:t>
            </a:r>
            <a:r>
              <a:rPr lang="en-US" altLang="zh-TW" dirty="0" smtClean="0"/>
              <a:t>ltra </a:t>
            </a:r>
            <a:r>
              <a:rPr lang="en-US" altLang="zh-TW" dirty="0"/>
              <a:t>R</a:t>
            </a:r>
            <a:r>
              <a:rPr lang="en-US" altLang="zh-TW" dirty="0" smtClean="0"/>
              <a:t>eliable and Low </a:t>
            </a:r>
            <a:r>
              <a:rPr lang="en-US" altLang="zh-TW" dirty="0"/>
              <a:t>L</a:t>
            </a:r>
            <a:r>
              <a:rPr lang="en-US" altLang="zh-TW" dirty="0" smtClean="0"/>
              <a:t>atency Communications (URLLC)</a:t>
            </a:r>
          </a:p>
          <a:p>
            <a:pPr lvl="2"/>
            <a:r>
              <a:rPr lang="en-US" altLang="zh-TW" dirty="0"/>
              <a:t>S</a:t>
            </a:r>
            <a:r>
              <a:rPr lang="en-US" altLang="zh-TW" dirty="0" smtClean="0"/>
              <a:t>elf-driving Cars </a:t>
            </a:r>
            <a:endParaRPr lang="en-US" altLang="zh-TW" dirty="0"/>
          </a:p>
          <a:p>
            <a:pPr lvl="2"/>
            <a:r>
              <a:rPr lang="en-US" altLang="zh-TW" dirty="0" smtClean="0"/>
              <a:t>Industrial </a:t>
            </a:r>
            <a:r>
              <a:rPr lang="en-US" altLang="zh-TW" dirty="0"/>
              <a:t>A</a:t>
            </a:r>
            <a:r>
              <a:rPr lang="en-US" altLang="zh-TW" dirty="0" smtClean="0"/>
              <a:t>utomation</a:t>
            </a:r>
          </a:p>
          <a:p>
            <a:pPr lvl="1"/>
            <a:r>
              <a:rPr lang="en-US" altLang="zh-TW" dirty="0"/>
              <a:t>M</a:t>
            </a:r>
            <a:r>
              <a:rPr lang="en-US" altLang="zh-TW" dirty="0" smtClean="0"/>
              <a:t>assive </a:t>
            </a:r>
            <a:r>
              <a:rPr lang="en-US" altLang="zh-TW" dirty="0"/>
              <a:t>M</a:t>
            </a:r>
            <a:r>
              <a:rPr lang="en-US" altLang="zh-TW" dirty="0" smtClean="0"/>
              <a:t>achine-type </a:t>
            </a:r>
            <a:r>
              <a:rPr lang="en-US" altLang="zh-TW" dirty="0"/>
              <a:t>C</a:t>
            </a:r>
            <a:r>
              <a:rPr lang="en-US" altLang="zh-TW" dirty="0" smtClean="0"/>
              <a:t>ommunications (</a:t>
            </a:r>
            <a:r>
              <a:rPr lang="en-US" altLang="zh-TW" dirty="0" err="1" smtClean="0"/>
              <a:t>mMTC</a:t>
            </a:r>
            <a:r>
              <a:rPr lang="en-US" altLang="zh-TW" dirty="0" smtClean="0"/>
              <a:t>)</a:t>
            </a:r>
          </a:p>
          <a:p>
            <a:pPr lvl="2"/>
            <a:r>
              <a:rPr lang="en-US" altLang="zh-TW" dirty="0"/>
              <a:t>S</a:t>
            </a:r>
            <a:r>
              <a:rPr lang="en-US" altLang="zh-TW" dirty="0" smtClean="0"/>
              <a:t>ensor Networks </a:t>
            </a:r>
          </a:p>
          <a:p>
            <a:pPr lvl="2"/>
            <a:r>
              <a:rPr lang="en-US" altLang="zh-TW" dirty="0"/>
              <a:t>S</a:t>
            </a:r>
            <a:r>
              <a:rPr lang="en-US" altLang="zh-TW" dirty="0" smtClean="0"/>
              <a:t>mart City</a:t>
            </a:r>
          </a:p>
          <a:p>
            <a:pPr lvl="2"/>
            <a:r>
              <a:rPr lang="en-US" altLang="zh-TW" dirty="0"/>
              <a:t>H</a:t>
            </a:r>
            <a:r>
              <a:rPr lang="en-US" altLang="zh-TW" dirty="0" smtClean="0"/>
              <a:t>ome </a:t>
            </a:r>
            <a:r>
              <a:rPr lang="en-US" altLang="zh-TW" dirty="0"/>
              <a:t>A</a:t>
            </a:r>
            <a:r>
              <a:rPr lang="en-US" altLang="zh-TW" dirty="0" smtClean="0"/>
              <a:t>pplications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3902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 and conclusions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</a:t>
            </a:r>
            <a:r>
              <a:rPr lang="en-US" altLang="zh-TW" dirty="0" smtClean="0"/>
              <a:t>ocus on transport-layer, end-to-end algorithms</a:t>
            </a:r>
          </a:p>
          <a:p>
            <a:r>
              <a:rPr lang="en-US" altLang="zh-TW" dirty="0" smtClean="0"/>
              <a:t>Three broad groups of CCAs</a:t>
            </a:r>
          </a:p>
          <a:p>
            <a:r>
              <a:rPr lang="en-US" altLang="zh-TW" dirty="0" smtClean="0"/>
              <a:t>Future works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7045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</a:t>
            </a:r>
            <a:r>
              <a:rPr lang="en-US" altLang="zh-TW" dirty="0" smtClean="0"/>
              <a:t>ommon congestion control algorithms (CCAs) </a:t>
            </a:r>
          </a:p>
          <a:p>
            <a:pPr lvl="1"/>
            <a:r>
              <a:rPr lang="en-US" altLang="zh-TW" dirty="0"/>
              <a:t>P</a:t>
            </a:r>
            <a:r>
              <a:rPr lang="en-US" altLang="zh-TW" dirty="0" smtClean="0"/>
              <a:t>acket loss as a congestion signal</a:t>
            </a:r>
          </a:p>
          <a:p>
            <a:pPr lvl="1"/>
            <a:r>
              <a:rPr lang="en-US" altLang="zh-TW" dirty="0" smtClean="0"/>
              <a:t>Queuing delay (</a:t>
            </a:r>
            <a:r>
              <a:rPr lang="en-US" altLang="zh-TW" dirty="0" err="1" smtClean="0"/>
              <a:t>bufferbloat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New cellular CCAs are developed under two main assumption:</a:t>
            </a:r>
          </a:p>
          <a:p>
            <a:pPr lvl="1"/>
            <a:r>
              <a:rPr lang="en-US" altLang="zh-TW" dirty="0" smtClean="0"/>
              <a:t>Content moving closer to the cellular access link</a:t>
            </a:r>
          </a:p>
          <a:p>
            <a:pPr lvl="2"/>
            <a:r>
              <a:rPr lang="en-US" altLang="zh-TW" dirty="0" smtClean="0"/>
              <a:t>reduce the cost of transferring across expensive long-haul links (WANs)</a:t>
            </a:r>
          </a:p>
          <a:p>
            <a:pPr lvl="2"/>
            <a:r>
              <a:rPr lang="en-US" altLang="zh-TW" dirty="0" smtClean="0"/>
              <a:t>make the radio link become the bottleneck</a:t>
            </a:r>
          </a:p>
          <a:p>
            <a:pPr lvl="1"/>
            <a:r>
              <a:rPr lang="en-US" altLang="zh-TW" dirty="0" smtClean="0"/>
              <a:t>Reduced cross-traffic effect due to per-user queues</a:t>
            </a:r>
          </a:p>
          <a:p>
            <a:pPr lvl="2"/>
            <a:r>
              <a:rPr lang="en-US" altLang="zh-TW" dirty="0" smtClean="0"/>
              <a:t>Place different users </a:t>
            </a:r>
            <a:r>
              <a:rPr lang="en-US" altLang="zh-TW" dirty="0" smtClean="0"/>
              <a:t>flows in separate queues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294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Related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884" y="1825625"/>
            <a:ext cx="11869052" cy="292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29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potential impact of 4G/5G technologies and use cases on congestion control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Link adaptation</a:t>
            </a:r>
          </a:p>
          <a:p>
            <a:pPr lvl="1"/>
            <a:r>
              <a:rPr lang="en-US" altLang="zh-TW" dirty="0" smtClean="0"/>
              <a:t>An evolved Node B (</a:t>
            </a:r>
            <a:r>
              <a:rPr lang="en-US" altLang="zh-TW" dirty="0" err="1" smtClean="0"/>
              <a:t>eNodeB</a:t>
            </a:r>
            <a:r>
              <a:rPr lang="en-US" altLang="zh-TW" dirty="0" smtClean="0"/>
              <a:t>) selects the modulation and coding scheme to be used in the communication based on the </a:t>
            </a:r>
            <a:r>
              <a:rPr lang="en-US" altLang="zh-TW" dirty="0" smtClean="0"/>
              <a:t>reported</a:t>
            </a:r>
            <a:r>
              <a:rPr lang="zh-TW" altLang="en-US" dirty="0"/>
              <a:t> </a:t>
            </a:r>
            <a:r>
              <a:rPr lang="en-US" altLang="zh-TW" dirty="0" smtClean="0"/>
              <a:t>signal quality</a:t>
            </a:r>
          </a:p>
          <a:p>
            <a:r>
              <a:rPr lang="en-US" altLang="zh-TW" dirty="0" err="1" smtClean="0"/>
              <a:t>mmWave</a:t>
            </a:r>
            <a:endParaRPr lang="en-US" altLang="zh-TW" dirty="0" smtClean="0"/>
          </a:p>
          <a:p>
            <a:pPr lvl="1"/>
            <a:r>
              <a:rPr lang="en-US" altLang="zh-TW" dirty="0"/>
              <a:t>H</a:t>
            </a:r>
            <a:r>
              <a:rPr lang="en-US" altLang="zh-TW" dirty="0" smtClean="0"/>
              <a:t>igher data rates</a:t>
            </a:r>
          </a:p>
          <a:p>
            <a:pPr lvl="1"/>
            <a:r>
              <a:rPr lang="en-US" altLang="zh-TW" dirty="0"/>
              <a:t>H</a:t>
            </a:r>
            <a:r>
              <a:rPr lang="en-US" altLang="zh-TW" dirty="0" smtClean="0"/>
              <a:t>igh propagation loss</a:t>
            </a:r>
          </a:p>
          <a:p>
            <a:pPr lvl="1"/>
            <a:r>
              <a:rPr lang="en-US" altLang="zh-TW" dirty="0"/>
              <a:t>E</a:t>
            </a:r>
            <a:r>
              <a:rPr lang="en-US" altLang="zh-TW" dirty="0" smtClean="0"/>
              <a:t>asily affected by blocking entities</a:t>
            </a:r>
          </a:p>
          <a:p>
            <a:r>
              <a:rPr lang="en-US" altLang="zh-TW" dirty="0" smtClean="0"/>
              <a:t>Small cells</a:t>
            </a:r>
          </a:p>
          <a:p>
            <a:pPr lvl="1"/>
            <a:r>
              <a:rPr lang="en-US" altLang="zh-TW" dirty="0"/>
              <a:t>I</a:t>
            </a:r>
            <a:r>
              <a:rPr lang="en-US" altLang="zh-TW" dirty="0" smtClean="0"/>
              <a:t>ncrease capacity</a:t>
            </a:r>
          </a:p>
          <a:p>
            <a:pPr lvl="1"/>
            <a:r>
              <a:rPr lang="en-US" altLang="zh-TW" dirty="0"/>
              <a:t>I</a:t>
            </a:r>
            <a:r>
              <a:rPr lang="en-US" altLang="zh-TW" dirty="0" smtClean="0"/>
              <a:t>ncrease the scale and number of load variations</a:t>
            </a:r>
          </a:p>
          <a:p>
            <a:pPr lvl="1"/>
            <a:r>
              <a:rPr lang="en-US" altLang="zh-TW" dirty="0" smtClean="0"/>
              <a:t>Increase the handovers and state reconfigurations frequency</a:t>
            </a:r>
          </a:p>
          <a:p>
            <a:pPr lvl="1"/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6627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potential impact of 4G/5G technologies and use cases on congestion control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MIMO (Multiple Input </a:t>
            </a:r>
            <a:r>
              <a:rPr lang="en-US" altLang="zh-TW" dirty="0"/>
              <a:t>M</a:t>
            </a:r>
            <a:r>
              <a:rPr lang="en-US" altLang="zh-TW" dirty="0" smtClean="0"/>
              <a:t>ultiple Output)</a:t>
            </a:r>
          </a:p>
          <a:p>
            <a:pPr lvl="1"/>
            <a:r>
              <a:rPr lang="en-US" altLang="zh-TW" dirty="0"/>
              <a:t>E</a:t>
            </a:r>
            <a:r>
              <a:rPr lang="en-US" altLang="zh-TW" dirty="0" smtClean="0"/>
              <a:t>nable multiple antenna transmissions</a:t>
            </a:r>
          </a:p>
          <a:p>
            <a:pPr lvl="1"/>
            <a:r>
              <a:rPr lang="en-US" altLang="zh-TW" dirty="0"/>
              <a:t>H</a:t>
            </a:r>
            <a:r>
              <a:rPr lang="en-US" altLang="zh-TW" dirty="0" smtClean="0"/>
              <a:t>igher data rates and/or better transmission reliability</a:t>
            </a:r>
          </a:p>
          <a:p>
            <a:r>
              <a:rPr lang="en-US" altLang="zh-TW" dirty="0" smtClean="0"/>
              <a:t>Carrier aggregation</a:t>
            </a:r>
          </a:p>
          <a:p>
            <a:pPr lvl="1"/>
            <a:r>
              <a:rPr lang="en-US" altLang="zh-TW" dirty="0"/>
              <a:t>U</a:t>
            </a:r>
            <a:r>
              <a:rPr lang="en-US" altLang="zh-TW" dirty="0" smtClean="0"/>
              <a:t>se multiple carriers simultaneously to obtain a larger bandwidth for transmission</a:t>
            </a:r>
          </a:p>
          <a:p>
            <a:pPr lvl="1"/>
            <a:r>
              <a:rPr lang="en-US" altLang="zh-TW" dirty="0"/>
              <a:t>P</a:t>
            </a:r>
            <a:r>
              <a:rPr lang="en-US" altLang="zh-TW" dirty="0" smtClean="0"/>
              <a:t>rimary component carrier (PCC) - only changed during handovers</a:t>
            </a:r>
          </a:p>
          <a:p>
            <a:pPr lvl="1"/>
            <a:r>
              <a:rPr lang="en-US" altLang="zh-TW" dirty="0" smtClean="0"/>
              <a:t>Secondary component carriers (SCC)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8940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potential impact of 4G/5G technologies and use cases on congestion control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Dual connectivity (DC)</a:t>
            </a:r>
          </a:p>
          <a:p>
            <a:pPr lvl="1"/>
            <a:r>
              <a:rPr lang="en-US" altLang="zh-TW" dirty="0"/>
              <a:t>C</a:t>
            </a:r>
            <a:r>
              <a:rPr lang="en-US" altLang="zh-TW" dirty="0" smtClean="0"/>
              <a:t>onnect to two access networks at the same time</a:t>
            </a:r>
          </a:p>
          <a:p>
            <a:pPr lvl="1"/>
            <a:r>
              <a:rPr lang="en-US" altLang="zh-TW" dirty="0" smtClean="0"/>
              <a:t>Higher peak data rate</a:t>
            </a:r>
          </a:p>
          <a:p>
            <a:pPr lvl="1"/>
            <a:r>
              <a:rPr lang="en-US" altLang="zh-TW" dirty="0"/>
              <a:t>H</a:t>
            </a:r>
            <a:r>
              <a:rPr lang="en-US" altLang="zh-TW" dirty="0" smtClean="0"/>
              <a:t>igh fluctuations in data rate</a:t>
            </a:r>
          </a:p>
          <a:p>
            <a:r>
              <a:rPr lang="en-US" altLang="zh-TW" dirty="0" smtClean="0"/>
              <a:t>Dynamic network slicing and resource allocation</a:t>
            </a:r>
          </a:p>
          <a:p>
            <a:pPr lvl="1"/>
            <a:r>
              <a:rPr lang="en-US" altLang="zh-TW" dirty="0" smtClean="0"/>
              <a:t>Network slicing - divide the physical network infrastructure into multiple separate logical network entities</a:t>
            </a:r>
          </a:p>
          <a:p>
            <a:pPr lvl="1"/>
            <a:r>
              <a:rPr lang="en-US" altLang="zh-TW" dirty="0"/>
              <a:t>D</a:t>
            </a:r>
            <a:r>
              <a:rPr lang="en-US" altLang="zh-TW" dirty="0" smtClean="0"/>
              <a:t>ynamic resource allocation</a:t>
            </a:r>
          </a:p>
          <a:p>
            <a:r>
              <a:rPr lang="en-US" altLang="zh-TW" dirty="0" smtClean="0"/>
              <a:t>Converged heterogeneous services</a:t>
            </a:r>
          </a:p>
          <a:p>
            <a:pPr lvl="1"/>
            <a:r>
              <a:rPr lang="en-US" altLang="zh-TW" dirty="0"/>
              <a:t>C</a:t>
            </a:r>
            <a:r>
              <a:rPr lang="en-US" altLang="zh-TW" dirty="0" smtClean="0"/>
              <a:t>ould add extra delay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678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 smtClean="0"/>
              <a:t>Conventional end-to-end congestion control in current cellular networks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End-to-end congestion control in the Internet</a:t>
            </a:r>
          </a:p>
          <a:p>
            <a:pPr lvl="1"/>
            <a:r>
              <a:rPr lang="en-US" altLang="zh-TW" dirty="0" smtClean="0"/>
              <a:t>In transport layer – TCP,</a:t>
            </a:r>
            <a:r>
              <a:rPr lang="en-US" altLang="zh-TW" dirty="0"/>
              <a:t> </a:t>
            </a:r>
            <a:r>
              <a:rPr lang="en-US" altLang="zh-TW" dirty="0" smtClean="0"/>
              <a:t>QUIC, SCTP</a:t>
            </a:r>
          </a:p>
          <a:p>
            <a:pPr lvl="1"/>
            <a:r>
              <a:rPr lang="en-US" altLang="zh-TW" dirty="0" smtClean="0"/>
              <a:t>Outside</a:t>
            </a:r>
            <a:r>
              <a:rPr lang="en-US" altLang="zh-TW" dirty="0" smtClean="0"/>
              <a:t> transport layer - </a:t>
            </a:r>
            <a:r>
              <a:rPr lang="en-US" altLang="zh-TW" dirty="0" smtClean="0"/>
              <a:t>Real time media streaming (on UDP)</a:t>
            </a:r>
          </a:p>
          <a:p>
            <a:pPr lvl="1"/>
            <a:r>
              <a:rPr lang="en-US" altLang="zh-TW" dirty="0" smtClean="0"/>
              <a:t>Loss or delay for detecting congestion</a:t>
            </a:r>
          </a:p>
          <a:p>
            <a:pPr lvl="1"/>
            <a:r>
              <a:rPr lang="en-US" altLang="zh-TW" dirty="0"/>
              <a:t>A</a:t>
            </a:r>
            <a:r>
              <a:rPr lang="en-US" altLang="zh-TW" dirty="0" smtClean="0"/>
              <a:t>dditive increase multiplicative degrease (AIMD)</a:t>
            </a:r>
          </a:p>
          <a:p>
            <a:pPr lvl="1"/>
            <a:r>
              <a:rPr lang="en-US" altLang="zh-TW" dirty="0" smtClean="0"/>
              <a:t>Slow-start</a:t>
            </a:r>
          </a:p>
          <a:p>
            <a:pPr lvl="2"/>
            <a:r>
              <a:rPr lang="en-US" altLang="zh-TW" dirty="0"/>
              <a:t>S</a:t>
            </a:r>
            <a:r>
              <a:rPr lang="en-US" altLang="zh-TW" dirty="0" smtClean="0"/>
              <a:t>tart from an initial value and double the congestion window (CWND) every round-trip time (RTT) until its threshold (</a:t>
            </a:r>
            <a:r>
              <a:rPr lang="en-US" altLang="zh-TW" dirty="0" err="1" smtClean="0"/>
              <a:t>ssthresh</a:t>
            </a:r>
            <a:r>
              <a:rPr lang="en-US" altLang="zh-TW" dirty="0" smtClean="0"/>
              <a:t>) is reached or a packet loss is experienced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Congestion avoidance</a:t>
            </a:r>
          </a:p>
          <a:p>
            <a:pPr lvl="2"/>
            <a:r>
              <a:rPr lang="en-US" altLang="zh-TW" dirty="0" smtClean="0"/>
              <a:t>TCP </a:t>
            </a:r>
            <a:r>
              <a:rPr lang="en-US" altLang="zh-TW" dirty="0" err="1" smtClean="0"/>
              <a:t>NewReno</a:t>
            </a:r>
            <a:r>
              <a:rPr lang="en-US" altLang="zh-TW" dirty="0" smtClean="0"/>
              <a:t> : sets the </a:t>
            </a:r>
            <a:r>
              <a:rPr lang="en-US" altLang="zh-TW" dirty="0" err="1" smtClean="0"/>
              <a:t>ssthresh</a:t>
            </a:r>
            <a:r>
              <a:rPr lang="en-US" altLang="zh-TW" dirty="0" smtClean="0"/>
              <a:t> to half the latest CWND and update the CWND to the </a:t>
            </a:r>
            <a:r>
              <a:rPr lang="en-US" altLang="zh-TW" dirty="0" err="1" smtClean="0"/>
              <a:t>ssthresh</a:t>
            </a:r>
            <a:r>
              <a:rPr lang="en-US" altLang="zh-TW" dirty="0" smtClean="0"/>
              <a:t> value</a:t>
            </a:r>
          </a:p>
          <a:p>
            <a:pPr lvl="2"/>
            <a:r>
              <a:rPr lang="en-US" altLang="zh-TW" dirty="0" smtClean="0"/>
              <a:t>TCP CUBIC : records the current CWND as the maximum window size(</a:t>
            </a:r>
            <a:r>
              <a:rPr lang="en-US" altLang="zh-TW" dirty="0" err="1" smtClean="0"/>
              <a:t>Wmax</a:t>
            </a:r>
            <a:r>
              <a:rPr lang="en-US" altLang="zh-TW" dirty="0" smtClean="0"/>
              <a:t>), then decreases its CWND to a value determined by a multiplicative decrease factor</a:t>
            </a:r>
            <a:endParaRPr lang="en-US" altLang="zh-TW" dirty="0" smtClean="0"/>
          </a:p>
          <a:p>
            <a:pPr lvl="1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09272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Conventional end-to-end congestion control in current cellular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Congestion control issues and in-network solutions in cellular networks</a:t>
            </a:r>
          </a:p>
          <a:p>
            <a:pPr lvl="1"/>
            <a:r>
              <a:rPr lang="en-US" altLang="zh-TW" dirty="0" smtClean="0"/>
              <a:t>Network access layer issues and solutions</a:t>
            </a:r>
          </a:p>
          <a:p>
            <a:pPr lvl="2"/>
            <a:r>
              <a:rPr lang="en-US" altLang="zh-TW" dirty="0"/>
              <a:t>N</a:t>
            </a:r>
            <a:r>
              <a:rPr lang="en-US" altLang="zh-TW" dirty="0" smtClean="0"/>
              <a:t>on-congestion packet loss</a:t>
            </a:r>
          </a:p>
          <a:p>
            <a:pPr lvl="2"/>
            <a:r>
              <a:rPr lang="en-US" altLang="zh-TW" dirty="0"/>
              <a:t>R</a:t>
            </a:r>
            <a:r>
              <a:rPr lang="en-US" altLang="zh-TW" dirty="0" smtClean="0"/>
              <a:t>adio link control (RLC) and medium access control (MAC)</a:t>
            </a:r>
          </a:p>
          <a:p>
            <a:pPr lvl="3"/>
            <a:r>
              <a:rPr lang="en-US" altLang="zh-TW" dirty="0"/>
              <a:t>H</a:t>
            </a:r>
            <a:r>
              <a:rPr lang="en-US" altLang="zh-TW" dirty="0" smtClean="0"/>
              <a:t>ide the random packet losses from the data sender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Internet layer issues and solutions</a:t>
            </a:r>
          </a:p>
          <a:p>
            <a:pPr lvl="2"/>
            <a:r>
              <a:rPr lang="en-US" altLang="zh-TW" dirty="0" smtClean="0"/>
              <a:t>The large buffers delay the detection of congestion at the end nodes</a:t>
            </a:r>
          </a:p>
          <a:p>
            <a:pPr lvl="2"/>
            <a:r>
              <a:rPr lang="fr-FR" altLang="zh-TW" dirty="0"/>
              <a:t>A</a:t>
            </a:r>
            <a:r>
              <a:rPr lang="fr-FR" altLang="zh-TW" dirty="0" smtClean="0"/>
              <a:t>ctive queue management (AQM) </a:t>
            </a:r>
          </a:p>
          <a:p>
            <a:pPr lvl="1"/>
            <a:r>
              <a:rPr lang="en-US" altLang="zh-TW" dirty="0" smtClean="0"/>
              <a:t>Multi-layer solutions</a:t>
            </a:r>
          </a:p>
          <a:p>
            <a:pPr lvl="2"/>
            <a:r>
              <a:rPr lang="en-US" altLang="zh-TW" dirty="0"/>
              <a:t>P</a:t>
            </a:r>
            <a:r>
              <a:rPr lang="en-US" altLang="zh-TW" dirty="0" smtClean="0"/>
              <a:t>erformance enhancing proxies (PEPs)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258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738</Words>
  <Application>Microsoft Office PowerPoint</Application>
  <PresentationFormat>寬螢幕</PresentationFormat>
  <Paragraphs>114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5" baseType="lpstr">
      <vt:lpstr>新細明體</vt:lpstr>
      <vt:lpstr>Arial</vt:lpstr>
      <vt:lpstr>Calibri</vt:lpstr>
      <vt:lpstr>Calibri Light</vt:lpstr>
      <vt:lpstr>Office 佈景主題</vt:lpstr>
      <vt:lpstr>End-to-end congestion control approaches for high throughput and low delay in 4G/5G cellular networks</vt:lpstr>
      <vt:lpstr>Introduction</vt:lpstr>
      <vt:lpstr>Introduction</vt:lpstr>
      <vt:lpstr>Related Work</vt:lpstr>
      <vt:lpstr>The potential impact of 4G/5G technologies and use cases on congestion control</vt:lpstr>
      <vt:lpstr>The potential impact of 4G/5G technologies and use cases on congestion control</vt:lpstr>
      <vt:lpstr>The potential impact of 4G/5G technologies and use cases on congestion control</vt:lpstr>
      <vt:lpstr>Conventional end-to-end congestion control in current cellular networks</vt:lpstr>
      <vt:lpstr>Conventional end-to-end congestion control in current cellular networks</vt:lpstr>
      <vt:lpstr>Challenges in designing new end-to-end CCAs for cellular networks</vt:lpstr>
      <vt:lpstr>Challenges in designing new end-to-end CCAs for cellular networks</vt:lpstr>
      <vt:lpstr>Classification of CCAs for cellular access</vt:lpstr>
      <vt:lpstr>Classification of CCAs for cellular access</vt:lpstr>
      <vt:lpstr>Reactive algorithms</vt:lpstr>
      <vt:lpstr>Predictive algorithms</vt:lpstr>
      <vt:lpstr>Network-assisted algorithms</vt:lpstr>
      <vt:lpstr>Deployment factors</vt:lpstr>
      <vt:lpstr>PowerPoint 簡報</vt:lpstr>
      <vt:lpstr>Opportunities and outstanding issues</vt:lpstr>
      <vt:lpstr>Summary and 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End-to-end congestion control approaches for high throughput and low delay in 4G/5G cellular networks</dc:title>
  <dc:creator>user</dc:creator>
  <cp:lastModifiedBy>user</cp:lastModifiedBy>
  <cp:revision>18</cp:revision>
  <dcterms:created xsi:type="dcterms:W3CDTF">2023-05-18T03:56:10Z</dcterms:created>
  <dcterms:modified xsi:type="dcterms:W3CDTF">2023-05-18T09:27:11Z</dcterms:modified>
</cp:coreProperties>
</file>