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Lst>
  <p:sldSz cy="5143500" cx="9144000"/>
  <p:notesSz cx="6858000" cy="9144000"/>
  <p:embeddedFontLst>
    <p:embeddedFont>
      <p:font typeface="Lato"/>
      <p:regular r:id="rId58"/>
      <p:bold r:id="rId59"/>
      <p:italic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AB9FCEE-6EEC-4959-9200-90519A27A40E}">
  <a:tblStyle styleId="{EAB9FCEE-6EEC-4959-9200-90519A27A40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1" Type="http://schemas.openxmlformats.org/officeDocument/2006/relationships/font" Target="fonts/Lato-bold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Lato-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Lato-bold.fntdata"/><Relationship Id="rId14" Type="http://schemas.openxmlformats.org/officeDocument/2006/relationships/slide" Target="slides/slide8.xml"/><Relationship Id="rId58" Type="http://schemas.openxmlformats.org/officeDocument/2006/relationships/font" Target="fonts/Lato-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welcome to the presentation…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58ea3e8cec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58ea3e8cec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So here we have our network view again, but this time we have our SmartNIC here.</a:t>
            </a:r>
            <a:endParaRPr/>
          </a:p>
          <a:p>
            <a:pPr indent="0" lvl="0" marL="0" rtl="0" algn="l">
              <a:spcBef>
                <a:spcPts val="0"/>
              </a:spcBef>
              <a:spcAft>
                <a:spcPts val="0"/>
              </a:spcAft>
              <a:buNone/>
            </a:pPr>
            <a:r>
              <a:rPr lang="de"/>
              <a:t>Now based what we know about SmartNICs and general knowledge about network functions we can derive a set of requirements that we later need our architecture to fulfill</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Say that I derived these requirements myself from related work and my own literature review</a:t>
            </a:r>
            <a:endParaRPr/>
          </a:p>
          <a:p>
            <a:pPr indent="0" lvl="0" marL="0" rtl="0" algn="l">
              <a:spcBef>
                <a:spcPts val="0"/>
              </a:spcBef>
              <a:spcAft>
                <a:spcPts val="0"/>
              </a:spcAft>
              <a:buNone/>
            </a:pPr>
            <a:r>
              <a:rPr lang="de"/>
              <a:t>The first is low memory consumptions which is of </a:t>
            </a:r>
            <a:r>
              <a:rPr lang="de"/>
              <a:t>course</a:t>
            </a:r>
            <a:r>
              <a:rPr lang="de"/>
              <a:t> linked to the rather low </a:t>
            </a:r>
            <a:r>
              <a:rPr lang="de"/>
              <a:t>memory</a:t>
            </a:r>
            <a:r>
              <a:rPr lang="de"/>
              <a:t> available on the SmartNIC</a:t>
            </a:r>
            <a:endParaRPr/>
          </a:p>
          <a:p>
            <a:pPr indent="0" lvl="0" marL="0" rtl="0" algn="l">
              <a:spcBef>
                <a:spcPts val="0"/>
              </a:spcBef>
              <a:spcAft>
                <a:spcPts val="0"/>
              </a:spcAft>
              <a:buNone/>
            </a:pPr>
            <a:r>
              <a:rPr lang="de"/>
              <a:t>The second requirement is low latency, a typical </a:t>
            </a:r>
            <a:r>
              <a:rPr lang="de"/>
              <a:t>requirement</a:t>
            </a:r>
            <a:r>
              <a:rPr lang="de"/>
              <a:t> for network </a:t>
            </a:r>
            <a:r>
              <a:rPr lang="de"/>
              <a:t>functions, since low ping is always desirable.</a:t>
            </a:r>
            <a:endParaRPr/>
          </a:p>
          <a:p>
            <a:pPr indent="0" lvl="0" marL="0" rtl="0" algn="l">
              <a:spcBef>
                <a:spcPts val="0"/>
              </a:spcBef>
              <a:spcAft>
                <a:spcPts val="0"/>
              </a:spcAft>
              <a:buNone/>
            </a:pPr>
            <a:r>
              <a:rPr lang="de"/>
              <a:t>The third is high throughput, also logical since we want to operate our server at full speed even though we are using a SYN Flood Defense</a:t>
            </a:r>
            <a:endParaRPr/>
          </a:p>
          <a:p>
            <a:pPr indent="0" lvl="0" marL="0" rtl="0" algn="l">
              <a:spcBef>
                <a:spcPts val="0"/>
              </a:spcBef>
              <a:spcAft>
                <a:spcPts val="0"/>
              </a:spcAft>
              <a:buNone/>
            </a:pPr>
            <a:r>
              <a:rPr lang="de"/>
              <a:t>The fourth one is also intuitive, we want to operate our SYN flood defense in a way that it doesn’t require any other systems to change for it, it should be completely transparent.</a:t>
            </a:r>
            <a:endParaRPr/>
          </a:p>
          <a:p>
            <a:pPr indent="0" lvl="0" marL="0" rtl="0" algn="l">
              <a:spcBef>
                <a:spcPts val="0"/>
              </a:spcBef>
              <a:spcAft>
                <a:spcPts val="0"/>
              </a:spcAft>
              <a:buNone/>
            </a:pPr>
            <a:r>
              <a:rPr lang="de"/>
              <a:t>The last one is a bit more specific to how SYN Flood defense works and will become more clear throughput the talk. We want to reduce/ remove any kind of extra load that a SYN  Flood attack would induce into our server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58ea3e8cec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58ea3e8cec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Here we have all of them summarized, you can see I excluded some of them for this talk, but you can read about it in the thesis.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58ea3e8ce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58ea3e8ce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Now that we know </a:t>
            </a:r>
            <a:r>
              <a:rPr lang="de"/>
              <a:t>what</a:t>
            </a:r>
            <a:r>
              <a:rPr lang="de"/>
              <a:t> the general requirements are for our SYN Flood defense we must dive deeper into the theory on how </a:t>
            </a:r>
            <a:r>
              <a:rPr lang="de"/>
              <a:t>exactly</a:t>
            </a:r>
            <a:r>
              <a:rPr lang="de"/>
              <a:t> we can avoid them, for this we need to first understand how exactly SYN Flood attacks exploit the TCP handshake mechanisms as it is running on servers</a:t>
            </a:r>
            <a:endParaRPr/>
          </a:p>
          <a:p>
            <a:pPr indent="0" lvl="0" marL="0" rtl="0" algn="l">
              <a:spcBef>
                <a:spcPts val="0"/>
              </a:spcBef>
              <a:spcAft>
                <a:spcPts val="0"/>
              </a:spcAft>
              <a:buNone/>
            </a:pPr>
            <a:r>
              <a:rPr lang="de"/>
              <a:t>the figure basically represents how e.g. our Linux kernel operates under normal operation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58ea3e8cec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58ea3e8cec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now we’ve seen how it usually works, but what happens under an attack scenario?</a:t>
            </a:r>
            <a:endParaRPr/>
          </a:p>
          <a:p>
            <a:pPr indent="0" lvl="0" marL="0" rtl="0" algn="l">
              <a:spcBef>
                <a:spcPts val="0"/>
              </a:spcBef>
              <a:spcAft>
                <a:spcPts val="0"/>
              </a:spcAft>
              <a:buNone/>
            </a:pPr>
            <a:r>
              <a:rPr lang="de"/>
              <a:t>we can see that our kernel is quite naive and will save </a:t>
            </a:r>
            <a:r>
              <a:rPr lang="de"/>
              <a:t>information</a:t>
            </a:r>
            <a:r>
              <a:rPr lang="de"/>
              <a:t> for every incoming SYN packet, and of course if we get millions of them eventually we will run out of memory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58abc47e3d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358abc47e3d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In </a:t>
            </a:r>
            <a:r>
              <a:rPr lang="de"/>
              <a:t>research several solutions to this problem were discussed, they can generally be categorized into three architectural approaches</a:t>
            </a:r>
            <a:br>
              <a:rPr lang="de"/>
            </a:br>
            <a:r>
              <a:rPr lang="de"/>
              <a:t>Machine Learning:</a:t>
            </a:r>
            <a:endParaRPr/>
          </a:p>
          <a:p>
            <a:pPr indent="-298450" lvl="0" marL="457200" rtl="0" algn="l">
              <a:spcBef>
                <a:spcPts val="0"/>
              </a:spcBef>
              <a:spcAft>
                <a:spcPts val="0"/>
              </a:spcAft>
              <a:buSzPts val="1100"/>
              <a:buChar char="-"/>
            </a:pPr>
            <a:r>
              <a:rPr lang="de"/>
              <a:t>for </a:t>
            </a:r>
            <a:r>
              <a:rPr lang="de"/>
              <a:t>this we typically train a ML model on a set of packets </a:t>
            </a:r>
            <a:endParaRPr/>
          </a:p>
          <a:p>
            <a:pPr indent="-298450" lvl="0" marL="457200" rtl="0" algn="l">
              <a:spcBef>
                <a:spcPts val="0"/>
              </a:spcBef>
              <a:spcAft>
                <a:spcPts val="0"/>
              </a:spcAft>
              <a:buSzPts val="1100"/>
              <a:buChar char="-"/>
            </a:pPr>
            <a:r>
              <a:rPr lang="de"/>
              <a:t>now the ML model for example derives some signatures/ rules which filter out attack packets</a:t>
            </a:r>
            <a:endParaRPr/>
          </a:p>
          <a:p>
            <a:pPr indent="-298450" lvl="0" marL="457200" rtl="0" algn="l">
              <a:spcBef>
                <a:spcPts val="0"/>
              </a:spcBef>
              <a:spcAft>
                <a:spcPts val="0"/>
              </a:spcAft>
              <a:buSzPts val="1100"/>
              <a:buChar char="-"/>
            </a:pPr>
            <a:r>
              <a:rPr lang="de"/>
              <a:t>these are installed in some packet filter e.g. </a:t>
            </a:r>
            <a:endParaRPr/>
          </a:p>
          <a:p>
            <a:pPr indent="-298450" lvl="0" marL="457200" rtl="0" algn="l">
              <a:spcBef>
                <a:spcPts val="0"/>
              </a:spcBef>
              <a:spcAft>
                <a:spcPts val="0"/>
              </a:spcAft>
              <a:buSzPts val="1100"/>
              <a:buChar char="-"/>
            </a:pPr>
            <a:r>
              <a:rPr lang="de"/>
              <a:t>Problems:</a:t>
            </a:r>
            <a:endParaRPr/>
          </a:p>
          <a:p>
            <a:pPr indent="-298450" lvl="1" marL="914400" rtl="0" algn="l">
              <a:spcBef>
                <a:spcPts val="0"/>
              </a:spcBef>
              <a:spcAft>
                <a:spcPts val="0"/>
              </a:spcAft>
              <a:buSzPts val="1100"/>
              <a:buChar char="-"/>
            </a:pPr>
            <a:r>
              <a:rPr lang="de"/>
              <a:t>computationally expensive because we ideally need to run that ML model frequently to keep it up to date</a:t>
            </a:r>
            <a:endParaRPr/>
          </a:p>
          <a:p>
            <a:pPr indent="-298450" lvl="1" marL="914400" rtl="0" algn="l">
              <a:spcBef>
                <a:spcPts val="0"/>
              </a:spcBef>
              <a:spcAft>
                <a:spcPts val="0"/>
              </a:spcAft>
              <a:buSzPts val="1100"/>
              <a:buChar char="-"/>
            </a:pPr>
            <a:r>
              <a:rPr lang="de"/>
              <a:t>depending on the implementation the reaction time is slow, as these systems need to react to changes in traffic analyze it in batches and then update the rules</a:t>
            </a:r>
            <a:endParaRPr/>
          </a:p>
          <a:p>
            <a:pPr indent="-298450" lvl="1" marL="914400" rtl="0" algn="l">
              <a:spcBef>
                <a:spcPts val="0"/>
              </a:spcBef>
              <a:spcAft>
                <a:spcPts val="0"/>
              </a:spcAft>
              <a:buSzPts val="1100"/>
              <a:buChar char="-"/>
            </a:pPr>
            <a:r>
              <a:rPr lang="de"/>
              <a:t>as typical for ML-based approaches misclassification is always possible which would negatively impact the service quality</a:t>
            </a:r>
            <a:endParaRPr/>
          </a:p>
          <a:p>
            <a:pPr indent="0" lvl="0" marL="0" rtl="0" algn="l">
              <a:spcBef>
                <a:spcPts val="0"/>
              </a:spcBef>
              <a:spcAft>
                <a:spcPts val="0"/>
              </a:spcAft>
              <a:buNone/>
            </a:pPr>
            <a:r>
              <a:rPr lang="de"/>
              <a:t>Rule-based:</a:t>
            </a:r>
            <a:endParaRPr/>
          </a:p>
          <a:p>
            <a:pPr indent="-298450" lvl="0" marL="457200" rtl="0" algn="l">
              <a:spcBef>
                <a:spcPts val="0"/>
              </a:spcBef>
              <a:spcAft>
                <a:spcPts val="0"/>
              </a:spcAft>
              <a:buSzPts val="1100"/>
              <a:buChar char="-"/>
            </a:pPr>
            <a:r>
              <a:rPr lang="de"/>
              <a:t>e.g. assumption that attack packets will be similar to each other</a:t>
            </a:r>
            <a:endParaRPr/>
          </a:p>
          <a:p>
            <a:pPr indent="-298450" lvl="0" marL="457200" rtl="0" algn="l">
              <a:spcBef>
                <a:spcPts val="0"/>
              </a:spcBef>
              <a:spcAft>
                <a:spcPts val="0"/>
              </a:spcAft>
              <a:buSzPts val="1100"/>
              <a:buChar char="-"/>
            </a:pPr>
            <a:r>
              <a:rPr lang="de"/>
              <a:t>this allows a signature based attack detection</a:t>
            </a:r>
            <a:endParaRPr/>
          </a:p>
          <a:p>
            <a:pPr indent="-298450" lvl="0" marL="457200" rtl="0" algn="l">
              <a:spcBef>
                <a:spcPts val="0"/>
              </a:spcBef>
              <a:spcAft>
                <a:spcPts val="0"/>
              </a:spcAft>
              <a:buSzPts val="1100"/>
              <a:buChar char="-"/>
            </a:pPr>
            <a:r>
              <a:rPr lang="de"/>
              <a:t>but: this defense approach is easily mitigated/ avoided</a:t>
            </a:r>
            <a:endParaRPr/>
          </a:p>
          <a:p>
            <a:pPr indent="-298450" lvl="0" marL="457200" rtl="0" algn="l">
              <a:spcBef>
                <a:spcPts val="0"/>
              </a:spcBef>
              <a:spcAft>
                <a:spcPts val="0"/>
              </a:spcAft>
              <a:buSzPts val="1100"/>
              <a:buChar char="-"/>
            </a:pPr>
            <a:r>
              <a:rPr lang="de"/>
              <a:t>these approaches in literature have often high-memory overheads, are based on arbitrary thresholds based on rigid assumptions</a:t>
            </a:r>
            <a:endParaRPr/>
          </a:p>
          <a:p>
            <a:pPr indent="-298450" lvl="0" marL="457200" rtl="0" algn="l">
              <a:spcBef>
                <a:spcPts val="0"/>
              </a:spcBef>
              <a:spcAft>
                <a:spcPts val="0"/>
              </a:spcAft>
              <a:buSzPts val="1100"/>
              <a:buChar char="-"/>
            </a:pPr>
            <a:r>
              <a:rPr lang="de"/>
              <a:t>they are not fine-grained</a:t>
            </a:r>
            <a:endParaRPr/>
          </a:p>
          <a:p>
            <a:pPr indent="-298450" lvl="0" marL="457200" rtl="0" algn="l">
              <a:spcBef>
                <a:spcPts val="0"/>
              </a:spcBef>
              <a:spcAft>
                <a:spcPts val="0"/>
              </a:spcAft>
              <a:buSzPts val="1100"/>
              <a:buChar char="-"/>
            </a:pPr>
            <a:r>
              <a:rPr lang="de"/>
              <a:t>in the end this limits their scalability</a:t>
            </a:r>
            <a:endParaRPr/>
          </a:p>
          <a:p>
            <a:pPr indent="0" lvl="0" marL="0" rtl="0" algn="l">
              <a:spcBef>
                <a:spcPts val="0"/>
              </a:spcBef>
              <a:spcAft>
                <a:spcPts val="0"/>
              </a:spcAft>
              <a:buNone/>
            </a:pPr>
            <a:r>
              <a:rPr lang="de"/>
              <a:t>SYN-Cookies based approaches</a:t>
            </a:r>
            <a:endParaRPr/>
          </a:p>
          <a:p>
            <a:pPr indent="-298450" lvl="0" marL="457200" rtl="0" algn="l">
              <a:spcBef>
                <a:spcPts val="0"/>
              </a:spcBef>
              <a:spcAft>
                <a:spcPts val="0"/>
              </a:spcAft>
              <a:buSzPts val="1100"/>
              <a:buChar char="-"/>
            </a:pPr>
            <a:r>
              <a:rPr lang="de"/>
              <a:t>this is a protocol level approach, which we will discuss shortly</a:t>
            </a:r>
            <a:endParaRPr/>
          </a:p>
          <a:p>
            <a:pPr indent="-298450" lvl="0" marL="457200" rtl="0" algn="l">
              <a:spcBef>
                <a:spcPts val="0"/>
              </a:spcBef>
              <a:spcAft>
                <a:spcPts val="0"/>
              </a:spcAft>
              <a:buSzPts val="1100"/>
              <a:buChar char="-"/>
            </a:pPr>
            <a:r>
              <a:rPr lang="de"/>
              <a:t>it is precise, does not impact service quality</a:t>
            </a:r>
            <a:endParaRPr/>
          </a:p>
          <a:p>
            <a:pPr indent="-298450" lvl="0" marL="457200" rtl="0" algn="l">
              <a:spcBef>
                <a:spcPts val="0"/>
              </a:spcBef>
              <a:spcAft>
                <a:spcPts val="0"/>
              </a:spcAft>
              <a:buSzPts val="1100"/>
              <a:buChar char="-"/>
            </a:pPr>
            <a:r>
              <a:rPr lang="de"/>
              <a:t>is scales well because</a:t>
            </a:r>
            <a:endParaRPr/>
          </a:p>
          <a:p>
            <a:pPr indent="-298450" lvl="1" marL="914400" rtl="0" algn="l">
              <a:spcBef>
                <a:spcPts val="0"/>
              </a:spcBef>
              <a:spcAft>
                <a:spcPts val="0"/>
              </a:spcAft>
              <a:buSzPts val="1100"/>
              <a:buChar char="-"/>
            </a:pPr>
            <a:r>
              <a:rPr lang="de"/>
              <a:t>e.g. it preservers memory resources</a:t>
            </a:r>
            <a:endParaRPr/>
          </a:p>
          <a:p>
            <a:pPr indent="-298450" lvl="0" marL="457200" rtl="0" algn="l">
              <a:spcBef>
                <a:spcPts val="0"/>
              </a:spcBef>
              <a:spcAft>
                <a:spcPts val="0"/>
              </a:spcAft>
              <a:buSzPts val="1100"/>
              <a:buChar char="-"/>
            </a:pPr>
            <a:r>
              <a:rPr lang="de"/>
              <a:t>it is protocol transparent which means user applications can’t tell that it is employed and therefore do not need to be altered in any way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58ea3e8cec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58ea3e8cec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in the cookie we encode information such as the 5-tuple and a timestamp and together with a cryptographic hash we produce a hash-value which cannot be forged by others. So when we see an ACK packet with a legitimate cookie-value we assume they already sent a SYN before and start to establish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58ea3e8cec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58ea3e8cec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now lets see what happens when syn-cookies are attacked</a:t>
            </a:r>
            <a:endParaRPr/>
          </a:p>
          <a:p>
            <a:pPr indent="0" lvl="0" marL="0" rtl="0" algn="l">
              <a:spcBef>
                <a:spcPts val="0"/>
              </a:spcBef>
              <a:spcAft>
                <a:spcPts val="0"/>
              </a:spcAft>
              <a:buNone/>
            </a:pPr>
            <a:r>
              <a:rPr lang="de"/>
              <a:t>instead of a memory exhaustion we now get computational exhaustion because we need to calculate cookies for every incoming SYN</a:t>
            </a:r>
            <a:endParaRPr/>
          </a:p>
          <a:p>
            <a:pPr indent="0" lvl="0" marL="0" rtl="0" algn="l">
              <a:spcBef>
                <a:spcPts val="0"/>
              </a:spcBef>
              <a:spcAft>
                <a:spcPts val="0"/>
              </a:spcAft>
              <a:buNone/>
            </a:pPr>
            <a:r>
              <a:rPr lang="de"/>
              <a:t>now this is also not ideal, but in practice this scales </a:t>
            </a:r>
            <a:r>
              <a:rPr lang="de"/>
              <a:t>better</a:t>
            </a:r>
            <a:r>
              <a:rPr lang="de"/>
              <a:t> than when the </a:t>
            </a:r>
            <a:r>
              <a:rPr lang="de"/>
              <a:t>memory is exhausted</a:t>
            </a:r>
            <a:endParaRPr/>
          </a:p>
          <a:p>
            <a:pPr indent="0" lvl="0" marL="0" rtl="0" algn="l">
              <a:spcBef>
                <a:spcPts val="0"/>
              </a:spcBef>
              <a:spcAft>
                <a:spcPts val="0"/>
              </a:spcAft>
              <a:buNone/>
            </a:pPr>
            <a:r>
              <a:rPr lang="de"/>
              <a:t>that’s why SYN Cookies are included in the Linux kernel at the moment and activated under attack conditions</a:t>
            </a:r>
            <a:endParaRPr/>
          </a:p>
          <a:p>
            <a:pPr indent="0" lvl="0" marL="0" rtl="0" algn="l">
              <a:spcBef>
                <a:spcPts val="0"/>
              </a:spcBef>
              <a:spcAft>
                <a:spcPts val="0"/>
              </a:spcAft>
              <a:buNone/>
            </a:pPr>
            <a:r>
              <a:rPr lang="de"/>
              <a:t>But our goal is to make a server even more resilient beyond syn cookies in the kernel</a:t>
            </a:r>
            <a:endParaRPr/>
          </a:p>
          <a:p>
            <a:pPr indent="0" lvl="0" marL="0" rtl="0" algn="l">
              <a:spcBef>
                <a:spcPts val="0"/>
              </a:spcBef>
              <a:spcAft>
                <a:spcPts val="0"/>
              </a:spcAft>
              <a:buNone/>
            </a:pPr>
            <a:r>
              <a:rPr lang="de"/>
              <a:t>as you remember we were talking about SmartNICs before and how they generally are very good for computation especially doing fixed functions such as hashing with their FPGA</a:t>
            </a:r>
            <a:endParaRPr/>
          </a:p>
          <a:p>
            <a:pPr indent="0" lvl="0" marL="0" rtl="0" algn="l">
              <a:spcBef>
                <a:spcPts val="0"/>
              </a:spcBef>
              <a:spcAft>
                <a:spcPts val="0"/>
              </a:spcAft>
              <a:buNone/>
            </a:pPr>
            <a:r>
              <a:rPr lang="de"/>
              <a:t>Idea: combine these approaches: we get syn-cookie proxy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58ea3e8cec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58ea3e8cec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The SYN-Cookie Proxy looks complex, but its simple actually</a:t>
            </a:r>
            <a:endParaRPr/>
          </a:p>
          <a:p>
            <a:pPr indent="-298450" lvl="0" marL="457200" rtl="0" algn="l">
              <a:spcBef>
                <a:spcPts val="0"/>
              </a:spcBef>
              <a:spcAft>
                <a:spcPts val="0"/>
              </a:spcAft>
              <a:buSzPts val="1100"/>
              <a:buChar char="●"/>
            </a:pPr>
            <a:r>
              <a:rPr lang="de"/>
              <a:t>first the client tries to </a:t>
            </a:r>
            <a:r>
              <a:rPr lang="de"/>
              <a:t>establish</a:t>
            </a:r>
            <a:r>
              <a:rPr lang="de"/>
              <a:t> a connection with the server, the synproxy intercepts that and sends back a cookie, now the syn </a:t>
            </a:r>
            <a:r>
              <a:rPr lang="de"/>
              <a:t>proxy</a:t>
            </a:r>
            <a:r>
              <a:rPr lang="de"/>
              <a:t> is doing the cookie calculation instead of the server</a:t>
            </a:r>
            <a:endParaRPr/>
          </a:p>
          <a:p>
            <a:pPr indent="-298450" lvl="0" marL="457200" rtl="0" algn="l">
              <a:spcBef>
                <a:spcPts val="0"/>
              </a:spcBef>
              <a:spcAft>
                <a:spcPts val="0"/>
              </a:spcAft>
              <a:buSzPts val="1100"/>
              <a:buChar char="●"/>
            </a:pPr>
            <a:r>
              <a:rPr lang="de"/>
              <a:t>client and syn proxy finish the handshake and just then the handshake is also </a:t>
            </a:r>
            <a:r>
              <a:rPr lang="de"/>
              <a:t>performed</a:t>
            </a:r>
            <a:r>
              <a:rPr lang="de"/>
              <a:t> between the syn proxy and the server</a:t>
            </a:r>
            <a:endParaRPr/>
          </a:p>
          <a:p>
            <a:pPr indent="-298450" lvl="0" marL="457200" rtl="0" algn="l">
              <a:spcBef>
                <a:spcPts val="0"/>
              </a:spcBef>
              <a:spcAft>
                <a:spcPts val="0"/>
              </a:spcAft>
              <a:buSzPts val="1100"/>
              <a:buChar char="●"/>
            </a:pPr>
            <a:r>
              <a:rPr lang="de"/>
              <a:t>note that the server determines a random sequence number by themselve, which is standard tcp behavior</a:t>
            </a:r>
            <a:endParaRPr/>
          </a:p>
          <a:p>
            <a:pPr indent="-298450" lvl="0" marL="457200" rtl="0" algn="l">
              <a:spcBef>
                <a:spcPts val="0"/>
              </a:spcBef>
              <a:spcAft>
                <a:spcPts val="0"/>
              </a:spcAft>
              <a:buSzPts val="1100"/>
              <a:buChar char="●"/>
            </a:pPr>
            <a:r>
              <a:rPr lang="de"/>
              <a:t>and then server and client can just communicate normally while the syn proxy translates the sequence numbers</a:t>
            </a:r>
            <a:endParaRPr/>
          </a:p>
          <a:p>
            <a:pPr indent="-298450" lvl="0" marL="457200" rtl="0" algn="l">
              <a:spcBef>
                <a:spcPts val="0"/>
              </a:spcBef>
              <a:spcAft>
                <a:spcPts val="0"/>
              </a:spcAft>
              <a:buSzPts val="1100"/>
              <a:buChar char="●"/>
            </a:pPr>
            <a:r>
              <a:rPr lang="de"/>
              <a:t>Lets see what happens under an attack:</a:t>
            </a:r>
            <a:endParaRPr/>
          </a:p>
          <a:p>
            <a:pPr indent="-298450" lvl="1" marL="914400" rtl="0" algn="l">
              <a:spcBef>
                <a:spcPts val="0"/>
              </a:spcBef>
              <a:spcAft>
                <a:spcPts val="0"/>
              </a:spcAft>
              <a:buSzPts val="1100"/>
              <a:buChar char="○"/>
            </a:pPr>
            <a:r>
              <a:rPr lang="de"/>
              <a:t>the syn proxy will calculate a bunch of syn cookies, which is </a:t>
            </a:r>
            <a:r>
              <a:rPr lang="de"/>
              <a:t>fine</a:t>
            </a:r>
            <a:r>
              <a:rPr lang="de"/>
              <a:t> since it can do that at line-rate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58abc47e3d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58abc47e3d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rPr lang="de" sz="1400">
                <a:solidFill>
                  <a:schemeClr val="dk1"/>
                </a:solidFill>
              </a:rPr>
              <a:t>5.372 MB for 316000 connnections. The problem the memory needs to be statically allocated, which means a SmartNIC basically can’t do anything else besides employing a SYN Flood protection, </a:t>
            </a:r>
            <a:endParaRPr sz="14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58abc47e3d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358abc47e3d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quick comparison of the discussed approaches and how they perform given the architecture requirements layed out before:</a:t>
            </a:r>
            <a:endParaRPr/>
          </a:p>
          <a:p>
            <a:pPr indent="0" lvl="0" marL="0" rtl="0" algn="l">
              <a:spcBef>
                <a:spcPts val="0"/>
              </a:spcBef>
              <a:spcAft>
                <a:spcPts val="0"/>
              </a:spcAft>
              <a:buNone/>
            </a:pPr>
            <a:r>
              <a:rPr lang="de"/>
              <a:t>we can see none of </a:t>
            </a:r>
            <a:r>
              <a:rPr lang="de"/>
              <a:t>them</a:t>
            </a:r>
            <a:r>
              <a:rPr lang="de"/>
              <a:t> seems perfect, syn-cookei proxy as discussed is </a:t>
            </a:r>
            <a:r>
              <a:rPr lang="de"/>
              <a:t>promising</a:t>
            </a:r>
            <a:r>
              <a:rPr lang="de"/>
              <a:t> but not viable on actual hardware</a:t>
            </a:r>
            <a:endParaRPr/>
          </a:p>
          <a:p>
            <a:pPr indent="-298450" lvl="0" marL="457200" rtl="0" algn="l">
              <a:spcBef>
                <a:spcPts val="0"/>
              </a:spcBef>
              <a:spcAft>
                <a:spcPts val="0"/>
              </a:spcAft>
              <a:buSzPts val="1100"/>
              <a:buChar char="-"/>
            </a:pPr>
            <a:r>
              <a:rPr lang="de"/>
              <a:t>but our CUCKOOGUARD overcomes all of these limitations and how we do that will be discussed now</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835c2f40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835c2f4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I think everybody is familiar with the term DDoS attacks, it mean distributed denial of service attacks, and it’s the type of attack we talk about today and its one of the most detrimental attacks that server operators want to defend themselves from. so here I want to establish why I think they are relevant, especially in Taiwan. Taiwan ranks as number 3 target worldwide, attacker can be state-actors, criminal groups or competitors. e.g. could be competitors in the semiconductor industry. A special event that </a:t>
            </a:r>
            <a:r>
              <a:rPr lang="de"/>
              <a:t>happened</a:t>
            </a:r>
            <a:r>
              <a:rPr lang="de"/>
              <a:t> just recently was the state visit of nancy pelocyy from the USA and as a response to her visit a load of ddos attack was launched, e.g. the website of the MOFA was attak with over 8.5 millioon acces requests within one miiniute. this of course overloaded the webserver and rendered the website unusable for users. hence a denial of service. This example doesnt </a:t>
            </a:r>
            <a:r>
              <a:rPr lang="de"/>
              <a:t>directly</a:t>
            </a:r>
            <a:r>
              <a:rPr lang="de"/>
              <a:t> cause damage besides reputational damage. but e.g. for companies whose services are targeted one figure that comes up is taht each hour of denied service costs the company 300,000 USD. So obviously there are </a:t>
            </a:r>
            <a:r>
              <a:rPr lang="de"/>
              <a:t>many reasons wanting to build networks that are resilient to these kind of attacks.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58ea3e8cec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58ea3e8cec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the cuckoo guard </a:t>
            </a:r>
            <a:r>
              <a:rPr lang="de"/>
              <a:t>architecture</a:t>
            </a:r>
            <a:r>
              <a:rPr lang="de"/>
              <a:t> acts as a SYN-Cookie Proxy</a:t>
            </a:r>
            <a:endParaRPr/>
          </a:p>
          <a:p>
            <a:pPr indent="-298450" lvl="0" marL="457200" rtl="0" algn="l">
              <a:spcBef>
                <a:spcPts val="0"/>
              </a:spcBef>
              <a:spcAft>
                <a:spcPts val="0"/>
              </a:spcAft>
              <a:buSzPts val="1100"/>
              <a:buChar char="-"/>
            </a:pPr>
            <a:r>
              <a:rPr lang="de"/>
              <a:t>but we distribute it among the server and the SmartNIC in a smart way to circumvent the downsides</a:t>
            </a:r>
            <a:endParaRPr/>
          </a:p>
          <a:p>
            <a:pPr indent="-298450" lvl="0" marL="457200" rtl="0" algn="l">
              <a:spcBef>
                <a:spcPts val="0"/>
              </a:spcBef>
              <a:spcAft>
                <a:spcPts val="0"/>
              </a:spcAft>
              <a:buSzPts val="1100"/>
              <a:buChar char="-"/>
            </a:pPr>
            <a:r>
              <a:rPr lang="de"/>
              <a:t>syn-cookie computation to the smartnic</a:t>
            </a:r>
            <a:endParaRPr/>
          </a:p>
          <a:p>
            <a:pPr indent="-298450" lvl="0" marL="457200" rtl="0" algn="l">
              <a:spcBef>
                <a:spcPts val="0"/>
              </a:spcBef>
              <a:spcAft>
                <a:spcPts val="0"/>
              </a:spcAft>
              <a:buSzPts val="1100"/>
              <a:buChar char="-"/>
            </a:pPr>
            <a:r>
              <a:rPr lang="de"/>
              <a:t>connection state in the servers kernel (since it has abundant </a:t>
            </a:r>
            <a:r>
              <a:rPr lang="de"/>
              <a:t>memory</a:t>
            </a:r>
            <a:r>
              <a:rPr lang="de"/>
              <a:t> compared to the smartnic, a few MB won’t make a difference)</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Another major innovation we achieve over </a:t>
            </a:r>
            <a:r>
              <a:rPr lang="de"/>
              <a:t>available</a:t>
            </a:r>
            <a:r>
              <a:rPr lang="de"/>
              <a:t> solutions is the utilization of Cuckoo filters, which make our architecture especially memory-efficient in the SmartNIC</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58ea3e8cec_0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58ea3e8cec_0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look at </a:t>
            </a:r>
            <a:r>
              <a:rPr lang="de"/>
              <a:t>the two components:</a:t>
            </a:r>
            <a:endParaRPr/>
          </a:p>
          <a:p>
            <a:pPr indent="-298450" lvl="0" marL="457200" rtl="0" algn="l">
              <a:spcBef>
                <a:spcPts val="0"/>
              </a:spcBef>
              <a:spcAft>
                <a:spcPts val="0"/>
              </a:spcAft>
              <a:buSzPts val="1100"/>
              <a:buChar char="●"/>
            </a:pPr>
            <a:r>
              <a:rPr lang="de"/>
              <a:t>SYN packets are always catched by the SmartNIC just like the SYN-cookie proxy and ACK packets are filtered and then forwarded to the server</a:t>
            </a:r>
            <a:endParaRPr/>
          </a:p>
          <a:p>
            <a:pPr indent="-298450" lvl="0" marL="457200" rtl="0" algn="l">
              <a:spcBef>
                <a:spcPts val="0"/>
              </a:spcBef>
              <a:spcAft>
                <a:spcPts val="0"/>
              </a:spcAft>
              <a:buSzPts val="1100"/>
              <a:buChar char="●"/>
            </a:pPr>
            <a:r>
              <a:rPr lang="de"/>
              <a:t>the key of this architecture lies in the filter which ideally only allows benign packets to reach the server</a:t>
            </a:r>
            <a:endParaRPr/>
          </a:p>
          <a:p>
            <a:pPr indent="-298450" lvl="0" marL="457200" rtl="0" algn="l">
              <a:spcBef>
                <a:spcPts val="0"/>
              </a:spcBef>
              <a:spcAft>
                <a:spcPts val="0"/>
              </a:spcAft>
              <a:buSzPts val="1100"/>
              <a:buChar char="●"/>
            </a:pPr>
            <a:r>
              <a:rPr lang="de"/>
              <a:t>the challenge is to make this filter as memory-efficient as possible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58ea3e8cec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58ea3e8cec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de"/>
              <a:t>SYN-Cookie Mechanism</a:t>
            </a:r>
            <a:endParaRPr/>
          </a:p>
          <a:p>
            <a:pPr indent="-298450" lvl="1" marL="914400" rtl="0" algn="l">
              <a:spcBef>
                <a:spcPts val="0"/>
              </a:spcBef>
              <a:spcAft>
                <a:spcPts val="0"/>
              </a:spcAft>
              <a:buSzPts val="1100"/>
              <a:buAutoNum type="alphaLcPeriod"/>
            </a:pPr>
            <a:r>
              <a:rPr lang="de"/>
              <a:t>here you can see the syn-cookie mechanism it works just </a:t>
            </a:r>
            <a:r>
              <a:rPr lang="de"/>
              <a:t>like in the syn-cookie proxy with the only difference being that the ACK packets reaching the verification mechanism come from the cuckoo filter which identifies yet unknown packets</a:t>
            </a:r>
            <a:endParaRPr/>
          </a:p>
          <a:p>
            <a:pPr indent="-298450" lvl="0" marL="457200" rtl="0" algn="l">
              <a:spcBef>
                <a:spcPts val="0"/>
              </a:spcBef>
              <a:spcAft>
                <a:spcPts val="0"/>
              </a:spcAft>
              <a:buSzPts val="1100"/>
              <a:buAutoNum type="arabicPeriod"/>
            </a:pPr>
            <a:r>
              <a:rPr lang="de"/>
              <a:t> This is the handshake mechanism between the proxy and the server</a:t>
            </a:r>
            <a:endParaRPr/>
          </a:p>
          <a:p>
            <a:pPr indent="-298450" lvl="1" marL="914400" rtl="0" algn="l">
              <a:spcBef>
                <a:spcPts val="0"/>
              </a:spcBef>
              <a:spcAft>
                <a:spcPts val="0"/>
              </a:spcAft>
              <a:buSzPts val="1100"/>
              <a:buAutoNum type="alphaLcPeriod"/>
            </a:pPr>
            <a:r>
              <a:rPr lang="de"/>
              <a:t>you can see the cookiecheck flags the ack packets and forwards them to the server agent</a:t>
            </a:r>
            <a:endParaRPr/>
          </a:p>
          <a:p>
            <a:pPr indent="-298450" lvl="1" marL="914400" rtl="0" algn="l">
              <a:spcBef>
                <a:spcPts val="0"/>
              </a:spcBef>
              <a:spcAft>
                <a:spcPts val="0"/>
              </a:spcAft>
              <a:buSzPts val="1100"/>
              <a:buAutoNum type="alphaLcPeriod"/>
            </a:pPr>
            <a:r>
              <a:rPr lang="de"/>
              <a:t>this part is implemented on the server in the kernel as eBPF programs flagged packets are unknown to it and then initiates the handshake just like seen before</a:t>
            </a:r>
            <a:endParaRPr/>
          </a:p>
          <a:p>
            <a:pPr indent="-298450" lvl="0" marL="457200" rtl="0" algn="l">
              <a:spcBef>
                <a:spcPts val="0"/>
              </a:spcBef>
              <a:spcAft>
                <a:spcPts val="0"/>
              </a:spcAft>
              <a:buSzPts val="1100"/>
              <a:buAutoNum type="arabicPeriod"/>
            </a:pPr>
            <a:r>
              <a:rPr lang="de"/>
              <a:t>Flow Filtering in the SmartNIC</a:t>
            </a:r>
            <a:endParaRPr/>
          </a:p>
          <a:p>
            <a:pPr indent="-298450" lvl="1" marL="914400" rtl="0" algn="l">
              <a:spcBef>
                <a:spcPts val="0"/>
              </a:spcBef>
              <a:spcAft>
                <a:spcPts val="0"/>
              </a:spcAft>
              <a:buSzPts val="1100"/>
              <a:buAutoNum type="alphaLcPeriod"/>
            </a:pPr>
            <a:r>
              <a:rPr lang="de"/>
              <a:t>the main difference from the approach discussed before is in the following</a:t>
            </a:r>
            <a:endParaRPr/>
          </a:p>
          <a:p>
            <a:pPr indent="-298450" lvl="1" marL="914400" rtl="0" algn="l">
              <a:spcBef>
                <a:spcPts val="0"/>
              </a:spcBef>
              <a:spcAft>
                <a:spcPts val="0"/>
              </a:spcAft>
              <a:buSzPts val="1100"/>
              <a:buAutoNum type="alphaLcPeriod"/>
            </a:pPr>
            <a:r>
              <a:rPr lang="de"/>
              <a:t>once a TCP handshake was completed successfully the conneciton info is added to teh BPF map BPF map including the sequence number delta between the two tcp handshakes so it can be translated in the future</a:t>
            </a:r>
            <a:endParaRPr/>
          </a:p>
          <a:p>
            <a:pPr indent="-298450" lvl="1" marL="914400" rtl="0" algn="l">
              <a:spcBef>
                <a:spcPts val="0"/>
              </a:spcBef>
              <a:spcAft>
                <a:spcPts val="0"/>
              </a:spcAft>
              <a:buSzPts val="1100"/>
              <a:buAutoNum type="alphaLcPeriod"/>
            </a:pPr>
            <a:r>
              <a:rPr lang="de"/>
              <a:t>also the connection info is inserted into the cuckoo filter, this allows us to automaticallhy forward future packets of this connection to the server agent without it being caught up in the cookie mechanism</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5aa6873c7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35aa6873c7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58ea3e8cec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58ea3e8cec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when a connection is </a:t>
            </a:r>
            <a:r>
              <a:rPr lang="de"/>
              <a:t>terminated</a:t>
            </a:r>
            <a:r>
              <a:rPr lang="de"/>
              <a:t> our egress eBPF programm can detect that and deletes it from the BPF map and the cuckoo filter: simple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58ea3e8cec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358ea3e8cec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now lets see what happens under an attack scenario: under SYN Flood attack or SmartNIC agent will calculate many cookie, nothing reaches the server: great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58ea3e8cec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358ea3e8cec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Now lets see what happens under an ACK flood, an alternative attack type that we also have to be resilient against, because as you will see soon protecting our architecture from thath is a bit more complex</a:t>
            </a:r>
            <a:endParaRPr/>
          </a:p>
          <a:p>
            <a:pPr indent="-298450" lvl="0" marL="457200" rtl="0" algn="l">
              <a:spcBef>
                <a:spcPts val="0"/>
              </a:spcBef>
              <a:spcAft>
                <a:spcPts val="0"/>
              </a:spcAft>
              <a:buSzPts val="1100"/>
              <a:buChar char="-"/>
            </a:pPr>
            <a:r>
              <a:rPr lang="de"/>
              <a:t>so as we discussed before our cuckoo filter will automatically filter out unknown ack packets and forwards them to the cookie check</a:t>
            </a:r>
            <a:endParaRPr/>
          </a:p>
          <a:p>
            <a:pPr indent="-298450" lvl="0" marL="457200" rtl="0" algn="l">
              <a:spcBef>
                <a:spcPts val="0"/>
              </a:spcBef>
              <a:spcAft>
                <a:spcPts val="0"/>
              </a:spcAft>
              <a:buSzPts val="1100"/>
              <a:buChar char="-"/>
            </a:pPr>
            <a:r>
              <a:rPr lang="de"/>
              <a:t>these packets are no problem since the cookiecheck will filter them out since they are not legitimate</a:t>
            </a:r>
            <a:endParaRPr/>
          </a:p>
          <a:p>
            <a:pPr indent="-298450" lvl="0" marL="457200" rtl="0" algn="l">
              <a:spcBef>
                <a:spcPts val="0"/>
              </a:spcBef>
              <a:spcAft>
                <a:spcPts val="0"/>
              </a:spcAft>
              <a:buSzPts val="1100"/>
              <a:buChar char="-"/>
            </a:pPr>
            <a:r>
              <a:rPr lang="de"/>
              <a:t>however there is one problem: our cuckoo filter is not perfect, it is a </a:t>
            </a:r>
            <a:r>
              <a:rPr lang="de"/>
              <a:t>probabilistic</a:t>
            </a:r>
            <a:r>
              <a:rPr lang="de"/>
              <a:t> data </a:t>
            </a:r>
            <a:r>
              <a:rPr lang="de"/>
              <a:t>structure</a:t>
            </a:r>
            <a:r>
              <a:rPr lang="de"/>
              <a:t> which allows us to safe significant amounts of memory</a:t>
            </a:r>
            <a:endParaRPr/>
          </a:p>
          <a:p>
            <a:pPr indent="-298450" lvl="0" marL="457200" rtl="0" algn="l">
              <a:spcBef>
                <a:spcPts val="0"/>
              </a:spcBef>
              <a:spcAft>
                <a:spcPts val="0"/>
              </a:spcAft>
              <a:buSzPts val="1100"/>
              <a:buChar char="-"/>
            </a:pPr>
            <a:r>
              <a:rPr lang="de"/>
              <a:t>this means we also need protection from the few packets that will pass our cuckoo filter</a:t>
            </a:r>
            <a:endParaRPr/>
          </a:p>
          <a:p>
            <a:pPr indent="-298450" lvl="0" marL="457200" rtl="0" algn="l">
              <a:spcBef>
                <a:spcPts val="0"/>
              </a:spcBef>
              <a:spcAft>
                <a:spcPts val="0"/>
              </a:spcAft>
              <a:buSzPts val="1100"/>
              <a:buChar char="-"/>
            </a:pPr>
            <a:r>
              <a:rPr lang="de"/>
              <a:t>weakpoint: cookie-check in the severs kernel</a:t>
            </a:r>
            <a:endParaRPr/>
          </a:p>
          <a:p>
            <a:pPr indent="-298450" lvl="0" marL="457200" rtl="0" algn="l">
              <a:spcBef>
                <a:spcPts val="0"/>
              </a:spcBef>
              <a:spcAft>
                <a:spcPts val="0"/>
              </a:spcAft>
              <a:buSzPts val="1100"/>
              <a:buChar char="-"/>
            </a:pPr>
            <a:r>
              <a:rPr lang="de"/>
              <a:t>But as we will see our architecture is quite robust in practice to ACK floods as well</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58ea3e8cec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358ea3e8cec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this requires us to deep dive into the cuckoo filter, the unique component of our architecture</a:t>
            </a:r>
            <a:endParaRPr/>
          </a:p>
          <a:p>
            <a:pPr indent="-298450" lvl="0" marL="457200" rtl="0" algn="l">
              <a:spcBef>
                <a:spcPts val="0"/>
              </a:spcBef>
              <a:spcAft>
                <a:spcPts val="0"/>
              </a:spcAft>
              <a:buSzPts val="1100"/>
              <a:buChar char="-"/>
            </a:pPr>
            <a:r>
              <a:rPr lang="de"/>
              <a:t>previous approaches relied on the use of Bloom filters since they are more common in network </a:t>
            </a:r>
            <a:r>
              <a:rPr lang="de"/>
              <a:t>applications</a:t>
            </a:r>
            <a:r>
              <a:rPr lang="de"/>
              <a:t> and also their implementation is pretty simple</a:t>
            </a:r>
            <a:endParaRPr/>
          </a:p>
          <a:p>
            <a:pPr indent="-298450" lvl="0" marL="457200" rtl="0" algn="l">
              <a:spcBef>
                <a:spcPts val="0"/>
              </a:spcBef>
              <a:spcAft>
                <a:spcPts val="0"/>
              </a:spcAft>
              <a:buSzPts val="1100"/>
              <a:buChar char="-"/>
            </a:pPr>
            <a:r>
              <a:rPr lang="de"/>
              <a:t>they are also </a:t>
            </a:r>
            <a:r>
              <a:rPr lang="de"/>
              <a:t>probabilistic</a:t>
            </a:r>
            <a:r>
              <a:rPr lang="de"/>
              <a:t> filters and behave similar to cuckoo filters, means they don’t have false negatives, but false positives</a:t>
            </a:r>
            <a:endParaRPr/>
          </a:p>
          <a:p>
            <a:pPr indent="-298450" lvl="0" marL="457200" rtl="0" algn="l">
              <a:spcBef>
                <a:spcPts val="0"/>
              </a:spcBef>
              <a:spcAft>
                <a:spcPts val="0"/>
              </a:spcAft>
              <a:buSzPts val="1100"/>
              <a:buChar char="-"/>
            </a:pPr>
            <a:r>
              <a:rPr lang="de"/>
              <a:t>however one of the central findings of my </a:t>
            </a:r>
            <a:r>
              <a:rPr lang="de"/>
              <a:t>thesis will be that Bloom filterare actually not ideal as a flow filter</a:t>
            </a:r>
            <a:endParaRPr/>
          </a:p>
          <a:p>
            <a:pPr indent="-298450" lvl="0" marL="457200" rtl="0" algn="l">
              <a:spcBef>
                <a:spcPts val="0"/>
              </a:spcBef>
              <a:spcAft>
                <a:spcPts val="0"/>
              </a:spcAft>
              <a:buSzPts val="1100"/>
              <a:buChar char="-"/>
            </a:pPr>
            <a:r>
              <a:rPr lang="de"/>
              <a:t>as we remember from the last slide our archiltecture needs some kind of way to remove tcp connections flows from the flow filter, otherwise the filter will fill up over time rendering it useless</a:t>
            </a:r>
            <a:endParaRPr/>
          </a:p>
          <a:p>
            <a:pPr indent="-298450" lvl="0" marL="457200" rtl="0" algn="l">
              <a:spcBef>
                <a:spcPts val="0"/>
              </a:spcBef>
              <a:spcAft>
                <a:spcPts val="0"/>
              </a:spcAft>
              <a:buSzPts val="1100"/>
              <a:buChar char="-"/>
            </a:pPr>
            <a:r>
              <a:rPr lang="de"/>
              <a:t>The specialty of cuckoo filters is that they support explicit removal of items</a:t>
            </a:r>
            <a:endParaRPr/>
          </a:p>
          <a:p>
            <a:pPr indent="-298450" lvl="0" marL="457200" rtl="0" algn="l">
              <a:spcBef>
                <a:spcPts val="0"/>
              </a:spcBef>
              <a:spcAft>
                <a:spcPts val="0"/>
              </a:spcAft>
              <a:buSzPts val="1100"/>
              <a:buChar char="-"/>
            </a:pPr>
            <a:r>
              <a:rPr lang="de"/>
              <a:t>the only way to implement element removal behaviour in Bloom filters is by implementing a time-decaying mechanism, which requires to keep two bloom filters and in alternating fashion delete one of both</a:t>
            </a:r>
            <a:endParaRPr/>
          </a:p>
          <a:p>
            <a:pPr indent="-298450" lvl="0" marL="457200" rtl="0" algn="l">
              <a:spcBef>
                <a:spcPts val="0"/>
              </a:spcBef>
              <a:spcAft>
                <a:spcPts val="0"/>
              </a:spcAft>
              <a:buSzPts val="1100"/>
              <a:buChar char="-"/>
            </a:pPr>
            <a:r>
              <a:rPr lang="de"/>
              <a:t>in this way old connections will be removed automatically over time</a:t>
            </a:r>
            <a:endParaRPr/>
          </a:p>
          <a:p>
            <a:pPr indent="-298450" lvl="0" marL="457200" rtl="0" algn="l">
              <a:spcBef>
                <a:spcPts val="0"/>
              </a:spcBef>
              <a:spcAft>
                <a:spcPts val="0"/>
              </a:spcAft>
              <a:buSzPts val="1100"/>
              <a:buChar char="-"/>
            </a:pPr>
            <a:r>
              <a:rPr lang="de"/>
              <a:t>cuckoo filters prove to be way more memory efficient, we also verify this with experiments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358ea3e8cec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358ea3e8cec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before we go to the evaluation chapter, we have to quickly discuss how Cuckoo filters are implemented</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here on the figure we can see a cuckoo filter, it consists of n buckets, with each bucket capable of holding 4 elements</a:t>
            </a:r>
            <a:endParaRPr/>
          </a:p>
          <a:p>
            <a:pPr indent="-298450" lvl="0" marL="457200" rtl="0" algn="l">
              <a:spcBef>
                <a:spcPts val="0"/>
              </a:spcBef>
              <a:spcAft>
                <a:spcPts val="0"/>
              </a:spcAft>
              <a:buSzPts val="1100"/>
              <a:buChar char="-"/>
            </a:pPr>
            <a:r>
              <a:rPr lang="de"/>
              <a:t>to insert an element into the cuckoo filter we first need to calculate an elements fingerprint via hashing</a:t>
            </a:r>
            <a:endParaRPr/>
          </a:p>
          <a:p>
            <a:pPr indent="-298450" lvl="0" marL="457200" rtl="0" algn="l">
              <a:spcBef>
                <a:spcPts val="0"/>
              </a:spcBef>
              <a:spcAft>
                <a:spcPts val="0"/>
              </a:spcAft>
              <a:buSzPts val="1100"/>
              <a:buChar char="-"/>
            </a:pPr>
            <a:r>
              <a:rPr lang="de"/>
              <a:t>now given the </a:t>
            </a:r>
            <a:r>
              <a:rPr lang="de"/>
              <a:t>fingerprint</a:t>
            </a:r>
            <a:r>
              <a:rPr lang="de"/>
              <a:t> and the original </a:t>
            </a:r>
            <a:r>
              <a:rPr lang="de"/>
              <a:t>element</a:t>
            </a:r>
            <a:r>
              <a:rPr lang="de"/>
              <a:t> we can determine two indices, these two indices point to buckets into either one we insert the fingerprint element</a:t>
            </a:r>
            <a:endParaRPr/>
          </a:p>
          <a:p>
            <a:pPr indent="-298450" lvl="0" marL="457200" rtl="0" algn="l">
              <a:spcBef>
                <a:spcPts val="0"/>
              </a:spcBef>
              <a:spcAft>
                <a:spcPts val="0"/>
              </a:spcAft>
              <a:buSzPts val="1100"/>
              <a:buChar char="-"/>
            </a:pPr>
            <a:r>
              <a:rPr lang="de"/>
              <a:t>now if both buckets are full already we </a:t>
            </a:r>
            <a:r>
              <a:rPr lang="de"/>
              <a:t>exchange</a:t>
            </a:r>
            <a:r>
              <a:rPr lang="de"/>
              <a:t> the </a:t>
            </a:r>
            <a:r>
              <a:rPr lang="de"/>
              <a:t>fresh fingerprint with one of the ones alreadyin the filter, now for this fingerprint we try to insert it into it’s alternate bucket</a:t>
            </a:r>
            <a:endParaRPr/>
          </a:p>
          <a:p>
            <a:pPr indent="-298450" lvl="0" marL="457200" rtl="0" algn="l">
              <a:spcBef>
                <a:spcPts val="0"/>
              </a:spcBef>
              <a:spcAft>
                <a:spcPts val="0"/>
              </a:spcAft>
              <a:buSzPts val="1100"/>
              <a:buChar char="-"/>
            </a:pPr>
            <a:r>
              <a:rPr lang="de"/>
              <a:t>this works since every fingerprint automatically points to two buckets at all times</a:t>
            </a:r>
            <a:endParaRPr/>
          </a:p>
          <a:p>
            <a:pPr indent="-298450" lvl="0" marL="457200" rtl="0" algn="l">
              <a:spcBef>
                <a:spcPts val="0"/>
              </a:spcBef>
              <a:spcAft>
                <a:spcPts val="0"/>
              </a:spcAft>
              <a:buSzPts val="1100"/>
              <a:buChar char="-"/>
            </a:pPr>
            <a:r>
              <a:rPr lang="de"/>
              <a:t>for insertion we repeat this relocation until an empty spot is found</a:t>
            </a:r>
            <a:endParaRPr/>
          </a:p>
          <a:p>
            <a:pPr indent="-298450" lvl="0" marL="457200" rtl="0" algn="l">
              <a:spcBef>
                <a:spcPts val="0"/>
              </a:spcBef>
              <a:spcAft>
                <a:spcPts val="0"/>
              </a:spcAft>
              <a:buSzPts val="1100"/>
              <a:buChar char="-"/>
            </a:pPr>
            <a:r>
              <a:rPr lang="de"/>
              <a:t>you remember the false positives that I mentioned before, these happen when two elements are hashed to the same fingerprint, so when the filter is checked for existence of the fingerprint it will respond with yes</a:t>
            </a:r>
            <a:endParaRPr/>
          </a:p>
          <a:p>
            <a:pPr indent="-298450" lvl="0" marL="457200" rtl="0" algn="l">
              <a:spcBef>
                <a:spcPts val="0"/>
              </a:spcBef>
              <a:spcAft>
                <a:spcPts val="0"/>
              </a:spcAft>
              <a:buSzPts val="1100"/>
              <a:buChar char="-"/>
            </a:pPr>
            <a:r>
              <a:rPr lang="de"/>
              <a:t>so of course if the fingerprints are larger we can reduce the false positive rate, but it needs more memory obviously</a:t>
            </a:r>
            <a:endParaRPr/>
          </a:p>
          <a:p>
            <a:pPr indent="0" lvl="0" marL="0" rtl="0" algn="l">
              <a:spcBef>
                <a:spcPts val="0"/>
              </a:spcBef>
              <a:spcAft>
                <a:spcPts val="0"/>
              </a:spcAft>
              <a:buNone/>
            </a:pPr>
            <a:r>
              <a:rPr lang="de"/>
              <a:t>For implementing the cuckoo filter querying and deleting is straightforward, but the insertion process can be tricky since we need some kind of looping mechanism</a:t>
            </a:r>
            <a:endParaRPr/>
          </a:p>
          <a:p>
            <a:pPr indent="-298450" lvl="0" marL="457200" rtl="0" algn="l">
              <a:spcBef>
                <a:spcPts val="0"/>
              </a:spcBef>
              <a:spcAft>
                <a:spcPts val="0"/>
              </a:spcAft>
              <a:buSzPts val="1100"/>
              <a:buChar char="-"/>
            </a:pPr>
            <a:r>
              <a:rPr lang="de"/>
              <a:t>lets remember this and see how we can implement network functions on programmable hardware such as SmartNICs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358ea3e8cec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358ea3e8ce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in </a:t>
            </a:r>
            <a:r>
              <a:rPr lang="de"/>
              <a:t>order</a:t>
            </a:r>
            <a:r>
              <a:rPr lang="de"/>
              <a:t> to implement a network </a:t>
            </a:r>
            <a:r>
              <a:rPr lang="de"/>
              <a:t>function</a:t>
            </a:r>
            <a:r>
              <a:rPr lang="de"/>
              <a:t> in our programmable data plane SmartNIC we utilize P4 a domain-specific language especially for the programmable data plane</a:t>
            </a:r>
            <a:endParaRPr/>
          </a:p>
          <a:p>
            <a:pPr indent="-298450" lvl="0" marL="457200" rtl="0" algn="l">
              <a:spcBef>
                <a:spcPts val="0"/>
              </a:spcBef>
              <a:spcAft>
                <a:spcPts val="0"/>
              </a:spcAft>
              <a:buSzPts val="1100"/>
              <a:buChar char="-"/>
            </a:pPr>
            <a:r>
              <a:rPr lang="de"/>
              <a:t>it is not suitable for network functions because:</a:t>
            </a:r>
            <a:endParaRPr/>
          </a:p>
          <a:p>
            <a:pPr indent="-298450" lvl="1" marL="914400" rtl="0" algn="l">
              <a:spcBef>
                <a:spcPts val="0"/>
              </a:spcBef>
              <a:spcAft>
                <a:spcPts val="0"/>
              </a:spcAft>
              <a:buSzPts val="1100"/>
              <a:buChar char="-"/>
            </a:pPr>
            <a:r>
              <a:rPr lang="de"/>
              <a:t>protocol</a:t>
            </a:r>
            <a:r>
              <a:rPr lang="de"/>
              <a:t> agnostic</a:t>
            </a:r>
            <a:endParaRPr/>
          </a:p>
          <a:p>
            <a:pPr indent="-298450" lvl="1" marL="914400" rtl="0" algn="l">
              <a:spcBef>
                <a:spcPts val="0"/>
              </a:spcBef>
              <a:spcAft>
                <a:spcPts val="0"/>
              </a:spcAft>
              <a:buSzPts val="1100"/>
              <a:buChar char="-"/>
            </a:pPr>
            <a:r>
              <a:rPr lang="de"/>
              <a:t>efficient</a:t>
            </a:r>
            <a:r>
              <a:rPr lang="de"/>
              <a:t> on hardware</a:t>
            </a:r>
            <a:endParaRPr/>
          </a:p>
          <a:p>
            <a:pPr indent="-298450" lvl="1" marL="914400" rtl="0" algn="l">
              <a:spcBef>
                <a:spcPts val="0"/>
              </a:spcBef>
              <a:spcAft>
                <a:spcPts val="0"/>
              </a:spcAft>
              <a:buSzPts val="1100"/>
              <a:buChar char="-"/>
            </a:pPr>
            <a:r>
              <a:rPr lang="de"/>
              <a:t>predictable latency</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However there is one major </a:t>
            </a:r>
            <a:r>
              <a:rPr lang="de"/>
              <a:t>limitation:</a:t>
            </a:r>
            <a:endParaRPr/>
          </a:p>
          <a:p>
            <a:pPr indent="-298450" lvl="0" marL="457200" rtl="0" algn="l">
              <a:spcBef>
                <a:spcPts val="0"/>
              </a:spcBef>
              <a:spcAft>
                <a:spcPts val="0"/>
              </a:spcAft>
              <a:buSzPts val="1100"/>
              <a:buChar char="-"/>
            </a:pPr>
            <a:r>
              <a:rPr lang="de"/>
              <a:t>P4’s match-action pipeline does not support loops of any kind</a:t>
            </a:r>
            <a:endParaRPr/>
          </a:p>
          <a:p>
            <a:pPr indent="-298450" lvl="0" marL="457200" rtl="0" algn="l">
              <a:spcBef>
                <a:spcPts val="0"/>
              </a:spcBef>
              <a:spcAft>
                <a:spcPts val="0"/>
              </a:spcAft>
              <a:buSzPts val="1100"/>
              <a:buChar char="-"/>
            </a:pPr>
            <a:r>
              <a:rPr lang="de"/>
              <a:t>this makes sense since loops would lead to unpredictable latency among other side effects</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We solve this restriction by recirculating packets</a:t>
            </a:r>
            <a:endParaRPr/>
          </a:p>
          <a:p>
            <a:pPr indent="-298450" lvl="0" marL="457200" rtl="0" algn="l">
              <a:spcBef>
                <a:spcPts val="0"/>
              </a:spcBef>
              <a:spcAft>
                <a:spcPts val="0"/>
              </a:spcAft>
              <a:buSzPts val="1100"/>
              <a:buChar char="-"/>
            </a:pPr>
            <a:r>
              <a:rPr lang="de"/>
              <a:t>as you may already think this has some performance implications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This brings us to the experimental Evalutation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58ea3e8ce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58ea3e8ce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In particular we are going to tak about SYN Flood attacks </a:t>
            </a:r>
            <a:r>
              <a:rPr lang="de"/>
              <a:t>today</a:t>
            </a:r>
            <a:r>
              <a:rPr lang="de"/>
              <a:t> which are a specific type of DDoS attack. According to cloudflare SYN Flood attacks consistently rank as the most common attack at a network protocol level with 38% of all of thse attacks, see the figure.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358abc47e3d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358abc47e3d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for the evaluation we </a:t>
            </a:r>
            <a:r>
              <a:rPr lang="de"/>
              <a:t>actually</a:t>
            </a:r>
            <a:r>
              <a:rPr lang="de"/>
              <a:t> implemented the architecture:</a:t>
            </a:r>
            <a:endParaRPr/>
          </a:p>
          <a:p>
            <a:pPr indent="-298450" lvl="0" marL="457200" rtl="0" algn="l">
              <a:spcBef>
                <a:spcPts val="0"/>
              </a:spcBef>
              <a:spcAft>
                <a:spcPts val="0"/>
              </a:spcAft>
              <a:buSzPts val="1100"/>
              <a:buChar char="-"/>
            </a:pPr>
            <a:r>
              <a:rPr lang="de"/>
              <a:t>SmartNIC Agent: P4</a:t>
            </a:r>
            <a:endParaRPr/>
          </a:p>
          <a:p>
            <a:pPr indent="-298450" lvl="0" marL="457200" rtl="0" algn="l">
              <a:spcBef>
                <a:spcPts val="0"/>
              </a:spcBef>
              <a:spcAft>
                <a:spcPts val="0"/>
              </a:spcAft>
              <a:buSzPts val="1100"/>
              <a:buChar char="-"/>
            </a:pPr>
            <a:r>
              <a:rPr lang="de"/>
              <a:t>Server Agent: eBPF kernel program</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5f91c1838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35f91c1838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5f91c183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35f91c183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35936d1ca35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35936d1ca35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the experiment setup is as follows:</a:t>
            </a:r>
            <a:endParaRPr/>
          </a:p>
          <a:p>
            <a:pPr indent="-298450" lvl="0" marL="457200" rtl="0" algn="l">
              <a:spcBef>
                <a:spcPts val="0"/>
              </a:spcBef>
              <a:spcAft>
                <a:spcPts val="0"/>
              </a:spcAft>
              <a:buSzPts val="1100"/>
              <a:buChar char="-"/>
            </a:pPr>
            <a:r>
              <a:rPr lang="de"/>
              <a:t>we use our CUCKOOGUARD architecture with a Cuckoo filter</a:t>
            </a:r>
            <a:endParaRPr/>
          </a:p>
          <a:p>
            <a:pPr indent="-298450" lvl="0" marL="457200" rtl="0" algn="l">
              <a:spcBef>
                <a:spcPts val="0"/>
              </a:spcBef>
              <a:spcAft>
                <a:spcPts val="0"/>
              </a:spcAft>
              <a:buSzPts val="1100"/>
              <a:buChar char="-"/>
            </a:pPr>
            <a:r>
              <a:rPr lang="de"/>
              <a:t>it is completely filled with ongoing TCP connections until a load factor of </a:t>
            </a:r>
            <a:r>
              <a:rPr b="1" lang="de">
                <a:solidFill>
                  <a:schemeClr val="dk1"/>
                </a:solidFill>
              </a:rPr>
              <a:t>α</a:t>
            </a:r>
            <a:endParaRPr b="1">
              <a:solidFill>
                <a:schemeClr val="dk1"/>
              </a:solidFill>
            </a:endParaRPr>
          </a:p>
          <a:p>
            <a:pPr indent="-298450" lvl="0" marL="457200" rtl="0" algn="l">
              <a:spcBef>
                <a:spcPts val="0"/>
              </a:spcBef>
              <a:spcAft>
                <a:spcPts val="0"/>
              </a:spcAft>
              <a:buClr>
                <a:schemeClr val="dk1"/>
              </a:buClr>
              <a:buSzPts val="1100"/>
              <a:buChar char="-"/>
            </a:pPr>
            <a:r>
              <a:rPr lang="de">
                <a:solidFill>
                  <a:schemeClr val="dk1"/>
                </a:solidFill>
              </a:rPr>
              <a:t>now we try to add one more connection and measure how many times it needs to be recirculated (looped)</a:t>
            </a:r>
            <a:endParaRPr>
              <a:solidFill>
                <a:schemeClr val="dk1"/>
              </a:solidFill>
            </a:endParaRPr>
          </a:p>
          <a:p>
            <a:pPr indent="-298450" lvl="0" marL="457200" rtl="0" algn="l">
              <a:spcBef>
                <a:spcPts val="0"/>
              </a:spcBef>
              <a:spcAft>
                <a:spcPts val="0"/>
              </a:spcAft>
              <a:buClr>
                <a:schemeClr val="dk1"/>
              </a:buClr>
              <a:buSzPts val="1100"/>
              <a:buChar char="-"/>
            </a:pPr>
            <a:r>
              <a:rPr lang="de">
                <a:solidFill>
                  <a:schemeClr val="dk1"/>
                </a:solidFill>
              </a:rPr>
              <a:t>we repeat this 1000 times for 30 experiment runs perc load factor </a:t>
            </a:r>
            <a:r>
              <a:rPr b="1" lang="de">
                <a:solidFill>
                  <a:schemeClr val="dk1"/>
                </a:solidFill>
              </a:rPr>
              <a:t>α</a:t>
            </a:r>
            <a:endParaRPr b="1">
              <a:solidFill>
                <a:schemeClr val="dk1"/>
              </a:solidFill>
            </a:endParaRPr>
          </a:p>
          <a:p>
            <a:pPr indent="0" lvl="0" marL="0" rtl="0" algn="l">
              <a:spcBef>
                <a:spcPts val="0"/>
              </a:spcBef>
              <a:spcAft>
                <a:spcPts val="0"/>
              </a:spcAft>
              <a:buNone/>
            </a:pPr>
            <a:r>
              <a:rPr b="1" lang="de">
                <a:solidFill>
                  <a:schemeClr val="dk1"/>
                </a:solidFill>
              </a:rPr>
              <a:t>Result:</a:t>
            </a:r>
            <a:endParaRPr b="1">
              <a:solidFill>
                <a:schemeClr val="dk1"/>
              </a:solidFill>
            </a:endParaRPr>
          </a:p>
          <a:p>
            <a:pPr indent="-298450" lvl="0" marL="457200" rtl="0" algn="l">
              <a:spcBef>
                <a:spcPts val="0"/>
              </a:spcBef>
              <a:spcAft>
                <a:spcPts val="0"/>
              </a:spcAft>
              <a:buClr>
                <a:schemeClr val="dk1"/>
              </a:buClr>
              <a:buSzPts val="1100"/>
              <a:buChar char="-"/>
            </a:pPr>
            <a:r>
              <a:rPr lang="de">
                <a:solidFill>
                  <a:schemeClr val="dk1"/>
                </a:solidFill>
              </a:rPr>
              <a:t>you can see at a load factor of 0.95 the average packet insertion takes about 15 recirculations</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35936d1ca35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35936d1ca35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rPr>
              <a:t>Now does this make the Cuckoo filter insertion process too slow to be practical?</a:t>
            </a:r>
            <a:endParaRPr>
              <a:solidFill>
                <a:schemeClr val="dk1"/>
              </a:solidFill>
            </a:endParaRPr>
          </a:p>
          <a:p>
            <a:pPr indent="0" lvl="0" marL="0" rtl="0" algn="l">
              <a:spcBef>
                <a:spcPts val="0"/>
              </a:spcBef>
              <a:spcAft>
                <a:spcPts val="0"/>
              </a:spcAft>
              <a:buNone/>
            </a:pPr>
            <a:r>
              <a:rPr lang="de">
                <a:solidFill>
                  <a:schemeClr val="dk1"/>
                </a:solidFill>
              </a:rPr>
              <a:t>No, because</a:t>
            </a:r>
            <a:endParaRPr>
              <a:solidFill>
                <a:schemeClr val="dk1"/>
              </a:solidFill>
            </a:endParaRPr>
          </a:p>
          <a:p>
            <a:pPr indent="-298450" lvl="0" marL="457200" rtl="0" algn="l">
              <a:spcBef>
                <a:spcPts val="0"/>
              </a:spcBef>
              <a:spcAft>
                <a:spcPts val="0"/>
              </a:spcAft>
              <a:buClr>
                <a:schemeClr val="dk1"/>
              </a:buClr>
              <a:buSzPts val="1100"/>
              <a:buChar char="-"/>
            </a:pPr>
            <a:r>
              <a:rPr lang="de">
                <a:solidFill>
                  <a:schemeClr val="dk1"/>
                </a:solidFill>
              </a:rPr>
              <a:t>However at a load factor of 0.85 it is already vastly reduced to 1.5 recirculations, which is really not that much, considering for each established connection we only need to process 1.5 packets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35936d1ca3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35936d1ca3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Now that we establishe that Cuckoo filters are actually feasible and practical in </a:t>
            </a:r>
            <a:r>
              <a:rPr lang="de"/>
              <a:t>programmable</a:t>
            </a:r>
            <a:r>
              <a:rPr lang="de"/>
              <a:t> data planes we need to quantify the exact advantage it has over Bloom filters considering its capability of element deletion</a:t>
            </a:r>
            <a:endParaRPr/>
          </a:p>
          <a:p>
            <a:pPr indent="-298450" lvl="0" marL="457200" rtl="0" algn="l">
              <a:spcBef>
                <a:spcPts val="0"/>
              </a:spcBef>
              <a:spcAft>
                <a:spcPts val="0"/>
              </a:spcAft>
              <a:buSzPts val="1100"/>
              <a:buChar char="-"/>
            </a:pPr>
            <a:r>
              <a:rPr lang="de"/>
              <a:t>for this experiment we utilize cuckoo filtjer and time-decahing bloom filter als flow filters</a:t>
            </a:r>
            <a:endParaRPr/>
          </a:p>
          <a:p>
            <a:pPr indent="-298450" lvl="0" marL="457200" rtl="0" algn="l">
              <a:spcBef>
                <a:spcPts val="0"/>
              </a:spcBef>
              <a:spcAft>
                <a:spcPts val="0"/>
              </a:spcAft>
              <a:buSzPts val="1100"/>
              <a:buChar char="-"/>
            </a:pPr>
            <a:r>
              <a:rPr lang="de"/>
              <a:t>the idea is to analyze the tracking behaviour for this we observe the total filter occupancy over time</a:t>
            </a:r>
            <a:endParaRPr/>
          </a:p>
          <a:p>
            <a:pPr indent="-298450" lvl="0" marL="457200" rtl="0" algn="l">
              <a:spcBef>
                <a:spcPts val="0"/>
              </a:spcBef>
              <a:spcAft>
                <a:spcPts val="0"/>
              </a:spcAft>
              <a:buSzPts val="1100"/>
              <a:buChar char="-"/>
            </a:pPr>
            <a:r>
              <a:rPr lang="de"/>
              <a:t>the scenario is that 200 new tcp connecitons are </a:t>
            </a:r>
            <a:r>
              <a:rPr lang="de"/>
              <a:t>established</a:t>
            </a:r>
            <a:r>
              <a:rPr lang="de"/>
              <a:t> each second, each of these lasts for 5s and is then terminated</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Observations:</a:t>
            </a:r>
            <a:endParaRPr/>
          </a:p>
          <a:p>
            <a:pPr indent="-298450" lvl="0" marL="457200" rtl="0" algn="l">
              <a:spcBef>
                <a:spcPts val="0"/>
              </a:spcBef>
              <a:spcAft>
                <a:spcPts val="0"/>
              </a:spcAft>
              <a:buSzPts val="1100"/>
              <a:buChar char="●"/>
            </a:pPr>
            <a:r>
              <a:rPr lang="de"/>
              <a:t>the experiment can be </a:t>
            </a:r>
            <a:r>
              <a:rPr lang="de"/>
              <a:t>dissected</a:t>
            </a:r>
            <a:r>
              <a:rPr lang="de"/>
              <a:t> into 4 phases:</a:t>
            </a:r>
            <a:endParaRPr/>
          </a:p>
          <a:p>
            <a:pPr indent="-298450" lvl="1" marL="914400" rtl="0" algn="l">
              <a:spcBef>
                <a:spcPts val="0"/>
              </a:spcBef>
              <a:spcAft>
                <a:spcPts val="0"/>
              </a:spcAft>
              <a:buSzPts val="1100"/>
              <a:buAutoNum type="alphaLcPeriod"/>
            </a:pPr>
            <a:r>
              <a:rPr lang="de"/>
              <a:t>new connection establishment</a:t>
            </a:r>
            <a:endParaRPr/>
          </a:p>
          <a:p>
            <a:pPr indent="-298450" lvl="1" marL="914400" rtl="0" algn="l">
              <a:spcBef>
                <a:spcPts val="0"/>
              </a:spcBef>
              <a:spcAft>
                <a:spcPts val="0"/>
              </a:spcAft>
              <a:buSzPts val="1100"/>
              <a:buAutoNum type="alphaLcPeriod"/>
            </a:pPr>
            <a:r>
              <a:rPr lang="de"/>
              <a:t>normal runtime</a:t>
            </a:r>
            <a:endParaRPr/>
          </a:p>
          <a:p>
            <a:pPr indent="-298450" lvl="1" marL="914400" rtl="0" algn="l">
              <a:spcBef>
                <a:spcPts val="0"/>
              </a:spcBef>
              <a:spcAft>
                <a:spcPts val="0"/>
              </a:spcAft>
              <a:buSzPts val="1100"/>
              <a:buAutoNum type="alphaLcPeriod"/>
            </a:pPr>
            <a:r>
              <a:rPr lang="de"/>
              <a:t>decreasing active connections</a:t>
            </a:r>
            <a:endParaRPr/>
          </a:p>
          <a:p>
            <a:pPr indent="-298450" lvl="1" marL="914400" rtl="0" algn="l">
              <a:spcBef>
                <a:spcPts val="0"/>
              </a:spcBef>
              <a:spcAft>
                <a:spcPts val="0"/>
              </a:spcAft>
              <a:buSzPts val="1100"/>
              <a:buAutoNum type="alphaLcPeriod"/>
            </a:pPr>
            <a:r>
              <a:rPr lang="de"/>
              <a:t>no active connections</a:t>
            </a:r>
            <a:endParaRPr/>
          </a:p>
          <a:p>
            <a:pPr indent="-298450" lvl="0" marL="457200" rtl="0" algn="l">
              <a:spcBef>
                <a:spcPts val="0"/>
              </a:spcBef>
              <a:spcAft>
                <a:spcPts val="0"/>
              </a:spcAft>
              <a:buSzPts val="1100"/>
              <a:buChar char="-"/>
            </a:pPr>
            <a:r>
              <a:rPr lang="de"/>
              <a:t>we can see the cuckoo filter exactly tracks the conneciton as they are alive since connection termination is detected and the element is directly removed from the cuckoo filter </a:t>
            </a:r>
            <a:r>
              <a:rPr lang="de"/>
              <a:t>subsequently</a:t>
            </a:r>
            <a:endParaRPr/>
          </a:p>
          <a:p>
            <a:pPr indent="-298450" lvl="0" marL="457200" rtl="0" algn="l">
              <a:spcBef>
                <a:spcPts val="0"/>
              </a:spcBef>
              <a:spcAft>
                <a:spcPts val="0"/>
              </a:spcAft>
              <a:buSzPts val="1100"/>
              <a:buChar char="-"/>
            </a:pPr>
            <a:r>
              <a:rPr lang="de"/>
              <a:t>the </a:t>
            </a:r>
            <a:r>
              <a:rPr lang="de"/>
              <a:t>time</a:t>
            </a:r>
            <a:r>
              <a:rPr lang="de"/>
              <a:t>-decayng bloom filter on the other hand is very different</a:t>
            </a:r>
            <a:endParaRPr/>
          </a:p>
          <a:p>
            <a:pPr indent="-298450" lvl="0" marL="457200" rtl="0" algn="l">
              <a:spcBef>
                <a:spcPts val="0"/>
              </a:spcBef>
              <a:spcAft>
                <a:spcPts val="0"/>
              </a:spcAft>
              <a:buSzPts val="1100"/>
              <a:buChar char="-"/>
            </a:pPr>
            <a:r>
              <a:rPr lang="de"/>
              <a:t>since it implements two filters we can see the increase in tracked connections is double </a:t>
            </a:r>
            <a:r>
              <a:rPr lang="de"/>
              <a:t>compared to cuckoo in the beginning</a:t>
            </a:r>
            <a:endParaRPr/>
          </a:p>
          <a:p>
            <a:pPr indent="-298450" lvl="0" marL="457200" rtl="0" algn="l">
              <a:spcBef>
                <a:spcPts val="0"/>
              </a:spcBef>
              <a:spcAft>
                <a:spcPts val="0"/>
              </a:spcAft>
              <a:buSzPts val="1100"/>
              <a:buChar char="-"/>
            </a:pPr>
            <a:r>
              <a:rPr lang="de"/>
              <a:t>it is repeatedly decreased since one of the filters is completely emptied every 5 seconds</a:t>
            </a:r>
            <a:endParaRPr/>
          </a:p>
          <a:p>
            <a:pPr indent="-298450" lvl="0" marL="457200" rtl="0" algn="l">
              <a:spcBef>
                <a:spcPts val="0"/>
              </a:spcBef>
              <a:spcAft>
                <a:spcPts val="0"/>
              </a:spcAft>
              <a:buSzPts val="1100"/>
              <a:buChar char="-"/>
            </a:pPr>
            <a:r>
              <a:rPr lang="de"/>
              <a:t>in this configuration the time-decaying bloom filter combined need to track up to 5000 elements</a:t>
            </a:r>
            <a:endParaRPr/>
          </a:p>
          <a:p>
            <a:pPr indent="-298450" lvl="0" marL="457200" rtl="0" algn="l">
              <a:spcBef>
                <a:spcPts val="0"/>
              </a:spcBef>
              <a:spcAft>
                <a:spcPts val="0"/>
              </a:spcAft>
              <a:buSzPts val="1100"/>
              <a:buChar char="-"/>
            </a:pPr>
            <a:r>
              <a:rPr lang="de"/>
              <a:t>when looking at one fliter isolated each needs to be able to track 3000 connections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35936d1ca35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35936d1ca3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Results</a:t>
            </a:r>
            <a:endParaRPr/>
          </a:p>
          <a:p>
            <a:pPr indent="-298450" lvl="0" marL="457200" rtl="0" algn="l">
              <a:spcBef>
                <a:spcPts val="0"/>
              </a:spcBef>
              <a:spcAft>
                <a:spcPts val="0"/>
              </a:spcAft>
              <a:buSzPts val="1100"/>
              <a:buChar char="-"/>
            </a:pPr>
            <a:r>
              <a:rPr lang="de"/>
              <a:t>cuckoo filter only needs to track 1000 connections vs 6000 connections because it implements fine-grained connection tracking</a:t>
            </a:r>
            <a:endParaRPr/>
          </a:p>
          <a:p>
            <a:pPr indent="-298450" lvl="0" marL="457200" rtl="0" algn="l">
              <a:spcBef>
                <a:spcPts val="0"/>
              </a:spcBef>
              <a:spcAft>
                <a:spcPts val="0"/>
              </a:spcAft>
              <a:buSzPts val="1100"/>
              <a:buChar char="-"/>
            </a:pPr>
            <a:r>
              <a:rPr lang="de"/>
              <a:t>in a real life scenario this </a:t>
            </a:r>
            <a:r>
              <a:rPr lang="de"/>
              <a:t>effect</a:t>
            </a:r>
            <a:r>
              <a:rPr lang="de"/>
              <a:t> can be better or worse depending on the scenario, but it is </a:t>
            </a:r>
            <a:r>
              <a:rPr lang="de"/>
              <a:t>very</a:t>
            </a:r>
            <a:r>
              <a:rPr lang="de"/>
              <a:t> clear that cuckoo filters are more efficient</a:t>
            </a:r>
            <a:endParaRPr/>
          </a:p>
          <a:p>
            <a:pPr indent="-298450" lvl="0" marL="457200" rtl="0" algn="l">
              <a:spcBef>
                <a:spcPts val="0"/>
              </a:spcBef>
              <a:spcAft>
                <a:spcPts val="0"/>
              </a:spcAft>
              <a:buSzPts val="1100"/>
              <a:buChar char="-"/>
            </a:pPr>
            <a:r>
              <a:rPr lang="de"/>
              <a:t>since we determined that the </a:t>
            </a:r>
            <a:r>
              <a:rPr lang="de"/>
              <a:t>implementation</a:t>
            </a:r>
            <a:r>
              <a:rPr lang="de"/>
              <a:t> of cuckoo filters is efficient this is very promising</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358ea3e8cec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358ea3e8cec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In this next experiment we want to compare the </a:t>
            </a:r>
            <a:r>
              <a:rPr lang="de"/>
              <a:t>accuracy</a:t>
            </a:r>
            <a:r>
              <a:rPr lang="de"/>
              <a:t> of bloom filter vs cuckoo filter in our architecture</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5936d1ca35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35936d1ca3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35936d1ca3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35936d1ca3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8ea3e8cec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8ea3e8cec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So the main goal of the thesis is do develop an effective SYN Flood Defense</a:t>
            </a:r>
            <a:endParaRPr/>
          </a:p>
          <a:p>
            <a:pPr indent="0" lvl="0" marL="0" rtl="0" algn="l">
              <a:spcBef>
                <a:spcPts val="0"/>
              </a:spcBef>
              <a:spcAft>
                <a:spcPts val="0"/>
              </a:spcAft>
              <a:buNone/>
            </a:pPr>
            <a:r>
              <a:rPr lang="de"/>
              <a:t>But, what exactly does effective mean? Before we are able to develop the defense we have to clarify that.</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35936d1ca3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35936d1ca3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35936d1ca35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35936d1ca35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358abc47e3d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358abc47e3d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358abc47e3d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358abc47e3d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35e729e0eb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35e729e0eb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35936d1ca35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35936d1ca35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358ea3e8cec_0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358ea3e8cec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maybe skip this, it’s not essential</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35936d1ca35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35936d1ca35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358ea3e8cec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358ea3e8ce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35d426acbdd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35d426acbdd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the experiment setup is as follows:</a:t>
            </a:r>
            <a:endParaRPr/>
          </a:p>
          <a:p>
            <a:pPr indent="-298450" lvl="0" marL="457200" rtl="0" algn="l">
              <a:spcBef>
                <a:spcPts val="0"/>
              </a:spcBef>
              <a:spcAft>
                <a:spcPts val="0"/>
              </a:spcAft>
              <a:buSzPts val="1100"/>
              <a:buChar char="-"/>
            </a:pPr>
            <a:r>
              <a:rPr lang="de"/>
              <a:t>we use our CUCKOOGUARD architecture with a Cuckoo filter</a:t>
            </a:r>
            <a:endParaRPr/>
          </a:p>
          <a:p>
            <a:pPr indent="-298450" lvl="0" marL="457200" rtl="0" algn="l">
              <a:spcBef>
                <a:spcPts val="0"/>
              </a:spcBef>
              <a:spcAft>
                <a:spcPts val="0"/>
              </a:spcAft>
              <a:buSzPts val="1100"/>
              <a:buChar char="-"/>
            </a:pPr>
            <a:r>
              <a:rPr lang="de"/>
              <a:t>it is completely filled with ongoing TCP connections until a load factor of </a:t>
            </a:r>
            <a:r>
              <a:rPr b="1" lang="de">
                <a:solidFill>
                  <a:schemeClr val="dk1"/>
                </a:solidFill>
              </a:rPr>
              <a:t>α</a:t>
            </a:r>
            <a:endParaRPr b="1">
              <a:solidFill>
                <a:schemeClr val="dk1"/>
              </a:solidFill>
            </a:endParaRPr>
          </a:p>
          <a:p>
            <a:pPr indent="-298450" lvl="0" marL="457200" rtl="0" algn="l">
              <a:spcBef>
                <a:spcPts val="0"/>
              </a:spcBef>
              <a:spcAft>
                <a:spcPts val="0"/>
              </a:spcAft>
              <a:buClr>
                <a:schemeClr val="dk1"/>
              </a:buClr>
              <a:buSzPts val="1100"/>
              <a:buChar char="-"/>
            </a:pPr>
            <a:r>
              <a:rPr lang="de">
                <a:solidFill>
                  <a:schemeClr val="dk1"/>
                </a:solidFill>
              </a:rPr>
              <a:t>now we try to add one more connection and measure how many times it needs to be recirculated (looped)</a:t>
            </a:r>
            <a:endParaRPr>
              <a:solidFill>
                <a:schemeClr val="dk1"/>
              </a:solidFill>
            </a:endParaRPr>
          </a:p>
          <a:p>
            <a:pPr indent="-298450" lvl="0" marL="457200" rtl="0" algn="l">
              <a:spcBef>
                <a:spcPts val="0"/>
              </a:spcBef>
              <a:spcAft>
                <a:spcPts val="0"/>
              </a:spcAft>
              <a:buClr>
                <a:schemeClr val="dk1"/>
              </a:buClr>
              <a:buSzPts val="1100"/>
              <a:buChar char="-"/>
            </a:pPr>
            <a:r>
              <a:rPr lang="de">
                <a:solidFill>
                  <a:schemeClr val="dk1"/>
                </a:solidFill>
              </a:rPr>
              <a:t>we repeat this 1000 times for 30 experiment runs perc load factor </a:t>
            </a:r>
            <a:r>
              <a:rPr b="1" lang="de">
                <a:solidFill>
                  <a:schemeClr val="dk1"/>
                </a:solidFill>
              </a:rPr>
              <a:t>α</a:t>
            </a:r>
            <a:endParaRPr b="1">
              <a:solidFill>
                <a:schemeClr val="dk1"/>
              </a:solidFill>
            </a:endParaRPr>
          </a:p>
          <a:p>
            <a:pPr indent="0" lvl="0" marL="0" rtl="0" algn="l">
              <a:spcBef>
                <a:spcPts val="0"/>
              </a:spcBef>
              <a:spcAft>
                <a:spcPts val="0"/>
              </a:spcAft>
              <a:buNone/>
            </a:pPr>
            <a:r>
              <a:rPr b="1" lang="de">
                <a:solidFill>
                  <a:schemeClr val="dk1"/>
                </a:solidFill>
              </a:rPr>
              <a:t>Result:</a:t>
            </a:r>
            <a:endParaRPr b="1">
              <a:solidFill>
                <a:schemeClr val="dk1"/>
              </a:solidFill>
            </a:endParaRPr>
          </a:p>
          <a:p>
            <a:pPr indent="-298450" lvl="0" marL="457200" rtl="0" algn="l">
              <a:spcBef>
                <a:spcPts val="0"/>
              </a:spcBef>
              <a:spcAft>
                <a:spcPts val="0"/>
              </a:spcAft>
              <a:buClr>
                <a:schemeClr val="dk1"/>
              </a:buClr>
              <a:buSzPts val="1100"/>
              <a:buChar char="-"/>
            </a:pPr>
            <a:r>
              <a:rPr lang="de">
                <a:solidFill>
                  <a:schemeClr val="dk1"/>
                </a:solidFill>
              </a:rPr>
              <a:t>you can see at a load factor of 0.95 the average packet insertion takes about 15 recirculations</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58abc47e3d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58abc47e3d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This is the overview over what I will cover in this talk</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First, we will </a:t>
            </a:r>
            <a:r>
              <a:rPr lang="de"/>
              <a:t>have</a:t>
            </a:r>
            <a:r>
              <a:rPr lang="de"/>
              <a:t> a look on how high-performing network </a:t>
            </a:r>
            <a:r>
              <a:rPr lang="de"/>
              <a:t>functions are deployed in modern data centers, once we know that we can define the requirements for the SYN Flood Defense Architecture</a:t>
            </a:r>
            <a:endParaRPr/>
          </a:p>
          <a:p>
            <a:pPr indent="0" lvl="0" marL="0" rtl="0" algn="l">
              <a:spcBef>
                <a:spcPts val="0"/>
              </a:spcBef>
              <a:spcAft>
                <a:spcPts val="0"/>
              </a:spcAft>
              <a:buNone/>
            </a:pPr>
            <a:r>
              <a:rPr lang="de"/>
              <a:t>having the requirement we take a deep-dive into how the different methods on how one can protect servers from SYN Floods</a:t>
            </a:r>
            <a:endParaRPr/>
          </a:p>
          <a:p>
            <a:pPr indent="0" lvl="0" marL="0" rtl="0" algn="l">
              <a:spcBef>
                <a:spcPts val="0"/>
              </a:spcBef>
              <a:spcAft>
                <a:spcPts val="0"/>
              </a:spcAft>
              <a:buNone/>
            </a:pPr>
            <a:r>
              <a:rPr lang="de"/>
              <a:t>After that I will explain my CUCKOOGUARD architecture which utilizes the most effective approach</a:t>
            </a:r>
            <a:endParaRPr/>
          </a:p>
          <a:p>
            <a:pPr indent="0" lvl="0" marL="0" rtl="0" algn="l">
              <a:spcBef>
                <a:spcPts val="0"/>
              </a:spcBef>
              <a:spcAft>
                <a:spcPts val="0"/>
              </a:spcAft>
              <a:buNone/>
            </a:pPr>
            <a:r>
              <a:rPr lang="de"/>
              <a:t>I will show some experimental results of the implementation and round of the talk with a conclusion and future work</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35936d1ca3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35936d1ca3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35ac12d14b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35ac12d14b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5e729e0eb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5e729e0eb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58ea3e8ce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58ea3e8ce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the goal is to develop a syn flood defense. and here you an roughly see where it would be located in a </a:t>
            </a:r>
            <a:r>
              <a:rPr lang="de"/>
              <a:t>rough</a:t>
            </a:r>
            <a:r>
              <a:rPr lang="de"/>
              <a:t> network topology. on the left side you have a distributed set of attackers which send their </a:t>
            </a:r>
            <a:r>
              <a:rPr lang="de"/>
              <a:t>attacks through the internet to the server, so we need some kind of defense which shield the server from such attacks. before the attack can reach the server.</a:t>
            </a:r>
            <a:r>
              <a:rPr lang="de"/>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8ea3e8ce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8ea3e8ce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in order to deploy </a:t>
            </a:r>
            <a:r>
              <a:rPr lang="de"/>
              <a:t>network</a:t>
            </a:r>
            <a:r>
              <a:rPr lang="de"/>
              <a:t> functions there are several options, one can run them in software on a server. But in this thesis we will focus on hardware deployment of network functions. This means we will cover programmable hardware devices that allow for high performance. There are two classes which are viable for us</a:t>
            </a:r>
            <a:endParaRPr/>
          </a:p>
          <a:p>
            <a:pPr indent="0" lvl="0" marL="0" rtl="0" algn="l">
              <a:spcBef>
                <a:spcPts val="0"/>
              </a:spcBef>
              <a:spcAft>
                <a:spcPts val="0"/>
              </a:spcAft>
              <a:buNone/>
            </a:pPr>
            <a:r>
              <a:rPr lang="de"/>
              <a:t>the SmartNIC which is basically an extension card for a server with specialized network processing capabilities much like a GPU</a:t>
            </a:r>
            <a:endParaRPr/>
          </a:p>
          <a:p>
            <a:pPr indent="0" lvl="0" marL="0" rtl="0" algn="l">
              <a:spcBef>
                <a:spcPts val="0"/>
              </a:spcBef>
              <a:spcAft>
                <a:spcPts val="0"/>
              </a:spcAft>
              <a:buNone/>
            </a:pPr>
            <a:r>
              <a:rPr lang="de"/>
              <a:t>the other </a:t>
            </a:r>
            <a:r>
              <a:rPr lang="de"/>
              <a:t>type</a:t>
            </a:r>
            <a:r>
              <a:rPr lang="de"/>
              <a:t> is P</a:t>
            </a:r>
            <a:r>
              <a:rPr lang="de"/>
              <a:t>rogrammable</a:t>
            </a:r>
            <a:r>
              <a:rPr lang="de"/>
              <a:t> Switches, they are deployed in the center of a network much like a switch is. However we are going to focus on SmartNICs today.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58ea3e8cec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58ea3e8ce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In particular I’ve chosen FPGA-based SmartNICs as the main deployment target for my architecture since they offer the most suitable characteristics for network functions such as SYN Flood Defense.</a:t>
            </a:r>
            <a:endParaRPr/>
          </a:p>
          <a:p>
            <a:pPr indent="0" lvl="0" marL="0" rtl="0" algn="l">
              <a:spcBef>
                <a:spcPts val="0"/>
              </a:spcBef>
              <a:spcAft>
                <a:spcPts val="0"/>
              </a:spcAft>
              <a:buNone/>
            </a:pPr>
            <a:r>
              <a:rPr lang="de"/>
              <a:t>As you can see they look basically like a GPU with PCIe, with the difference of having network interfaces.</a:t>
            </a:r>
            <a:endParaRPr/>
          </a:p>
          <a:p>
            <a:pPr indent="0" lvl="0" marL="0" rtl="0" algn="l">
              <a:spcBef>
                <a:spcPts val="0"/>
              </a:spcBef>
              <a:spcAft>
                <a:spcPts val="0"/>
              </a:spcAft>
              <a:buNone/>
            </a:pPr>
            <a:r>
              <a:rPr lang="de"/>
              <a:t>They offewr line-rate performance, low latency all while offering full programmabilitity and in general they have high computational </a:t>
            </a:r>
            <a:r>
              <a:rPr lang="de"/>
              <a:t>capabilities</a:t>
            </a:r>
            <a:r>
              <a:rPr lang="de"/>
              <a:t> which means we can run complex algorithms at line-rate speeds.</a:t>
            </a:r>
            <a:endParaRPr/>
          </a:p>
          <a:p>
            <a:pPr indent="0" lvl="0" marL="0" rtl="0" algn="l">
              <a:spcBef>
                <a:spcPts val="0"/>
              </a:spcBef>
              <a:spcAft>
                <a:spcPts val="0"/>
              </a:spcAft>
              <a:buNone/>
            </a:pPr>
            <a:r>
              <a:t/>
            </a:r>
            <a:endParaRPr/>
          </a:p>
          <a:p>
            <a:pPr indent="0" lvl="0" marL="0" rtl="0" algn="l">
              <a:spcBef>
                <a:spcPts val="0"/>
              </a:spcBef>
              <a:spcAft>
                <a:spcPts val="0"/>
              </a:spcAft>
              <a:buNone/>
            </a:pPr>
            <a:r>
              <a:rPr lang="de"/>
              <a:t>However there are some </a:t>
            </a:r>
            <a:r>
              <a:rPr lang="de"/>
              <a:t>limitations</a:t>
            </a:r>
            <a:r>
              <a:rPr lang="de"/>
              <a:t> we have to consider if we want to take full advantage of these SmartNICs. Their on-chip </a:t>
            </a:r>
            <a:r>
              <a:rPr lang="de"/>
              <a:t>memory</a:t>
            </a:r>
            <a:r>
              <a:rPr lang="de"/>
              <a:t> is limited to only a couply of Megabytes. Here this Alveo U25 only has 8.8 MB of on-chip memory, it also implements RAM, but as RAM access is in general too slow for our purposes today, where we need </a:t>
            </a:r>
            <a:r>
              <a:rPr lang="de"/>
              <a:t>memory</a:t>
            </a:r>
            <a:r>
              <a:rPr lang="de"/>
              <a:t> access for every network packet processed we can ignore it completely.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pic>
        <p:nvPicPr>
          <p:cNvPr id="12" name="Google Shape;12;p2" title="NTHU_emblem.png"/>
          <p:cNvPicPr preferRelativeResize="0"/>
          <p:nvPr/>
        </p:nvPicPr>
        <p:blipFill rotWithShape="1">
          <a:blip r:embed="rId2">
            <a:alphaModFix amt="37000"/>
          </a:blip>
          <a:srcRect b="2831" l="10335" r="1852" t="1180"/>
          <a:stretch/>
        </p:blipFill>
        <p:spPr>
          <a:xfrm>
            <a:off x="6203125" y="2202625"/>
            <a:ext cx="2653475" cy="2653476"/>
          </a:xfrm>
          <a:prstGeom prst="rect">
            <a:avLst/>
          </a:prstGeom>
          <a:noFill/>
          <a:ln>
            <a:noFill/>
          </a:ln>
        </p:spPr>
      </p:pic>
      <p:sp>
        <p:nvSpPr>
          <p:cNvPr id="13" name="Google Shape;13;p2"/>
          <p:cNvSpPr txBox="1"/>
          <p:nvPr>
            <p:ph type="ctrTitle"/>
          </p:nvPr>
        </p:nvSpPr>
        <p:spPr>
          <a:xfrm>
            <a:off x="311700" y="1155275"/>
            <a:ext cx="8520600" cy="79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Font typeface="Lato"/>
              <a:buNone/>
              <a:defRPr sz="2600">
                <a:solidFill>
                  <a:srgbClr val="7E1083"/>
                </a:solidFill>
                <a:latin typeface="Lato"/>
                <a:ea typeface="Lato"/>
                <a:cs typeface="Lato"/>
                <a:sym typeface="Lat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4" name="Google Shape;14;p2"/>
          <p:cNvSpPr txBox="1"/>
          <p:nvPr>
            <p:ph idx="1" type="subTitle"/>
          </p:nvPr>
        </p:nvSpPr>
        <p:spPr>
          <a:xfrm>
            <a:off x="311700" y="1947875"/>
            <a:ext cx="8520600" cy="543000"/>
          </a:xfrm>
          <a:prstGeom prst="rect">
            <a:avLst/>
          </a:prstGeom>
        </p:spPr>
        <p:txBody>
          <a:bodyPr anchorCtr="0" anchor="t" bIns="91425" lIns="91425" spcFirstLastPara="1" rIns="91425" wrap="square" tIns="91425">
            <a:normAutofit/>
          </a:bodyPr>
          <a:lstStyle>
            <a:lvl1pPr lvl="0" algn="ctr">
              <a:lnSpc>
                <a:spcPct val="80000"/>
              </a:lnSpc>
              <a:spcBef>
                <a:spcPts val="0"/>
              </a:spcBef>
              <a:spcAft>
                <a:spcPts val="0"/>
              </a:spcAft>
              <a:buSzPts val="2800"/>
              <a:buNone/>
              <a:defRPr sz="1700">
                <a:solidFill>
                  <a:srgbClr val="7E1083"/>
                </a:solidFill>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 name="Google Shape;15;p2"/>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
        <p:nvSpPr>
          <p:cNvPr id="16" name="Google Shape;16;p2"/>
          <p:cNvSpPr txBox="1"/>
          <p:nvPr/>
        </p:nvSpPr>
        <p:spPr>
          <a:xfrm>
            <a:off x="208800" y="208800"/>
            <a:ext cx="4290300" cy="543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de" sz="1000">
                <a:solidFill>
                  <a:srgbClr val="7E1083"/>
                </a:solidFill>
                <a:latin typeface="Lato"/>
                <a:ea typeface="Lato"/>
                <a:cs typeface="Lato"/>
                <a:sym typeface="Lato"/>
              </a:rPr>
              <a:t>Ambient Intelligence for Immersive Networked Systems Lab</a:t>
            </a:r>
            <a:endParaRPr sz="1000">
              <a:solidFill>
                <a:srgbClr val="7E1083"/>
              </a:solidFill>
              <a:latin typeface="Lato"/>
              <a:ea typeface="Lato"/>
              <a:cs typeface="Lato"/>
              <a:sym typeface="Lato"/>
            </a:endParaRPr>
          </a:p>
          <a:p>
            <a:pPr indent="0" lvl="0" marL="0" rtl="0" algn="l">
              <a:spcBef>
                <a:spcPts val="0"/>
              </a:spcBef>
              <a:spcAft>
                <a:spcPts val="0"/>
              </a:spcAft>
              <a:buNone/>
            </a:pPr>
            <a:r>
              <a:rPr lang="de" sz="1000">
                <a:solidFill>
                  <a:srgbClr val="7E1083"/>
                </a:solidFill>
                <a:latin typeface="Lato"/>
                <a:ea typeface="Lato"/>
                <a:cs typeface="Lato"/>
                <a:sym typeface="Lato"/>
              </a:rPr>
              <a:t>Institute of Information Security</a:t>
            </a:r>
            <a:endParaRPr sz="1000">
              <a:solidFill>
                <a:srgbClr val="7E1083"/>
              </a:solidFill>
              <a:latin typeface="Lato"/>
              <a:ea typeface="Lato"/>
              <a:cs typeface="Lato"/>
              <a:sym typeface="Lato"/>
            </a:endParaRPr>
          </a:p>
          <a:p>
            <a:pPr indent="0" lvl="0" marL="0" rtl="0" algn="l">
              <a:spcBef>
                <a:spcPts val="0"/>
              </a:spcBef>
              <a:spcAft>
                <a:spcPts val="0"/>
              </a:spcAft>
              <a:buNone/>
            </a:pPr>
            <a:r>
              <a:rPr lang="de" sz="1000">
                <a:solidFill>
                  <a:srgbClr val="7E1083"/>
                </a:solidFill>
                <a:latin typeface="Lato"/>
                <a:ea typeface="Lato"/>
                <a:cs typeface="Lato"/>
                <a:sym typeface="Lato"/>
              </a:rPr>
              <a:t>National Tsing Hua University</a:t>
            </a:r>
            <a:endParaRPr sz="1000">
              <a:solidFill>
                <a:srgbClr val="7E1083"/>
              </a:solidFill>
              <a:latin typeface="Lato"/>
              <a:ea typeface="Lato"/>
              <a:cs typeface="Lato"/>
              <a:sym typeface="La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6" name="Shape 56"/>
        <p:cNvGrpSpPr/>
        <p:nvPr/>
      </p:nvGrpSpPr>
      <p:grpSpPr>
        <a:xfrm>
          <a:off x="0" y="0"/>
          <a:ext cx="0" cy="0"/>
          <a:chOff x="0" y="0"/>
          <a:chExt cx="0" cy="0"/>
        </a:xfrm>
      </p:grpSpPr>
      <p:sp>
        <p:nvSpPr>
          <p:cNvPr id="57" name="Google Shape;57;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Lato"/>
              <a:buNone/>
              <a:defRPr sz="12000">
                <a:latin typeface="Lato"/>
                <a:ea typeface="Lato"/>
                <a:cs typeface="Lato"/>
                <a:sym typeface="Lato"/>
              </a:defRPr>
            </a:lvl1pPr>
            <a:lvl2pPr lvl="1" algn="ctr">
              <a:spcBef>
                <a:spcPts val="0"/>
              </a:spcBef>
              <a:spcAft>
                <a:spcPts val="0"/>
              </a:spcAft>
              <a:buSzPts val="12000"/>
              <a:buFont typeface="Lato"/>
              <a:buNone/>
              <a:defRPr sz="12000">
                <a:latin typeface="Lato"/>
                <a:ea typeface="Lato"/>
                <a:cs typeface="Lato"/>
                <a:sym typeface="Lato"/>
              </a:defRPr>
            </a:lvl2pPr>
            <a:lvl3pPr lvl="2" algn="ctr">
              <a:spcBef>
                <a:spcPts val="0"/>
              </a:spcBef>
              <a:spcAft>
                <a:spcPts val="0"/>
              </a:spcAft>
              <a:buSzPts val="12000"/>
              <a:buFont typeface="Lato"/>
              <a:buNone/>
              <a:defRPr sz="12000">
                <a:latin typeface="Lato"/>
                <a:ea typeface="Lato"/>
                <a:cs typeface="Lato"/>
                <a:sym typeface="Lato"/>
              </a:defRPr>
            </a:lvl3pPr>
            <a:lvl4pPr lvl="3" algn="ctr">
              <a:spcBef>
                <a:spcPts val="0"/>
              </a:spcBef>
              <a:spcAft>
                <a:spcPts val="0"/>
              </a:spcAft>
              <a:buSzPts val="12000"/>
              <a:buFont typeface="Lato"/>
              <a:buNone/>
              <a:defRPr sz="12000">
                <a:latin typeface="Lato"/>
                <a:ea typeface="Lato"/>
                <a:cs typeface="Lato"/>
                <a:sym typeface="Lato"/>
              </a:defRPr>
            </a:lvl4pPr>
            <a:lvl5pPr lvl="4" algn="ctr">
              <a:spcBef>
                <a:spcPts val="0"/>
              </a:spcBef>
              <a:spcAft>
                <a:spcPts val="0"/>
              </a:spcAft>
              <a:buSzPts val="12000"/>
              <a:buFont typeface="Lato"/>
              <a:buNone/>
              <a:defRPr sz="12000">
                <a:latin typeface="Lato"/>
                <a:ea typeface="Lato"/>
                <a:cs typeface="Lato"/>
                <a:sym typeface="Lato"/>
              </a:defRPr>
            </a:lvl5pPr>
            <a:lvl6pPr lvl="5" algn="ctr">
              <a:spcBef>
                <a:spcPts val="0"/>
              </a:spcBef>
              <a:spcAft>
                <a:spcPts val="0"/>
              </a:spcAft>
              <a:buSzPts val="12000"/>
              <a:buFont typeface="Lato"/>
              <a:buNone/>
              <a:defRPr sz="12000">
                <a:latin typeface="Lato"/>
                <a:ea typeface="Lato"/>
                <a:cs typeface="Lato"/>
                <a:sym typeface="Lato"/>
              </a:defRPr>
            </a:lvl6pPr>
            <a:lvl7pPr lvl="6" algn="ctr">
              <a:spcBef>
                <a:spcPts val="0"/>
              </a:spcBef>
              <a:spcAft>
                <a:spcPts val="0"/>
              </a:spcAft>
              <a:buSzPts val="12000"/>
              <a:buFont typeface="Lato"/>
              <a:buNone/>
              <a:defRPr sz="12000">
                <a:latin typeface="Lato"/>
                <a:ea typeface="Lato"/>
                <a:cs typeface="Lato"/>
                <a:sym typeface="Lato"/>
              </a:defRPr>
            </a:lvl7pPr>
            <a:lvl8pPr lvl="7" algn="ctr">
              <a:spcBef>
                <a:spcPts val="0"/>
              </a:spcBef>
              <a:spcAft>
                <a:spcPts val="0"/>
              </a:spcAft>
              <a:buSzPts val="12000"/>
              <a:buFont typeface="Lato"/>
              <a:buNone/>
              <a:defRPr sz="12000">
                <a:latin typeface="Lato"/>
                <a:ea typeface="Lato"/>
                <a:cs typeface="Lato"/>
                <a:sym typeface="Lato"/>
              </a:defRPr>
            </a:lvl8pPr>
            <a:lvl9pPr lvl="8" algn="ctr">
              <a:spcBef>
                <a:spcPts val="0"/>
              </a:spcBef>
              <a:spcAft>
                <a:spcPts val="0"/>
              </a:spcAft>
              <a:buSzPts val="12000"/>
              <a:buFont typeface="Lato"/>
              <a:buNone/>
              <a:defRPr sz="12000">
                <a:latin typeface="Lato"/>
                <a:ea typeface="Lato"/>
                <a:cs typeface="Lato"/>
                <a:sym typeface="Lato"/>
              </a:defRPr>
            </a:lvl9pPr>
          </a:lstStyle>
          <a:p>
            <a:r>
              <a:t>xx%</a:t>
            </a:r>
          </a:p>
        </p:txBody>
      </p:sp>
      <p:sp>
        <p:nvSpPr>
          <p:cNvPr id="58" name="Google Shape;58;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dk1"/>
              </a:buClr>
              <a:buSzPts val="1800"/>
              <a:buFont typeface="Lato"/>
              <a:buChar char="●"/>
              <a:defRPr>
                <a:solidFill>
                  <a:schemeClr val="dk1"/>
                </a:solidFill>
                <a:latin typeface="Lato"/>
                <a:ea typeface="Lato"/>
                <a:cs typeface="Lato"/>
                <a:sym typeface="Lato"/>
              </a:defRPr>
            </a:lvl1pPr>
            <a:lvl2pPr indent="-317500" lvl="1" marL="914400" algn="ctr">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gn="ctr">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gn="ctr">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gn="ctr">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gn="ctr">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gn="ctr">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gn="ctr">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gn="ctr">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59" name="Google Shape;59;p11"/>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lvl1pPr lvl="0">
              <a:buNone/>
              <a:defRPr>
                <a:latin typeface="Lato"/>
                <a:ea typeface="Lato"/>
                <a:cs typeface="Lato"/>
                <a:sym typeface="Lato"/>
              </a:defRPr>
            </a:lvl1pPr>
            <a:lvl2pPr lvl="1">
              <a:buNone/>
              <a:defRPr>
                <a:latin typeface="Lato"/>
                <a:ea typeface="Lato"/>
                <a:cs typeface="Lato"/>
                <a:sym typeface="Lato"/>
              </a:defRPr>
            </a:lvl2pPr>
            <a:lvl3pPr lvl="2">
              <a:buNone/>
              <a:defRPr>
                <a:latin typeface="Lato"/>
                <a:ea typeface="Lato"/>
                <a:cs typeface="Lato"/>
                <a:sym typeface="Lato"/>
              </a:defRPr>
            </a:lvl3pPr>
            <a:lvl4pPr lvl="3">
              <a:buNone/>
              <a:defRPr>
                <a:latin typeface="Lato"/>
                <a:ea typeface="Lato"/>
                <a:cs typeface="Lato"/>
                <a:sym typeface="Lato"/>
              </a:defRPr>
            </a:lvl4pPr>
            <a:lvl5pPr lvl="4">
              <a:buNone/>
              <a:defRPr>
                <a:latin typeface="Lato"/>
                <a:ea typeface="Lato"/>
                <a:cs typeface="Lato"/>
                <a:sym typeface="Lato"/>
              </a:defRPr>
            </a:lvl5pPr>
            <a:lvl6pPr lvl="5">
              <a:buNone/>
              <a:defRPr>
                <a:latin typeface="Lato"/>
                <a:ea typeface="Lato"/>
                <a:cs typeface="Lato"/>
                <a:sym typeface="Lato"/>
              </a:defRPr>
            </a:lvl6pPr>
            <a:lvl7pPr lvl="6">
              <a:buNone/>
              <a:defRPr>
                <a:latin typeface="Lato"/>
                <a:ea typeface="Lato"/>
                <a:cs typeface="Lato"/>
                <a:sym typeface="Lato"/>
              </a:defRPr>
            </a:lvl7pPr>
            <a:lvl8pPr lvl="7">
              <a:buNone/>
              <a:defRPr>
                <a:latin typeface="Lato"/>
                <a:ea typeface="Lato"/>
                <a:cs typeface="Lato"/>
                <a:sym typeface="Lato"/>
              </a:defRPr>
            </a:lvl8pPr>
            <a:lvl9pPr lvl="8">
              <a:buNone/>
              <a:defRPr>
                <a:latin typeface="Lato"/>
                <a:ea typeface="Lato"/>
                <a:cs typeface="Lato"/>
                <a:sym typeface="Lato"/>
              </a:defRPr>
            </a:lvl9pPr>
          </a:lstStyle>
          <a:p>
            <a:pPr indent="0" lvl="0" marL="0" rtl="0" algn="r">
              <a:spcBef>
                <a:spcPts val="0"/>
              </a:spcBef>
              <a:spcAft>
                <a:spcPts val="0"/>
              </a:spcAft>
              <a:buNone/>
            </a:pPr>
            <a:fld id="{00000000-1234-1234-1234-123412341234}" type="slidenum">
              <a:rPr lang="de"/>
              <a:t>‹#›</a:t>
            </a:fld>
            <a:endParaRPr/>
          </a:p>
        </p:txBody>
      </p:sp>
      <p:sp>
        <p:nvSpPr>
          <p:cNvPr id="60" name="Google Shape;60;p11"/>
          <p:cNvSpPr txBox="1"/>
          <p:nvPr/>
        </p:nvSpPr>
        <p:spPr>
          <a:xfrm>
            <a:off x="2458575" y="4693825"/>
            <a:ext cx="6075300" cy="332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de" sz="1000">
                <a:solidFill>
                  <a:schemeClr val="dk1"/>
                </a:solidFill>
                <a:latin typeface="Lato"/>
                <a:ea typeface="Lato"/>
                <a:cs typeface="Lato"/>
                <a:sym typeface="Lato"/>
              </a:rPr>
              <a:t>T. Döring – CUCKOOGUARD: A Memory-Efficient SYN Flood Defense Architecture for SmartNICs</a:t>
            </a:r>
            <a:endParaRPr sz="1800">
              <a:solidFill>
                <a:schemeClr val="dk2"/>
              </a:solidFill>
              <a:latin typeface="Lato"/>
              <a:ea typeface="Lato"/>
              <a:cs typeface="Lato"/>
              <a:sym typeface="Lato"/>
            </a:endParaRPr>
          </a:p>
          <a:p>
            <a:pPr indent="0" lvl="0" marL="0" rtl="0" algn="r">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r">
              <a:spcBef>
                <a:spcPts val="0"/>
              </a:spcBef>
              <a:spcAft>
                <a:spcPts val="0"/>
              </a:spcAft>
              <a:buNone/>
            </a:pPr>
            <a:r>
              <a:t/>
            </a:r>
            <a:endParaRPr sz="1000">
              <a:solidFill>
                <a:schemeClr val="dk1"/>
              </a:solidFill>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12"/>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lvl1pPr lvl="0">
              <a:buNone/>
              <a:defRPr>
                <a:latin typeface="Lato"/>
                <a:ea typeface="Lato"/>
                <a:cs typeface="Lato"/>
                <a:sym typeface="Lato"/>
              </a:defRPr>
            </a:lvl1pPr>
            <a:lvl2pPr lvl="1">
              <a:buNone/>
              <a:defRPr>
                <a:latin typeface="Lato"/>
                <a:ea typeface="Lato"/>
                <a:cs typeface="Lato"/>
                <a:sym typeface="Lato"/>
              </a:defRPr>
            </a:lvl2pPr>
            <a:lvl3pPr lvl="2">
              <a:buNone/>
              <a:defRPr>
                <a:latin typeface="Lato"/>
                <a:ea typeface="Lato"/>
                <a:cs typeface="Lato"/>
                <a:sym typeface="Lato"/>
              </a:defRPr>
            </a:lvl3pPr>
            <a:lvl4pPr lvl="3">
              <a:buNone/>
              <a:defRPr>
                <a:latin typeface="Lato"/>
                <a:ea typeface="Lato"/>
                <a:cs typeface="Lato"/>
                <a:sym typeface="Lato"/>
              </a:defRPr>
            </a:lvl4pPr>
            <a:lvl5pPr lvl="4">
              <a:buNone/>
              <a:defRPr>
                <a:latin typeface="Lato"/>
                <a:ea typeface="Lato"/>
                <a:cs typeface="Lato"/>
                <a:sym typeface="Lato"/>
              </a:defRPr>
            </a:lvl5pPr>
            <a:lvl6pPr lvl="5">
              <a:buNone/>
              <a:defRPr>
                <a:latin typeface="Lato"/>
                <a:ea typeface="Lato"/>
                <a:cs typeface="Lato"/>
                <a:sym typeface="Lato"/>
              </a:defRPr>
            </a:lvl6pPr>
            <a:lvl7pPr lvl="6">
              <a:buNone/>
              <a:defRPr>
                <a:latin typeface="Lato"/>
                <a:ea typeface="Lato"/>
                <a:cs typeface="Lato"/>
                <a:sym typeface="Lato"/>
              </a:defRPr>
            </a:lvl7pPr>
            <a:lvl8pPr lvl="7">
              <a:buNone/>
              <a:defRPr>
                <a:latin typeface="Lato"/>
                <a:ea typeface="Lato"/>
                <a:cs typeface="Lato"/>
                <a:sym typeface="Lato"/>
              </a:defRPr>
            </a:lvl8pPr>
            <a:lvl9pPr lvl="8">
              <a:buNone/>
              <a:defRPr>
                <a:latin typeface="Lato"/>
                <a:ea typeface="Lato"/>
                <a:cs typeface="Lato"/>
                <a:sym typeface="Lato"/>
              </a:defRPr>
            </a:lvl9pPr>
          </a:lstStyle>
          <a:p>
            <a:pPr indent="0" lvl="0" marL="0" rtl="0" algn="r">
              <a:spcBef>
                <a:spcPts val="0"/>
              </a:spcBef>
              <a:spcAft>
                <a:spcPts val="0"/>
              </a:spcAft>
              <a:buNone/>
            </a:pPr>
            <a:fld id="{00000000-1234-1234-1234-123412341234}" type="slidenum">
              <a:rPr lang="de"/>
              <a:t>‹#›</a:t>
            </a:fld>
            <a:endParaRPr/>
          </a:p>
        </p:txBody>
      </p:sp>
      <p:sp>
        <p:nvSpPr>
          <p:cNvPr id="63" name="Google Shape;63;p12"/>
          <p:cNvSpPr txBox="1"/>
          <p:nvPr/>
        </p:nvSpPr>
        <p:spPr>
          <a:xfrm>
            <a:off x="2458575" y="4693825"/>
            <a:ext cx="6075300" cy="332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de" sz="1000">
                <a:solidFill>
                  <a:schemeClr val="dk1"/>
                </a:solidFill>
                <a:latin typeface="Lato"/>
                <a:ea typeface="Lato"/>
                <a:cs typeface="Lato"/>
                <a:sym typeface="Lato"/>
              </a:rPr>
              <a:t>T. Döring – CUCKOOGUARD: A Memory-Efficient SYN Flood Defense Architecture for SmartNICs</a:t>
            </a:r>
            <a:endParaRPr sz="1800">
              <a:solidFill>
                <a:schemeClr val="dk2"/>
              </a:solidFill>
              <a:latin typeface="Lato"/>
              <a:ea typeface="Lato"/>
              <a:cs typeface="Lato"/>
              <a:sym typeface="Lato"/>
            </a:endParaRPr>
          </a:p>
          <a:p>
            <a:pPr indent="0" lvl="0" marL="0" rtl="0" algn="r">
              <a:spcBef>
                <a:spcPts val="0"/>
              </a:spcBef>
              <a:spcAft>
                <a:spcPts val="0"/>
              </a:spcAft>
              <a:buNone/>
            </a:pPr>
            <a:r>
              <a:t/>
            </a:r>
            <a:endParaRPr sz="1000">
              <a:solidFill>
                <a:schemeClr val="dk1"/>
              </a:solidFill>
              <a:latin typeface="Lato"/>
              <a:ea typeface="Lato"/>
              <a:cs typeface="Lato"/>
              <a:sym typeface="Lato"/>
            </a:endParaRPr>
          </a:p>
          <a:p>
            <a:pPr indent="0" lvl="0" marL="0" rtl="0" algn="r">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Clr>
                <a:srgbClr val="7E1083"/>
              </a:buClr>
              <a:buSzPts val="3600"/>
              <a:buFont typeface="Lato"/>
              <a:buNone/>
              <a:defRPr sz="3600">
                <a:solidFill>
                  <a:srgbClr val="7E1083"/>
                </a:solidFill>
                <a:latin typeface="Lato"/>
                <a:ea typeface="Lato"/>
                <a:cs typeface="Lato"/>
                <a:sym typeface="Lato"/>
              </a:defRPr>
            </a:lvl1pPr>
            <a:lvl2pPr lvl="1" algn="ctr">
              <a:spcBef>
                <a:spcPts val="0"/>
              </a:spcBef>
              <a:spcAft>
                <a:spcPts val="0"/>
              </a:spcAft>
              <a:buSzPts val="3600"/>
              <a:buFont typeface="Lato"/>
              <a:buNone/>
              <a:defRPr sz="3600">
                <a:latin typeface="Lato"/>
                <a:ea typeface="Lato"/>
                <a:cs typeface="Lato"/>
                <a:sym typeface="Lato"/>
              </a:defRPr>
            </a:lvl2pPr>
            <a:lvl3pPr lvl="2" algn="ctr">
              <a:spcBef>
                <a:spcPts val="0"/>
              </a:spcBef>
              <a:spcAft>
                <a:spcPts val="0"/>
              </a:spcAft>
              <a:buSzPts val="3600"/>
              <a:buFont typeface="Lato"/>
              <a:buNone/>
              <a:defRPr sz="3600">
                <a:latin typeface="Lato"/>
                <a:ea typeface="Lato"/>
                <a:cs typeface="Lato"/>
                <a:sym typeface="Lato"/>
              </a:defRPr>
            </a:lvl3pPr>
            <a:lvl4pPr lvl="3" algn="ctr">
              <a:spcBef>
                <a:spcPts val="0"/>
              </a:spcBef>
              <a:spcAft>
                <a:spcPts val="0"/>
              </a:spcAft>
              <a:buSzPts val="3600"/>
              <a:buFont typeface="Lato"/>
              <a:buNone/>
              <a:defRPr sz="3600">
                <a:latin typeface="Lato"/>
                <a:ea typeface="Lato"/>
                <a:cs typeface="Lato"/>
                <a:sym typeface="Lato"/>
              </a:defRPr>
            </a:lvl4pPr>
            <a:lvl5pPr lvl="4" algn="ctr">
              <a:spcBef>
                <a:spcPts val="0"/>
              </a:spcBef>
              <a:spcAft>
                <a:spcPts val="0"/>
              </a:spcAft>
              <a:buSzPts val="3600"/>
              <a:buFont typeface="Lato"/>
              <a:buNone/>
              <a:defRPr sz="3600">
                <a:latin typeface="Lato"/>
                <a:ea typeface="Lato"/>
                <a:cs typeface="Lato"/>
                <a:sym typeface="Lato"/>
              </a:defRPr>
            </a:lvl5pPr>
            <a:lvl6pPr lvl="5" algn="ctr">
              <a:spcBef>
                <a:spcPts val="0"/>
              </a:spcBef>
              <a:spcAft>
                <a:spcPts val="0"/>
              </a:spcAft>
              <a:buSzPts val="3600"/>
              <a:buFont typeface="Lato"/>
              <a:buNone/>
              <a:defRPr sz="3600">
                <a:latin typeface="Lato"/>
                <a:ea typeface="Lato"/>
                <a:cs typeface="Lato"/>
                <a:sym typeface="Lato"/>
              </a:defRPr>
            </a:lvl6pPr>
            <a:lvl7pPr lvl="6" algn="ctr">
              <a:spcBef>
                <a:spcPts val="0"/>
              </a:spcBef>
              <a:spcAft>
                <a:spcPts val="0"/>
              </a:spcAft>
              <a:buSzPts val="3600"/>
              <a:buFont typeface="Lato"/>
              <a:buNone/>
              <a:defRPr sz="3600">
                <a:latin typeface="Lato"/>
                <a:ea typeface="Lato"/>
                <a:cs typeface="Lato"/>
                <a:sym typeface="Lato"/>
              </a:defRPr>
            </a:lvl7pPr>
            <a:lvl8pPr lvl="7" algn="ctr">
              <a:spcBef>
                <a:spcPts val="0"/>
              </a:spcBef>
              <a:spcAft>
                <a:spcPts val="0"/>
              </a:spcAft>
              <a:buSzPts val="3600"/>
              <a:buFont typeface="Lato"/>
              <a:buNone/>
              <a:defRPr sz="3600">
                <a:latin typeface="Lato"/>
                <a:ea typeface="Lato"/>
                <a:cs typeface="Lato"/>
                <a:sym typeface="Lato"/>
              </a:defRPr>
            </a:lvl8pPr>
            <a:lvl9pPr lvl="8" algn="ctr">
              <a:spcBef>
                <a:spcPts val="0"/>
              </a:spcBef>
              <a:spcAft>
                <a:spcPts val="0"/>
              </a:spcAft>
              <a:buSzPts val="3600"/>
              <a:buFont typeface="Lato"/>
              <a:buNone/>
              <a:defRPr sz="3600">
                <a:latin typeface="Lato"/>
                <a:ea typeface="Lato"/>
                <a:cs typeface="Lato"/>
                <a:sym typeface="Lato"/>
              </a:defRPr>
            </a:lvl9pPr>
          </a:lstStyle>
          <a:p/>
        </p:txBody>
      </p:sp>
      <p:sp>
        <p:nvSpPr>
          <p:cNvPr id="19" name="Google Shape;19;p3"/>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lvl1pPr lvl="0">
              <a:buNone/>
              <a:defRPr>
                <a:latin typeface="Lato"/>
                <a:ea typeface="Lato"/>
                <a:cs typeface="Lato"/>
                <a:sym typeface="Lato"/>
              </a:defRPr>
            </a:lvl1pPr>
            <a:lvl2pPr lvl="1">
              <a:buNone/>
              <a:defRPr>
                <a:latin typeface="Lato"/>
                <a:ea typeface="Lato"/>
                <a:cs typeface="Lato"/>
                <a:sym typeface="Lato"/>
              </a:defRPr>
            </a:lvl2pPr>
            <a:lvl3pPr lvl="2">
              <a:buNone/>
              <a:defRPr>
                <a:latin typeface="Lato"/>
                <a:ea typeface="Lato"/>
                <a:cs typeface="Lato"/>
                <a:sym typeface="Lato"/>
              </a:defRPr>
            </a:lvl3pPr>
            <a:lvl4pPr lvl="3">
              <a:buNone/>
              <a:defRPr>
                <a:latin typeface="Lato"/>
                <a:ea typeface="Lato"/>
                <a:cs typeface="Lato"/>
                <a:sym typeface="Lato"/>
              </a:defRPr>
            </a:lvl4pPr>
            <a:lvl5pPr lvl="4">
              <a:buNone/>
              <a:defRPr>
                <a:latin typeface="Lato"/>
                <a:ea typeface="Lato"/>
                <a:cs typeface="Lato"/>
                <a:sym typeface="Lato"/>
              </a:defRPr>
            </a:lvl5pPr>
            <a:lvl6pPr lvl="5">
              <a:buNone/>
              <a:defRPr>
                <a:latin typeface="Lato"/>
                <a:ea typeface="Lato"/>
                <a:cs typeface="Lato"/>
                <a:sym typeface="Lato"/>
              </a:defRPr>
            </a:lvl6pPr>
            <a:lvl7pPr lvl="6">
              <a:buNone/>
              <a:defRPr>
                <a:latin typeface="Lato"/>
                <a:ea typeface="Lato"/>
                <a:cs typeface="Lato"/>
                <a:sym typeface="Lato"/>
              </a:defRPr>
            </a:lvl7pPr>
            <a:lvl8pPr lvl="7">
              <a:buNone/>
              <a:defRPr>
                <a:latin typeface="Lato"/>
                <a:ea typeface="Lato"/>
                <a:cs typeface="Lato"/>
                <a:sym typeface="Lato"/>
              </a:defRPr>
            </a:lvl8pPr>
            <a:lvl9pPr lvl="8">
              <a:buNone/>
              <a:defRPr>
                <a:latin typeface="Lato"/>
                <a:ea typeface="Lato"/>
                <a:cs typeface="Lato"/>
                <a:sym typeface="Lato"/>
              </a:defRPr>
            </a:lvl9pPr>
          </a:lstStyle>
          <a:p>
            <a:pPr indent="0" lvl="0" marL="0" rtl="0" algn="r">
              <a:spcBef>
                <a:spcPts val="0"/>
              </a:spcBef>
              <a:spcAft>
                <a:spcPts val="0"/>
              </a:spcAft>
              <a:buNone/>
            </a:pPr>
            <a:fld id="{00000000-1234-1234-1234-123412341234}" type="slidenum">
              <a:rPr lang="de"/>
              <a:t>‹#›</a:t>
            </a:fld>
            <a:endParaRPr/>
          </a:p>
        </p:txBody>
      </p:sp>
      <p:sp>
        <p:nvSpPr>
          <p:cNvPr id="20" name="Google Shape;20;p3"/>
          <p:cNvSpPr txBox="1"/>
          <p:nvPr/>
        </p:nvSpPr>
        <p:spPr>
          <a:xfrm>
            <a:off x="2458575" y="4693825"/>
            <a:ext cx="6075300" cy="332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de" sz="1000">
                <a:solidFill>
                  <a:schemeClr val="dk1"/>
                </a:solidFill>
                <a:latin typeface="Lato"/>
                <a:ea typeface="Lato"/>
                <a:cs typeface="Lato"/>
                <a:sym typeface="Lato"/>
              </a:rPr>
              <a:t>T. Döring – CUCKOOGUARD: A Memory-Efficient SYN Flood Defense Architecture for SmartNICs</a:t>
            </a:r>
            <a:endParaRPr sz="1800">
              <a:solidFill>
                <a:schemeClr val="dk2"/>
              </a:solidFill>
              <a:latin typeface="Lato"/>
              <a:ea typeface="Lato"/>
              <a:cs typeface="Lato"/>
              <a:sym typeface="Lato"/>
            </a:endParaRPr>
          </a:p>
          <a:p>
            <a:pPr indent="0" lvl="0" marL="0" rtl="0" algn="r">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r">
              <a:spcBef>
                <a:spcPts val="0"/>
              </a:spcBef>
              <a:spcAft>
                <a:spcPts val="0"/>
              </a:spcAft>
              <a:buNone/>
            </a:pPr>
            <a:r>
              <a:t/>
            </a:r>
            <a:endParaRPr sz="1000">
              <a:solidFill>
                <a:schemeClr val="dk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4"/>
          <p:cNvSpPr txBox="1"/>
          <p:nvPr>
            <p:ph type="title"/>
          </p:nvPr>
        </p:nvSpPr>
        <p:spPr>
          <a:xfrm>
            <a:off x="311700" y="360000"/>
            <a:ext cx="69735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Lato"/>
              <a:buNone/>
              <a:defRPr>
                <a:solidFill>
                  <a:srgbClr val="7E1083"/>
                </a:solidFill>
                <a:latin typeface="Lato"/>
                <a:ea typeface="Lato"/>
                <a:cs typeface="Lato"/>
                <a:sym typeface="Lato"/>
              </a:defRPr>
            </a:lvl1pPr>
            <a:lvl2pPr lvl="1">
              <a:spcBef>
                <a:spcPts val="0"/>
              </a:spcBef>
              <a:spcAft>
                <a:spcPts val="0"/>
              </a:spcAft>
              <a:buSzPts val="2800"/>
              <a:buFont typeface="Lato"/>
              <a:buNone/>
              <a:defRPr>
                <a:latin typeface="Lato"/>
                <a:ea typeface="Lato"/>
                <a:cs typeface="Lato"/>
                <a:sym typeface="Lato"/>
              </a:defRPr>
            </a:lvl2pPr>
            <a:lvl3pPr lvl="2">
              <a:spcBef>
                <a:spcPts val="0"/>
              </a:spcBef>
              <a:spcAft>
                <a:spcPts val="0"/>
              </a:spcAft>
              <a:buSzPts val="2800"/>
              <a:buFont typeface="Lato"/>
              <a:buNone/>
              <a:defRPr>
                <a:latin typeface="Lato"/>
                <a:ea typeface="Lato"/>
                <a:cs typeface="Lato"/>
                <a:sym typeface="Lato"/>
              </a:defRPr>
            </a:lvl3pPr>
            <a:lvl4pPr lvl="3">
              <a:spcBef>
                <a:spcPts val="0"/>
              </a:spcBef>
              <a:spcAft>
                <a:spcPts val="0"/>
              </a:spcAft>
              <a:buSzPts val="2800"/>
              <a:buFont typeface="Lato"/>
              <a:buNone/>
              <a:defRPr>
                <a:latin typeface="Lato"/>
                <a:ea typeface="Lato"/>
                <a:cs typeface="Lato"/>
                <a:sym typeface="Lato"/>
              </a:defRPr>
            </a:lvl4pPr>
            <a:lvl5pPr lvl="4">
              <a:spcBef>
                <a:spcPts val="0"/>
              </a:spcBef>
              <a:spcAft>
                <a:spcPts val="0"/>
              </a:spcAft>
              <a:buSzPts val="2800"/>
              <a:buFont typeface="Lato"/>
              <a:buNone/>
              <a:defRPr>
                <a:latin typeface="Lato"/>
                <a:ea typeface="Lato"/>
                <a:cs typeface="Lato"/>
                <a:sym typeface="Lato"/>
              </a:defRPr>
            </a:lvl5pPr>
            <a:lvl6pPr lvl="5">
              <a:spcBef>
                <a:spcPts val="0"/>
              </a:spcBef>
              <a:spcAft>
                <a:spcPts val="0"/>
              </a:spcAft>
              <a:buSzPts val="2800"/>
              <a:buFont typeface="Lato"/>
              <a:buNone/>
              <a:defRPr>
                <a:latin typeface="Lato"/>
                <a:ea typeface="Lato"/>
                <a:cs typeface="Lato"/>
                <a:sym typeface="Lato"/>
              </a:defRPr>
            </a:lvl6pPr>
            <a:lvl7pPr lvl="6">
              <a:spcBef>
                <a:spcPts val="0"/>
              </a:spcBef>
              <a:spcAft>
                <a:spcPts val="0"/>
              </a:spcAft>
              <a:buSzPts val="2800"/>
              <a:buFont typeface="Lato"/>
              <a:buNone/>
              <a:defRPr>
                <a:latin typeface="Lato"/>
                <a:ea typeface="Lato"/>
                <a:cs typeface="Lato"/>
                <a:sym typeface="Lato"/>
              </a:defRPr>
            </a:lvl7pPr>
            <a:lvl8pPr lvl="7">
              <a:spcBef>
                <a:spcPts val="0"/>
              </a:spcBef>
              <a:spcAft>
                <a:spcPts val="0"/>
              </a:spcAft>
              <a:buSzPts val="2800"/>
              <a:buFont typeface="Lato"/>
              <a:buNone/>
              <a:defRPr>
                <a:latin typeface="Lato"/>
                <a:ea typeface="Lato"/>
                <a:cs typeface="Lato"/>
                <a:sym typeface="Lato"/>
              </a:defRPr>
            </a:lvl8pPr>
            <a:lvl9pPr lvl="8">
              <a:spcBef>
                <a:spcPts val="0"/>
              </a:spcBef>
              <a:spcAft>
                <a:spcPts val="0"/>
              </a:spcAft>
              <a:buSzPts val="2800"/>
              <a:buFont typeface="Lato"/>
              <a:buNone/>
              <a:defRPr>
                <a:latin typeface="Lato"/>
                <a:ea typeface="Lato"/>
                <a:cs typeface="Lato"/>
                <a:sym typeface="Lato"/>
              </a:defRPr>
            </a:lvl9pPr>
          </a:lstStyle>
          <a:p/>
        </p:txBody>
      </p:sp>
      <p:sp>
        <p:nvSpPr>
          <p:cNvPr id="23" name="Google Shape;23;p4"/>
          <p:cNvSpPr txBox="1"/>
          <p:nvPr>
            <p:ph idx="1" type="body"/>
          </p:nvPr>
        </p:nvSpPr>
        <p:spPr>
          <a:xfrm>
            <a:off x="311700" y="1159700"/>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chemeClr val="dk1"/>
              </a:buClr>
              <a:buSzPts val="1800"/>
              <a:buFont typeface="Lato"/>
              <a:buChar char="●"/>
              <a:defRPr>
                <a:solidFill>
                  <a:schemeClr val="dk1"/>
                </a:solidFill>
                <a:latin typeface="Lato"/>
                <a:ea typeface="Lato"/>
                <a:cs typeface="Lato"/>
                <a:sym typeface="Lato"/>
              </a:defRPr>
            </a:lvl1pPr>
            <a:lvl2pPr indent="-317500" lvl="1" marL="914400">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24" name="Google Shape;24;p4"/>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lvl1pPr lvl="0">
              <a:buNone/>
              <a:defRPr>
                <a:latin typeface="Lato"/>
                <a:ea typeface="Lato"/>
                <a:cs typeface="Lato"/>
                <a:sym typeface="Lato"/>
              </a:defRPr>
            </a:lvl1pPr>
            <a:lvl2pPr lvl="1">
              <a:buNone/>
              <a:defRPr>
                <a:latin typeface="Lato"/>
                <a:ea typeface="Lato"/>
                <a:cs typeface="Lato"/>
                <a:sym typeface="Lato"/>
              </a:defRPr>
            </a:lvl2pPr>
            <a:lvl3pPr lvl="2">
              <a:buNone/>
              <a:defRPr>
                <a:latin typeface="Lato"/>
                <a:ea typeface="Lato"/>
                <a:cs typeface="Lato"/>
                <a:sym typeface="Lato"/>
              </a:defRPr>
            </a:lvl3pPr>
            <a:lvl4pPr lvl="3">
              <a:buNone/>
              <a:defRPr>
                <a:latin typeface="Lato"/>
                <a:ea typeface="Lato"/>
                <a:cs typeface="Lato"/>
                <a:sym typeface="Lato"/>
              </a:defRPr>
            </a:lvl4pPr>
            <a:lvl5pPr lvl="4">
              <a:buNone/>
              <a:defRPr>
                <a:latin typeface="Lato"/>
                <a:ea typeface="Lato"/>
                <a:cs typeface="Lato"/>
                <a:sym typeface="Lato"/>
              </a:defRPr>
            </a:lvl5pPr>
            <a:lvl6pPr lvl="5">
              <a:buNone/>
              <a:defRPr>
                <a:latin typeface="Lato"/>
                <a:ea typeface="Lato"/>
                <a:cs typeface="Lato"/>
                <a:sym typeface="Lato"/>
              </a:defRPr>
            </a:lvl6pPr>
            <a:lvl7pPr lvl="6">
              <a:buNone/>
              <a:defRPr>
                <a:latin typeface="Lato"/>
                <a:ea typeface="Lato"/>
                <a:cs typeface="Lato"/>
                <a:sym typeface="Lato"/>
              </a:defRPr>
            </a:lvl7pPr>
            <a:lvl8pPr lvl="7">
              <a:buNone/>
              <a:defRPr>
                <a:latin typeface="Lato"/>
                <a:ea typeface="Lato"/>
                <a:cs typeface="Lato"/>
                <a:sym typeface="Lato"/>
              </a:defRPr>
            </a:lvl8pPr>
            <a:lvl9pPr lvl="8">
              <a:buNone/>
              <a:defRPr>
                <a:latin typeface="Lato"/>
                <a:ea typeface="Lato"/>
                <a:cs typeface="Lato"/>
                <a:sym typeface="Lato"/>
              </a:defRPr>
            </a:lvl9pPr>
          </a:lstStyle>
          <a:p>
            <a:pPr indent="0" lvl="0" marL="0" rtl="0" algn="r">
              <a:spcBef>
                <a:spcPts val="0"/>
              </a:spcBef>
              <a:spcAft>
                <a:spcPts val="0"/>
              </a:spcAft>
              <a:buNone/>
            </a:pPr>
            <a:fld id="{00000000-1234-1234-1234-123412341234}" type="slidenum">
              <a:rPr lang="de"/>
              <a:t>‹#›</a:t>
            </a:fld>
            <a:endParaRPr/>
          </a:p>
        </p:txBody>
      </p:sp>
      <p:sp>
        <p:nvSpPr>
          <p:cNvPr id="25" name="Google Shape;25;p4"/>
          <p:cNvSpPr txBox="1"/>
          <p:nvPr/>
        </p:nvSpPr>
        <p:spPr>
          <a:xfrm>
            <a:off x="2458575" y="4693825"/>
            <a:ext cx="6075300" cy="332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de" sz="1000">
                <a:solidFill>
                  <a:schemeClr val="dk1"/>
                </a:solidFill>
                <a:latin typeface="Lato"/>
                <a:ea typeface="Lato"/>
                <a:cs typeface="Lato"/>
                <a:sym typeface="Lato"/>
              </a:rPr>
              <a:t>T. Döring – CUCKOOGUARD: A Memory-Efficient SYN Flood Defense Architecture for SmartNICs</a:t>
            </a:r>
            <a:endParaRPr sz="1800">
              <a:solidFill>
                <a:schemeClr val="dk2"/>
              </a:solidFill>
              <a:latin typeface="Lato"/>
              <a:ea typeface="Lato"/>
              <a:cs typeface="Lato"/>
              <a:sym typeface="Lato"/>
            </a:endParaRPr>
          </a:p>
          <a:p>
            <a:pPr indent="0" lvl="0" marL="0" rtl="0" algn="r">
              <a:spcBef>
                <a:spcPts val="0"/>
              </a:spcBef>
              <a:spcAft>
                <a:spcPts val="0"/>
              </a:spcAft>
              <a:buNone/>
            </a:pPr>
            <a:r>
              <a:t/>
            </a:r>
            <a:endParaRPr sz="1000">
              <a:solidFill>
                <a:schemeClr val="dk1"/>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txBox="1"/>
          <p:nvPr>
            <p:ph type="title"/>
          </p:nvPr>
        </p:nvSpPr>
        <p:spPr>
          <a:xfrm>
            <a:off x="311700" y="360000"/>
            <a:ext cx="69732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7E1083"/>
              </a:buClr>
              <a:buSzPts val="2800"/>
              <a:buFont typeface="Lato"/>
              <a:buNone/>
              <a:defRPr>
                <a:solidFill>
                  <a:srgbClr val="7E1083"/>
                </a:solidFill>
                <a:latin typeface="Lato"/>
                <a:ea typeface="Lato"/>
                <a:cs typeface="Lato"/>
                <a:sym typeface="Lato"/>
              </a:defRPr>
            </a:lvl1pPr>
            <a:lvl2pPr lvl="1">
              <a:spcBef>
                <a:spcPts val="0"/>
              </a:spcBef>
              <a:spcAft>
                <a:spcPts val="0"/>
              </a:spcAft>
              <a:buSzPts val="2800"/>
              <a:buFont typeface="Lato"/>
              <a:buNone/>
              <a:defRPr>
                <a:latin typeface="Lato"/>
                <a:ea typeface="Lato"/>
                <a:cs typeface="Lato"/>
                <a:sym typeface="Lato"/>
              </a:defRPr>
            </a:lvl2pPr>
            <a:lvl3pPr lvl="2">
              <a:spcBef>
                <a:spcPts val="0"/>
              </a:spcBef>
              <a:spcAft>
                <a:spcPts val="0"/>
              </a:spcAft>
              <a:buSzPts val="2800"/>
              <a:buFont typeface="Lato"/>
              <a:buNone/>
              <a:defRPr>
                <a:latin typeface="Lato"/>
                <a:ea typeface="Lato"/>
                <a:cs typeface="Lato"/>
                <a:sym typeface="Lato"/>
              </a:defRPr>
            </a:lvl3pPr>
            <a:lvl4pPr lvl="3">
              <a:spcBef>
                <a:spcPts val="0"/>
              </a:spcBef>
              <a:spcAft>
                <a:spcPts val="0"/>
              </a:spcAft>
              <a:buSzPts val="2800"/>
              <a:buFont typeface="Lato"/>
              <a:buNone/>
              <a:defRPr>
                <a:latin typeface="Lato"/>
                <a:ea typeface="Lato"/>
                <a:cs typeface="Lato"/>
                <a:sym typeface="Lato"/>
              </a:defRPr>
            </a:lvl4pPr>
            <a:lvl5pPr lvl="4">
              <a:spcBef>
                <a:spcPts val="0"/>
              </a:spcBef>
              <a:spcAft>
                <a:spcPts val="0"/>
              </a:spcAft>
              <a:buSzPts val="2800"/>
              <a:buFont typeface="Lato"/>
              <a:buNone/>
              <a:defRPr>
                <a:latin typeface="Lato"/>
                <a:ea typeface="Lato"/>
                <a:cs typeface="Lato"/>
                <a:sym typeface="Lato"/>
              </a:defRPr>
            </a:lvl5pPr>
            <a:lvl6pPr lvl="5">
              <a:spcBef>
                <a:spcPts val="0"/>
              </a:spcBef>
              <a:spcAft>
                <a:spcPts val="0"/>
              </a:spcAft>
              <a:buSzPts val="2800"/>
              <a:buFont typeface="Lato"/>
              <a:buNone/>
              <a:defRPr>
                <a:latin typeface="Lato"/>
                <a:ea typeface="Lato"/>
                <a:cs typeface="Lato"/>
                <a:sym typeface="Lato"/>
              </a:defRPr>
            </a:lvl6pPr>
            <a:lvl7pPr lvl="6">
              <a:spcBef>
                <a:spcPts val="0"/>
              </a:spcBef>
              <a:spcAft>
                <a:spcPts val="0"/>
              </a:spcAft>
              <a:buSzPts val="2800"/>
              <a:buFont typeface="Lato"/>
              <a:buNone/>
              <a:defRPr>
                <a:latin typeface="Lato"/>
                <a:ea typeface="Lato"/>
                <a:cs typeface="Lato"/>
                <a:sym typeface="Lato"/>
              </a:defRPr>
            </a:lvl7pPr>
            <a:lvl8pPr lvl="7">
              <a:spcBef>
                <a:spcPts val="0"/>
              </a:spcBef>
              <a:spcAft>
                <a:spcPts val="0"/>
              </a:spcAft>
              <a:buSzPts val="2800"/>
              <a:buFont typeface="Lato"/>
              <a:buNone/>
              <a:defRPr>
                <a:latin typeface="Lato"/>
                <a:ea typeface="Lato"/>
                <a:cs typeface="Lato"/>
                <a:sym typeface="Lato"/>
              </a:defRPr>
            </a:lvl8pPr>
            <a:lvl9pPr lvl="8">
              <a:spcBef>
                <a:spcPts val="0"/>
              </a:spcBef>
              <a:spcAft>
                <a:spcPts val="0"/>
              </a:spcAft>
              <a:buSzPts val="2800"/>
              <a:buFont typeface="Lato"/>
              <a:buNone/>
              <a:defRPr>
                <a:latin typeface="Lato"/>
                <a:ea typeface="Lato"/>
                <a:cs typeface="Lato"/>
                <a:sym typeface="Lato"/>
              </a:defRPr>
            </a:lvl9pPr>
          </a:lstStyle>
          <a:p/>
        </p:txBody>
      </p:sp>
      <p:sp>
        <p:nvSpPr>
          <p:cNvPr id="28" name="Google Shape;28;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dk1"/>
              </a:buClr>
              <a:buSzPts val="1400"/>
              <a:buFont typeface="Lato"/>
              <a:buChar char="●"/>
              <a:defRPr sz="1400">
                <a:solidFill>
                  <a:schemeClr val="dk1"/>
                </a:solidFill>
                <a:latin typeface="Lato"/>
                <a:ea typeface="Lato"/>
                <a:cs typeface="Lato"/>
                <a:sym typeface="Lato"/>
              </a:defRPr>
            </a:lvl1pPr>
            <a:lvl2pPr indent="-304800" lvl="1" marL="9144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2pPr>
            <a:lvl3pPr indent="-304800" lvl="2" marL="13716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3pPr>
            <a:lvl4pPr indent="-304800" lvl="3" marL="18288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4pPr>
            <a:lvl5pPr indent="-304800" lvl="4" marL="22860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5pPr>
            <a:lvl6pPr indent="-304800" lvl="5" marL="27432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6pPr>
            <a:lvl7pPr indent="-304800" lvl="6" marL="32004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7pPr>
            <a:lvl8pPr indent="-304800" lvl="7" marL="36576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8pPr>
            <a:lvl9pPr indent="-304800" lvl="8" marL="41148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9pPr>
          </a:lstStyle>
          <a:p/>
        </p:txBody>
      </p:sp>
      <p:sp>
        <p:nvSpPr>
          <p:cNvPr id="29" name="Google Shape;29;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chemeClr val="dk1"/>
              </a:buClr>
              <a:buSzPts val="1400"/>
              <a:buFont typeface="Lato"/>
              <a:buChar char="●"/>
              <a:defRPr sz="1400">
                <a:solidFill>
                  <a:schemeClr val="dk1"/>
                </a:solidFill>
                <a:latin typeface="Lato"/>
                <a:ea typeface="Lato"/>
                <a:cs typeface="Lato"/>
                <a:sym typeface="Lato"/>
              </a:defRPr>
            </a:lvl1pPr>
            <a:lvl2pPr indent="-304800" lvl="1" marL="9144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2pPr>
            <a:lvl3pPr indent="-304800" lvl="2" marL="13716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3pPr>
            <a:lvl4pPr indent="-304800" lvl="3" marL="18288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4pPr>
            <a:lvl5pPr indent="-304800" lvl="4" marL="22860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5pPr>
            <a:lvl6pPr indent="-304800" lvl="5" marL="27432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6pPr>
            <a:lvl7pPr indent="-304800" lvl="6" marL="32004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7pPr>
            <a:lvl8pPr indent="-304800" lvl="7" marL="36576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8pPr>
            <a:lvl9pPr indent="-304800" lvl="8" marL="41148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9pPr>
          </a:lstStyle>
          <a:p/>
        </p:txBody>
      </p:sp>
      <p:sp>
        <p:nvSpPr>
          <p:cNvPr id="30" name="Google Shape;30;p5"/>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lvl1pPr lvl="0">
              <a:buNone/>
              <a:defRPr>
                <a:latin typeface="Lato"/>
                <a:ea typeface="Lato"/>
                <a:cs typeface="Lato"/>
                <a:sym typeface="Lato"/>
              </a:defRPr>
            </a:lvl1pPr>
            <a:lvl2pPr lvl="1">
              <a:buNone/>
              <a:defRPr>
                <a:latin typeface="Lato"/>
                <a:ea typeface="Lato"/>
                <a:cs typeface="Lato"/>
                <a:sym typeface="Lato"/>
              </a:defRPr>
            </a:lvl2pPr>
            <a:lvl3pPr lvl="2">
              <a:buNone/>
              <a:defRPr>
                <a:latin typeface="Lato"/>
                <a:ea typeface="Lato"/>
                <a:cs typeface="Lato"/>
                <a:sym typeface="Lato"/>
              </a:defRPr>
            </a:lvl3pPr>
            <a:lvl4pPr lvl="3">
              <a:buNone/>
              <a:defRPr>
                <a:latin typeface="Lato"/>
                <a:ea typeface="Lato"/>
                <a:cs typeface="Lato"/>
                <a:sym typeface="Lato"/>
              </a:defRPr>
            </a:lvl4pPr>
            <a:lvl5pPr lvl="4">
              <a:buNone/>
              <a:defRPr>
                <a:latin typeface="Lato"/>
                <a:ea typeface="Lato"/>
                <a:cs typeface="Lato"/>
                <a:sym typeface="Lato"/>
              </a:defRPr>
            </a:lvl5pPr>
            <a:lvl6pPr lvl="5">
              <a:buNone/>
              <a:defRPr>
                <a:latin typeface="Lato"/>
                <a:ea typeface="Lato"/>
                <a:cs typeface="Lato"/>
                <a:sym typeface="Lato"/>
              </a:defRPr>
            </a:lvl6pPr>
            <a:lvl7pPr lvl="6">
              <a:buNone/>
              <a:defRPr>
                <a:latin typeface="Lato"/>
                <a:ea typeface="Lato"/>
                <a:cs typeface="Lato"/>
                <a:sym typeface="Lato"/>
              </a:defRPr>
            </a:lvl7pPr>
            <a:lvl8pPr lvl="7">
              <a:buNone/>
              <a:defRPr>
                <a:latin typeface="Lato"/>
                <a:ea typeface="Lato"/>
                <a:cs typeface="Lato"/>
                <a:sym typeface="Lato"/>
              </a:defRPr>
            </a:lvl8pPr>
            <a:lvl9pPr lvl="8">
              <a:buNone/>
              <a:defRPr>
                <a:latin typeface="Lato"/>
                <a:ea typeface="Lato"/>
                <a:cs typeface="Lato"/>
                <a:sym typeface="Lato"/>
              </a:defRPr>
            </a:lvl9pPr>
          </a:lstStyle>
          <a:p>
            <a:pPr indent="0" lvl="0" marL="0" rtl="0" algn="r">
              <a:spcBef>
                <a:spcPts val="0"/>
              </a:spcBef>
              <a:spcAft>
                <a:spcPts val="0"/>
              </a:spcAft>
              <a:buNone/>
            </a:pPr>
            <a:fld id="{00000000-1234-1234-1234-123412341234}" type="slidenum">
              <a:rPr lang="de"/>
              <a:t>‹#›</a:t>
            </a:fld>
            <a:endParaRPr/>
          </a:p>
        </p:txBody>
      </p:sp>
      <p:sp>
        <p:nvSpPr>
          <p:cNvPr id="31" name="Google Shape;31;p5"/>
          <p:cNvSpPr txBox="1"/>
          <p:nvPr/>
        </p:nvSpPr>
        <p:spPr>
          <a:xfrm>
            <a:off x="2458575" y="4693825"/>
            <a:ext cx="6075300" cy="332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de" sz="1000">
                <a:solidFill>
                  <a:schemeClr val="dk1"/>
                </a:solidFill>
                <a:latin typeface="Lato"/>
                <a:ea typeface="Lato"/>
                <a:cs typeface="Lato"/>
                <a:sym typeface="Lato"/>
              </a:rPr>
              <a:t>T. Döring – CUCKOOGUARD: A Memory-Efficient SYN Flood Defense Architecture for SmartNICs</a:t>
            </a:r>
            <a:endParaRPr sz="1800">
              <a:solidFill>
                <a:schemeClr val="dk2"/>
              </a:solidFill>
              <a:latin typeface="Lato"/>
              <a:ea typeface="Lato"/>
              <a:cs typeface="Lato"/>
              <a:sym typeface="Lato"/>
            </a:endParaRPr>
          </a:p>
          <a:p>
            <a:pPr indent="0" lvl="0" marL="0" rtl="0" algn="r">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r">
              <a:spcBef>
                <a:spcPts val="0"/>
              </a:spcBef>
              <a:spcAft>
                <a:spcPts val="0"/>
              </a:spcAft>
              <a:buNone/>
            </a:pPr>
            <a:r>
              <a:t/>
            </a:r>
            <a:endParaRPr sz="1000">
              <a:solidFill>
                <a:schemeClr val="dk1"/>
              </a:solidFill>
              <a:latin typeface="Lato"/>
              <a:ea typeface="Lato"/>
              <a:cs typeface="Lato"/>
              <a:sym typeface="Lato"/>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txBox="1"/>
          <p:nvPr>
            <p:ph type="title"/>
          </p:nvPr>
        </p:nvSpPr>
        <p:spPr>
          <a:xfrm>
            <a:off x="311700" y="360000"/>
            <a:ext cx="69732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7E1083"/>
              </a:buClr>
              <a:buSzPts val="2800"/>
              <a:buFont typeface="Lato"/>
              <a:buNone/>
              <a:defRPr>
                <a:solidFill>
                  <a:srgbClr val="7E1083"/>
                </a:solidFill>
                <a:latin typeface="Lato"/>
                <a:ea typeface="Lato"/>
                <a:cs typeface="Lato"/>
                <a:sym typeface="Lato"/>
              </a:defRPr>
            </a:lvl1pPr>
            <a:lvl2pPr lvl="1">
              <a:spcBef>
                <a:spcPts val="0"/>
              </a:spcBef>
              <a:spcAft>
                <a:spcPts val="0"/>
              </a:spcAft>
              <a:buSzPts val="2800"/>
              <a:buFont typeface="Lato"/>
              <a:buNone/>
              <a:defRPr>
                <a:latin typeface="Lato"/>
                <a:ea typeface="Lato"/>
                <a:cs typeface="Lato"/>
                <a:sym typeface="Lato"/>
              </a:defRPr>
            </a:lvl2pPr>
            <a:lvl3pPr lvl="2">
              <a:spcBef>
                <a:spcPts val="0"/>
              </a:spcBef>
              <a:spcAft>
                <a:spcPts val="0"/>
              </a:spcAft>
              <a:buSzPts val="2800"/>
              <a:buFont typeface="Lato"/>
              <a:buNone/>
              <a:defRPr>
                <a:latin typeface="Lato"/>
                <a:ea typeface="Lato"/>
                <a:cs typeface="Lato"/>
                <a:sym typeface="Lato"/>
              </a:defRPr>
            </a:lvl3pPr>
            <a:lvl4pPr lvl="3">
              <a:spcBef>
                <a:spcPts val="0"/>
              </a:spcBef>
              <a:spcAft>
                <a:spcPts val="0"/>
              </a:spcAft>
              <a:buSzPts val="2800"/>
              <a:buFont typeface="Lato"/>
              <a:buNone/>
              <a:defRPr>
                <a:latin typeface="Lato"/>
                <a:ea typeface="Lato"/>
                <a:cs typeface="Lato"/>
                <a:sym typeface="Lato"/>
              </a:defRPr>
            </a:lvl4pPr>
            <a:lvl5pPr lvl="4">
              <a:spcBef>
                <a:spcPts val="0"/>
              </a:spcBef>
              <a:spcAft>
                <a:spcPts val="0"/>
              </a:spcAft>
              <a:buSzPts val="2800"/>
              <a:buFont typeface="Lato"/>
              <a:buNone/>
              <a:defRPr>
                <a:latin typeface="Lato"/>
                <a:ea typeface="Lato"/>
                <a:cs typeface="Lato"/>
                <a:sym typeface="Lato"/>
              </a:defRPr>
            </a:lvl5pPr>
            <a:lvl6pPr lvl="5">
              <a:spcBef>
                <a:spcPts val="0"/>
              </a:spcBef>
              <a:spcAft>
                <a:spcPts val="0"/>
              </a:spcAft>
              <a:buSzPts val="2800"/>
              <a:buFont typeface="Lato"/>
              <a:buNone/>
              <a:defRPr>
                <a:latin typeface="Lato"/>
                <a:ea typeface="Lato"/>
                <a:cs typeface="Lato"/>
                <a:sym typeface="Lato"/>
              </a:defRPr>
            </a:lvl6pPr>
            <a:lvl7pPr lvl="6">
              <a:spcBef>
                <a:spcPts val="0"/>
              </a:spcBef>
              <a:spcAft>
                <a:spcPts val="0"/>
              </a:spcAft>
              <a:buSzPts val="2800"/>
              <a:buFont typeface="Lato"/>
              <a:buNone/>
              <a:defRPr>
                <a:latin typeface="Lato"/>
                <a:ea typeface="Lato"/>
                <a:cs typeface="Lato"/>
                <a:sym typeface="Lato"/>
              </a:defRPr>
            </a:lvl7pPr>
            <a:lvl8pPr lvl="7">
              <a:spcBef>
                <a:spcPts val="0"/>
              </a:spcBef>
              <a:spcAft>
                <a:spcPts val="0"/>
              </a:spcAft>
              <a:buSzPts val="2800"/>
              <a:buFont typeface="Lato"/>
              <a:buNone/>
              <a:defRPr>
                <a:latin typeface="Lato"/>
                <a:ea typeface="Lato"/>
                <a:cs typeface="Lato"/>
                <a:sym typeface="Lato"/>
              </a:defRPr>
            </a:lvl8pPr>
            <a:lvl9pPr lvl="8">
              <a:spcBef>
                <a:spcPts val="0"/>
              </a:spcBef>
              <a:spcAft>
                <a:spcPts val="0"/>
              </a:spcAft>
              <a:buSzPts val="2800"/>
              <a:buFont typeface="Lato"/>
              <a:buNone/>
              <a:defRPr>
                <a:latin typeface="Lato"/>
                <a:ea typeface="Lato"/>
                <a:cs typeface="Lato"/>
                <a:sym typeface="Lato"/>
              </a:defRPr>
            </a:lvl9pPr>
          </a:lstStyle>
          <a:p/>
        </p:txBody>
      </p:sp>
      <p:sp>
        <p:nvSpPr>
          <p:cNvPr id="34" name="Google Shape;34;p6"/>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lvl1pPr lvl="0">
              <a:buNone/>
              <a:defRPr>
                <a:latin typeface="Lato"/>
                <a:ea typeface="Lato"/>
                <a:cs typeface="Lato"/>
                <a:sym typeface="Lato"/>
              </a:defRPr>
            </a:lvl1pPr>
            <a:lvl2pPr lvl="1">
              <a:buNone/>
              <a:defRPr>
                <a:latin typeface="Lato"/>
                <a:ea typeface="Lato"/>
                <a:cs typeface="Lato"/>
                <a:sym typeface="Lato"/>
              </a:defRPr>
            </a:lvl2pPr>
            <a:lvl3pPr lvl="2">
              <a:buNone/>
              <a:defRPr>
                <a:latin typeface="Lato"/>
                <a:ea typeface="Lato"/>
                <a:cs typeface="Lato"/>
                <a:sym typeface="Lato"/>
              </a:defRPr>
            </a:lvl3pPr>
            <a:lvl4pPr lvl="3">
              <a:buNone/>
              <a:defRPr>
                <a:latin typeface="Lato"/>
                <a:ea typeface="Lato"/>
                <a:cs typeface="Lato"/>
                <a:sym typeface="Lato"/>
              </a:defRPr>
            </a:lvl4pPr>
            <a:lvl5pPr lvl="4">
              <a:buNone/>
              <a:defRPr>
                <a:latin typeface="Lato"/>
                <a:ea typeface="Lato"/>
                <a:cs typeface="Lato"/>
                <a:sym typeface="Lato"/>
              </a:defRPr>
            </a:lvl5pPr>
            <a:lvl6pPr lvl="5">
              <a:buNone/>
              <a:defRPr>
                <a:latin typeface="Lato"/>
                <a:ea typeface="Lato"/>
                <a:cs typeface="Lato"/>
                <a:sym typeface="Lato"/>
              </a:defRPr>
            </a:lvl6pPr>
            <a:lvl7pPr lvl="6">
              <a:buNone/>
              <a:defRPr>
                <a:latin typeface="Lato"/>
                <a:ea typeface="Lato"/>
                <a:cs typeface="Lato"/>
                <a:sym typeface="Lato"/>
              </a:defRPr>
            </a:lvl7pPr>
            <a:lvl8pPr lvl="7">
              <a:buNone/>
              <a:defRPr>
                <a:latin typeface="Lato"/>
                <a:ea typeface="Lato"/>
                <a:cs typeface="Lato"/>
                <a:sym typeface="Lato"/>
              </a:defRPr>
            </a:lvl8pPr>
            <a:lvl9pPr lvl="8">
              <a:buNone/>
              <a:defRPr>
                <a:latin typeface="Lato"/>
                <a:ea typeface="Lato"/>
                <a:cs typeface="Lato"/>
                <a:sym typeface="Lato"/>
              </a:defRPr>
            </a:lvl9pPr>
          </a:lstStyle>
          <a:p>
            <a:pPr indent="0" lvl="0" marL="0" rtl="0" algn="r">
              <a:spcBef>
                <a:spcPts val="0"/>
              </a:spcBef>
              <a:spcAft>
                <a:spcPts val="0"/>
              </a:spcAft>
              <a:buNone/>
            </a:pPr>
            <a:fld id="{00000000-1234-1234-1234-123412341234}" type="slidenum">
              <a:rPr lang="de"/>
              <a:t>‹#›</a:t>
            </a:fld>
            <a:endParaRPr/>
          </a:p>
        </p:txBody>
      </p:sp>
      <p:sp>
        <p:nvSpPr>
          <p:cNvPr id="35" name="Google Shape;35;p6"/>
          <p:cNvSpPr txBox="1"/>
          <p:nvPr/>
        </p:nvSpPr>
        <p:spPr>
          <a:xfrm>
            <a:off x="2458575" y="4693825"/>
            <a:ext cx="6075300" cy="332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de" sz="1000">
                <a:solidFill>
                  <a:schemeClr val="dk1"/>
                </a:solidFill>
                <a:latin typeface="Lato"/>
                <a:ea typeface="Lato"/>
                <a:cs typeface="Lato"/>
                <a:sym typeface="Lato"/>
              </a:rPr>
              <a:t>T. Döring – CUCKOOGUARD: A Memory-Efficient SYN Flood Defense Architecture for SmartNICs</a:t>
            </a:r>
            <a:endParaRPr sz="1800">
              <a:solidFill>
                <a:schemeClr val="dk2"/>
              </a:solidFill>
              <a:latin typeface="Lato"/>
              <a:ea typeface="Lato"/>
              <a:cs typeface="Lato"/>
              <a:sym typeface="Lato"/>
            </a:endParaRPr>
          </a:p>
          <a:p>
            <a:pPr indent="0" lvl="0" marL="0" rtl="0" algn="r">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r">
              <a:spcBef>
                <a:spcPts val="0"/>
              </a:spcBef>
              <a:spcAft>
                <a:spcPts val="0"/>
              </a:spcAft>
              <a:buNone/>
            </a:pPr>
            <a:r>
              <a:t/>
            </a:r>
            <a:endParaRPr sz="1000">
              <a:solidFill>
                <a:schemeClr val="dk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Clr>
                <a:srgbClr val="7E1083"/>
              </a:buClr>
              <a:buSzPts val="2400"/>
              <a:buFont typeface="Lato"/>
              <a:buNone/>
              <a:defRPr sz="2400">
                <a:solidFill>
                  <a:srgbClr val="7E1083"/>
                </a:solidFill>
                <a:latin typeface="Lato"/>
                <a:ea typeface="Lato"/>
                <a:cs typeface="Lato"/>
                <a:sym typeface="Lato"/>
              </a:defRPr>
            </a:lvl1pPr>
            <a:lvl2pPr lvl="1">
              <a:spcBef>
                <a:spcPts val="0"/>
              </a:spcBef>
              <a:spcAft>
                <a:spcPts val="0"/>
              </a:spcAft>
              <a:buSzPts val="2400"/>
              <a:buFont typeface="Lato"/>
              <a:buNone/>
              <a:defRPr sz="2400">
                <a:latin typeface="Lato"/>
                <a:ea typeface="Lato"/>
                <a:cs typeface="Lato"/>
                <a:sym typeface="Lato"/>
              </a:defRPr>
            </a:lvl2pPr>
            <a:lvl3pPr lvl="2">
              <a:spcBef>
                <a:spcPts val="0"/>
              </a:spcBef>
              <a:spcAft>
                <a:spcPts val="0"/>
              </a:spcAft>
              <a:buSzPts val="2400"/>
              <a:buFont typeface="Lato"/>
              <a:buNone/>
              <a:defRPr sz="2400">
                <a:latin typeface="Lato"/>
                <a:ea typeface="Lato"/>
                <a:cs typeface="Lato"/>
                <a:sym typeface="Lato"/>
              </a:defRPr>
            </a:lvl3pPr>
            <a:lvl4pPr lvl="3">
              <a:spcBef>
                <a:spcPts val="0"/>
              </a:spcBef>
              <a:spcAft>
                <a:spcPts val="0"/>
              </a:spcAft>
              <a:buSzPts val="2400"/>
              <a:buFont typeface="Lato"/>
              <a:buNone/>
              <a:defRPr sz="2400">
                <a:latin typeface="Lato"/>
                <a:ea typeface="Lato"/>
                <a:cs typeface="Lato"/>
                <a:sym typeface="Lato"/>
              </a:defRPr>
            </a:lvl4pPr>
            <a:lvl5pPr lvl="4">
              <a:spcBef>
                <a:spcPts val="0"/>
              </a:spcBef>
              <a:spcAft>
                <a:spcPts val="0"/>
              </a:spcAft>
              <a:buSzPts val="2400"/>
              <a:buFont typeface="Lato"/>
              <a:buNone/>
              <a:defRPr sz="2400">
                <a:latin typeface="Lato"/>
                <a:ea typeface="Lato"/>
                <a:cs typeface="Lato"/>
                <a:sym typeface="Lato"/>
              </a:defRPr>
            </a:lvl5pPr>
            <a:lvl6pPr lvl="5">
              <a:spcBef>
                <a:spcPts val="0"/>
              </a:spcBef>
              <a:spcAft>
                <a:spcPts val="0"/>
              </a:spcAft>
              <a:buSzPts val="2400"/>
              <a:buFont typeface="Lato"/>
              <a:buNone/>
              <a:defRPr sz="2400">
                <a:latin typeface="Lato"/>
                <a:ea typeface="Lato"/>
                <a:cs typeface="Lato"/>
                <a:sym typeface="Lato"/>
              </a:defRPr>
            </a:lvl6pPr>
            <a:lvl7pPr lvl="6">
              <a:spcBef>
                <a:spcPts val="0"/>
              </a:spcBef>
              <a:spcAft>
                <a:spcPts val="0"/>
              </a:spcAft>
              <a:buSzPts val="2400"/>
              <a:buFont typeface="Lato"/>
              <a:buNone/>
              <a:defRPr sz="2400">
                <a:latin typeface="Lato"/>
                <a:ea typeface="Lato"/>
                <a:cs typeface="Lato"/>
                <a:sym typeface="Lato"/>
              </a:defRPr>
            </a:lvl7pPr>
            <a:lvl8pPr lvl="7">
              <a:spcBef>
                <a:spcPts val="0"/>
              </a:spcBef>
              <a:spcAft>
                <a:spcPts val="0"/>
              </a:spcAft>
              <a:buSzPts val="2400"/>
              <a:buFont typeface="Lato"/>
              <a:buNone/>
              <a:defRPr sz="2400">
                <a:latin typeface="Lato"/>
                <a:ea typeface="Lato"/>
                <a:cs typeface="Lato"/>
                <a:sym typeface="Lato"/>
              </a:defRPr>
            </a:lvl8pPr>
            <a:lvl9pPr lvl="8">
              <a:spcBef>
                <a:spcPts val="0"/>
              </a:spcBef>
              <a:spcAft>
                <a:spcPts val="0"/>
              </a:spcAft>
              <a:buSzPts val="2400"/>
              <a:buFont typeface="Lato"/>
              <a:buNone/>
              <a:defRPr sz="2400">
                <a:latin typeface="Lato"/>
                <a:ea typeface="Lato"/>
                <a:cs typeface="Lato"/>
                <a:sym typeface="Lato"/>
              </a:defRPr>
            </a:lvl9pPr>
          </a:lstStyle>
          <a:p/>
        </p:txBody>
      </p:sp>
      <p:sp>
        <p:nvSpPr>
          <p:cNvPr id="38" name="Google Shape;38;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1pPr>
            <a:lvl2pPr indent="-304800" lvl="1" marL="9144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2pPr>
            <a:lvl3pPr indent="-304800" lvl="2" marL="13716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3pPr>
            <a:lvl4pPr indent="-304800" lvl="3" marL="18288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4pPr>
            <a:lvl5pPr indent="-304800" lvl="4" marL="22860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5pPr>
            <a:lvl6pPr indent="-304800" lvl="5" marL="27432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6pPr>
            <a:lvl7pPr indent="-304800" lvl="6" marL="32004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7pPr>
            <a:lvl8pPr indent="-304800" lvl="7" marL="36576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8pPr>
            <a:lvl9pPr indent="-304800" lvl="8" marL="4114800">
              <a:spcBef>
                <a:spcPts val="0"/>
              </a:spcBef>
              <a:spcAft>
                <a:spcPts val="0"/>
              </a:spcAft>
              <a:buClr>
                <a:schemeClr val="dk1"/>
              </a:buClr>
              <a:buSzPts val="1200"/>
              <a:buFont typeface="Lato"/>
              <a:buChar char="■"/>
              <a:defRPr sz="1200">
                <a:solidFill>
                  <a:schemeClr val="dk1"/>
                </a:solidFill>
                <a:latin typeface="Lato"/>
                <a:ea typeface="Lato"/>
                <a:cs typeface="Lato"/>
                <a:sym typeface="Lato"/>
              </a:defRPr>
            </a:lvl9pPr>
          </a:lstStyle>
          <a:p/>
        </p:txBody>
      </p:sp>
      <p:sp>
        <p:nvSpPr>
          <p:cNvPr id="39" name="Google Shape;39;p7"/>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lvl1pPr lvl="0">
              <a:buNone/>
              <a:defRPr>
                <a:latin typeface="Lato"/>
                <a:ea typeface="Lato"/>
                <a:cs typeface="Lato"/>
                <a:sym typeface="Lato"/>
              </a:defRPr>
            </a:lvl1pPr>
            <a:lvl2pPr lvl="1">
              <a:buNone/>
              <a:defRPr>
                <a:latin typeface="Lato"/>
                <a:ea typeface="Lato"/>
                <a:cs typeface="Lato"/>
                <a:sym typeface="Lato"/>
              </a:defRPr>
            </a:lvl2pPr>
            <a:lvl3pPr lvl="2">
              <a:buNone/>
              <a:defRPr>
                <a:latin typeface="Lato"/>
                <a:ea typeface="Lato"/>
                <a:cs typeface="Lato"/>
                <a:sym typeface="Lato"/>
              </a:defRPr>
            </a:lvl3pPr>
            <a:lvl4pPr lvl="3">
              <a:buNone/>
              <a:defRPr>
                <a:latin typeface="Lato"/>
                <a:ea typeface="Lato"/>
                <a:cs typeface="Lato"/>
                <a:sym typeface="Lato"/>
              </a:defRPr>
            </a:lvl4pPr>
            <a:lvl5pPr lvl="4">
              <a:buNone/>
              <a:defRPr>
                <a:latin typeface="Lato"/>
                <a:ea typeface="Lato"/>
                <a:cs typeface="Lato"/>
                <a:sym typeface="Lato"/>
              </a:defRPr>
            </a:lvl5pPr>
            <a:lvl6pPr lvl="5">
              <a:buNone/>
              <a:defRPr>
                <a:latin typeface="Lato"/>
                <a:ea typeface="Lato"/>
                <a:cs typeface="Lato"/>
                <a:sym typeface="Lato"/>
              </a:defRPr>
            </a:lvl6pPr>
            <a:lvl7pPr lvl="6">
              <a:buNone/>
              <a:defRPr>
                <a:latin typeface="Lato"/>
                <a:ea typeface="Lato"/>
                <a:cs typeface="Lato"/>
                <a:sym typeface="Lato"/>
              </a:defRPr>
            </a:lvl7pPr>
            <a:lvl8pPr lvl="7">
              <a:buNone/>
              <a:defRPr>
                <a:latin typeface="Lato"/>
                <a:ea typeface="Lato"/>
                <a:cs typeface="Lato"/>
                <a:sym typeface="Lato"/>
              </a:defRPr>
            </a:lvl8pPr>
            <a:lvl9pPr lvl="8">
              <a:buNone/>
              <a:defRPr>
                <a:latin typeface="Lato"/>
                <a:ea typeface="Lato"/>
                <a:cs typeface="Lato"/>
                <a:sym typeface="Lato"/>
              </a:defRPr>
            </a:lvl9pPr>
          </a:lstStyle>
          <a:p>
            <a:pPr indent="0" lvl="0" marL="0" rtl="0" algn="r">
              <a:spcBef>
                <a:spcPts val="0"/>
              </a:spcBef>
              <a:spcAft>
                <a:spcPts val="0"/>
              </a:spcAft>
              <a:buNone/>
            </a:pPr>
            <a:fld id="{00000000-1234-1234-1234-123412341234}" type="slidenum">
              <a:rPr lang="de"/>
              <a:t>‹#›</a:t>
            </a:fld>
            <a:endParaRPr/>
          </a:p>
        </p:txBody>
      </p:sp>
      <p:sp>
        <p:nvSpPr>
          <p:cNvPr id="40" name="Google Shape;40;p7"/>
          <p:cNvSpPr txBox="1"/>
          <p:nvPr/>
        </p:nvSpPr>
        <p:spPr>
          <a:xfrm>
            <a:off x="2458575" y="4693825"/>
            <a:ext cx="6075300" cy="332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de" sz="1000">
                <a:solidFill>
                  <a:schemeClr val="dk1"/>
                </a:solidFill>
                <a:latin typeface="Lato"/>
                <a:ea typeface="Lato"/>
                <a:cs typeface="Lato"/>
                <a:sym typeface="Lato"/>
              </a:rPr>
              <a:t>T. Döring – CUCKOOGUARD: A Memory-Efficient SYN Flood Defense Architecture for SmartNICs</a:t>
            </a:r>
            <a:endParaRPr sz="1800">
              <a:solidFill>
                <a:schemeClr val="dk2"/>
              </a:solidFill>
              <a:latin typeface="Lato"/>
              <a:ea typeface="Lato"/>
              <a:cs typeface="Lato"/>
              <a:sym typeface="Lato"/>
            </a:endParaRPr>
          </a:p>
          <a:p>
            <a:pPr indent="0" lvl="0" marL="0" rtl="0" algn="r">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r">
              <a:spcBef>
                <a:spcPts val="0"/>
              </a:spcBef>
              <a:spcAft>
                <a:spcPts val="0"/>
              </a:spcAft>
              <a:buNone/>
            </a:pPr>
            <a:r>
              <a:t/>
            </a:r>
            <a:endParaRPr sz="1000">
              <a:solidFill>
                <a:schemeClr val="dk1"/>
              </a:solidFill>
              <a:latin typeface="Lato"/>
              <a:ea typeface="Lato"/>
              <a:cs typeface="Lato"/>
              <a:sym typeface="La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1" name="Shape 41"/>
        <p:cNvGrpSpPr/>
        <p:nvPr/>
      </p:nvGrpSpPr>
      <p:grpSpPr>
        <a:xfrm>
          <a:off x="0" y="0"/>
          <a:ext cx="0" cy="0"/>
          <a:chOff x="0" y="0"/>
          <a:chExt cx="0" cy="0"/>
        </a:xfrm>
      </p:grpSpPr>
      <p:sp>
        <p:nvSpPr>
          <p:cNvPr id="42" name="Google Shape;42;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rgbClr val="7E1083"/>
              </a:buClr>
              <a:buSzPts val="4800"/>
              <a:buFont typeface="Lato"/>
              <a:buNone/>
              <a:defRPr sz="4800">
                <a:solidFill>
                  <a:srgbClr val="7E1083"/>
                </a:solidFill>
                <a:latin typeface="Lato"/>
                <a:ea typeface="Lato"/>
                <a:cs typeface="Lato"/>
                <a:sym typeface="Lato"/>
              </a:defRPr>
            </a:lvl1pPr>
            <a:lvl2pPr lvl="1">
              <a:spcBef>
                <a:spcPts val="0"/>
              </a:spcBef>
              <a:spcAft>
                <a:spcPts val="0"/>
              </a:spcAft>
              <a:buSzPts val="4800"/>
              <a:buFont typeface="Lato"/>
              <a:buNone/>
              <a:defRPr sz="4800">
                <a:latin typeface="Lato"/>
                <a:ea typeface="Lato"/>
                <a:cs typeface="Lato"/>
                <a:sym typeface="Lato"/>
              </a:defRPr>
            </a:lvl2pPr>
            <a:lvl3pPr lvl="2">
              <a:spcBef>
                <a:spcPts val="0"/>
              </a:spcBef>
              <a:spcAft>
                <a:spcPts val="0"/>
              </a:spcAft>
              <a:buSzPts val="4800"/>
              <a:buFont typeface="Lato"/>
              <a:buNone/>
              <a:defRPr sz="4800">
                <a:latin typeface="Lato"/>
                <a:ea typeface="Lato"/>
                <a:cs typeface="Lato"/>
                <a:sym typeface="Lato"/>
              </a:defRPr>
            </a:lvl3pPr>
            <a:lvl4pPr lvl="3">
              <a:spcBef>
                <a:spcPts val="0"/>
              </a:spcBef>
              <a:spcAft>
                <a:spcPts val="0"/>
              </a:spcAft>
              <a:buSzPts val="4800"/>
              <a:buFont typeface="Lato"/>
              <a:buNone/>
              <a:defRPr sz="4800">
                <a:latin typeface="Lato"/>
                <a:ea typeface="Lato"/>
                <a:cs typeface="Lato"/>
                <a:sym typeface="Lato"/>
              </a:defRPr>
            </a:lvl4pPr>
            <a:lvl5pPr lvl="4">
              <a:spcBef>
                <a:spcPts val="0"/>
              </a:spcBef>
              <a:spcAft>
                <a:spcPts val="0"/>
              </a:spcAft>
              <a:buSzPts val="4800"/>
              <a:buFont typeface="Lato"/>
              <a:buNone/>
              <a:defRPr sz="4800">
                <a:latin typeface="Lato"/>
                <a:ea typeface="Lato"/>
                <a:cs typeface="Lato"/>
                <a:sym typeface="Lato"/>
              </a:defRPr>
            </a:lvl5pPr>
            <a:lvl6pPr lvl="5">
              <a:spcBef>
                <a:spcPts val="0"/>
              </a:spcBef>
              <a:spcAft>
                <a:spcPts val="0"/>
              </a:spcAft>
              <a:buSzPts val="4800"/>
              <a:buFont typeface="Lato"/>
              <a:buNone/>
              <a:defRPr sz="4800">
                <a:latin typeface="Lato"/>
                <a:ea typeface="Lato"/>
                <a:cs typeface="Lato"/>
                <a:sym typeface="Lato"/>
              </a:defRPr>
            </a:lvl6pPr>
            <a:lvl7pPr lvl="6">
              <a:spcBef>
                <a:spcPts val="0"/>
              </a:spcBef>
              <a:spcAft>
                <a:spcPts val="0"/>
              </a:spcAft>
              <a:buSzPts val="4800"/>
              <a:buFont typeface="Lato"/>
              <a:buNone/>
              <a:defRPr sz="4800">
                <a:latin typeface="Lato"/>
                <a:ea typeface="Lato"/>
                <a:cs typeface="Lato"/>
                <a:sym typeface="Lato"/>
              </a:defRPr>
            </a:lvl7pPr>
            <a:lvl8pPr lvl="7">
              <a:spcBef>
                <a:spcPts val="0"/>
              </a:spcBef>
              <a:spcAft>
                <a:spcPts val="0"/>
              </a:spcAft>
              <a:buSzPts val="4800"/>
              <a:buFont typeface="Lato"/>
              <a:buNone/>
              <a:defRPr sz="4800">
                <a:latin typeface="Lato"/>
                <a:ea typeface="Lato"/>
                <a:cs typeface="Lato"/>
                <a:sym typeface="Lato"/>
              </a:defRPr>
            </a:lvl8pPr>
            <a:lvl9pPr lvl="8">
              <a:spcBef>
                <a:spcPts val="0"/>
              </a:spcBef>
              <a:spcAft>
                <a:spcPts val="0"/>
              </a:spcAft>
              <a:buSzPts val="4800"/>
              <a:buFont typeface="Lato"/>
              <a:buNone/>
              <a:defRPr sz="4800">
                <a:latin typeface="Lato"/>
                <a:ea typeface="Lato"/>
                <a:cs typeface="Lato"/>
                <a:sym typeface="Lato"/>
              </a:defRPr>
            </a:lvl9pPr>
          </a:lstStyle>
          <a:p/>
        </p:txBody>
      </p:sp>
      <p:sp>
        <p:nvSpPr>
          <p:cNvPr id="43" name="Google Shape;43;p8"/>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lvl1pPr lvl="0">
              <a:buNone/>
              <a:defRPr>
                <a:latin typeface="Lato"/>
                <a:ea typeface="Lato"/>
                <a:cs typeface="Lato"/>
                <a:sym typeface="Lato"/>
              </a:defRPr>
            </a:lvl1pPr>
            <a:lvl2pPr lvl="1">
              <a:buNone/>
              <a:defRPr>
                <a:latin typeface="Lato"/>
                <a:ea typeface="Lato"/>
                <a:cs typeface="Lato"/>
                <a:sym typeface="Lato"/>
              </a:defRPr>
            </a:lvl2pPr>
            <a:lvl3pPr lvl="2">
              <a:buNone/>
              <a:defRPr>
                <a:latin typeface="Lato"/>
                <a:ea typeface="Lato"/>
                <a:cs typeface="Lato"/>
                <a:sym typeface="Lato"/>
              </a:defRPr>
            </a:lvl3pPr>
            <a:lvl4pPr lvl="3">
              <a:buNone/>
              <a:defRPr>
                <a:latin typeface="Lato"/>
                <a:ea typeface="Lato"/>
                <a:cs typeface="Lato"/>
                <a:sym typeface="Lato"/>
              </a:defRPr>
            </a:lvl4pPr>
            <a:lvl5pPr lvl="4">
              <a:buNone/>
              <a:defRPr>
                <a:latin typeface="Lato"/>
                <a:ea typeface="Lato"/>
                <a:cs typeface="Lato"/>
                <a:sym typeface="Lato"/>
              </a:defRPr>
            </a:lvl5pPr>
            <a:lvl6pPr lvl="5">
              <a:buNone/>
              <a:defRPr>
                <a:latin typeface="Lato"/>
                <a:ea typeface="Lato"/>
                <a:cs typeface="Lato"/>
                <a:sym typeface="Lato"/>
              </a:defRPr>
            </a:lvl6pPr>
            <a:lvl7pPr lvl="6">
              <a:buNone/>
              <a:defRPr>
                <a:latin typeface="Lato"/>
                <a:ea typeface="Lato"/>
                <a:cs typeface="Lato"/>
                <a:sym typeface="Lato"/>
              </a:defRPr>
            </a:lvl7pPr>
            <a:lvl8pPr lvl="7">
              <a:buNone/>
              <a:defRPr>
                <a:latin typeface="Lato"/>
                <a:ea typeface="Lato"/>
                <a:cs typeface="Lato"/>
                <a:sym typeface="Lato"/>
              </a:defRPr>
            </a:lvl8pPr>
            <a:lvl9pPr lvl="8">
              <a:buNone/>
              <a:defRPr>
                <a:latin typeface="Lato"/>
                <a:ea typeface="Lato"/>
                <a:cs typeface="Lato"/>
                <a:sym typeface="Lato"/>
              </a:defRPr>
            </a:lvl9pPr>
          </a:lstStyle>
          <a:p>
            <a:pPr indent="0" lvl="0" marL="0" rtl="0" algn="r">
              <a:spcBef>
                <a:spcPts val="0"/>
              </a:spcBef>
              <a:spcAft>
                <a:spcPts val="0"/>
              </a:spcAft>
              <a:buNone/>
            </a:pPr>
            <a:fld id="{00000000-1234-1234-1234-123412341234}" type="slidenum">
              <a:rPr lang="de"/>
              <a:t>‹#›</a:t>
            </a:fld>
            <a:endParaRPr/>
          </a:p>
        </p:txBody>
      </p:sp>
      <p:sp>
        <p:nvSpPr>
          <p:cNvPr id="44" name="Google Shape;44;p8"/>
          <p:cNvSpPr txBox="1"/>
          <p:nvPr/>
        </p:nvSpPr>
        <p:spPr>
          <a:xfrm>
            <a:off x="2458575" y="4693825"/>
            <a:ext cx="6075300" cy="332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de" sz="1000">
                <a:solidFill>
                  <a:schemeClr val="dk1"/>
                </a:solidFill>
                <a:latin typeface="Lato"/>
                <a:ea typeface="Lato"/>
                <a:cs typeface="Lato"/>
                <a:sym typeface="Lato"/>
              </a:rPr>
              <a:t>T. Döring – CUCKOOGUARD: A Memory-Efficient SYN Flood Defense Architecture for SmartNICs</a:t>
            </a:r>
            <a:endParaRPr sz="1800">
              <a:solidFill>
                <a:schemeClr val="dk2"/>
              </a:solidFill>
              <a:latin typeface="Lato"/>
              <a:ea typeface="Lato"/>
              <a:cs typeface="Lato"/>
              <a:sym typeface="Lato"/>
            </a:endParaRPr>
          </a:p>
          <a:p>
            <a:pPr indent="0" lvl="0" marL="0" rtl="0" algn="r">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r">
              <a:spcBef>
                <a:spcPts val="0"/>
              </a:spcBef>
              <a:spcAft>
                <a:spcPts val="0"/>
              </a:spcAft>
              <a:buNone/>
            </a:pPr>
            <a:r>
              <a:t/>
            </a:r>
            <a:endParaRPr sz="1000">
              <a:solidFill>
                <a:schemeClr val="dk1"/>
              </a:solidFill>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210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47" name="Google Shape;4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7E1083"/>
              </a:buClr>
              <a:buSzPts val="4200"/>
              <a:buFont typeface="Lato"/>
              <a:buNone/>
              <a:defRPr sz="4200">
                <a:solidFill>
                  <a:srgbClr val="7E1083"/>
                </a:solidFill>
                <a:latin typeface="Lato"/>
                <a:ea typeface="Lato"/>
                <a:cs typeface="Lato"/>
                <a:sym typeface="Lato"/>
              </a:defRPr>
            </a:lvl1pPr>
            <a:lvl2pPr lvl="1" algn="ctr">
              <a:spcBef>
                <a:spcPts val="0"/>
              </a:spcBef>
              <a:spcAft>
                <a:spcPts val="0"/>
              </a:spcAft>
              <a:buSzPts val="4200"/>
              <a:buFont typeface="Lato"/>
              <a:buNone/>
              <a:defRPr sz="4200">
                <a:latin typeface="Lato"/>
                <a:ea typeface="Lato"/>
                <a:cs typeface="Lato"/>
                <a:sym typeface="Lato"/>
              </a:defRPr>
            </a:lvl2pPr>
            <a:lvl3pPr lvl="2" algn="ctr">
              <a:spcBef>
                <a:spcPts val="0"/>
              </a:spcBef>
              <a:spcAft>
                <a:spcPts val="0"/>
              </a:spcAft>
              <a:buSzPts val="4200"/>
              <a:buFont typeface="Lato"/>
              <a:buNone/>
              <a:defRPr sz="4200">
                <a:latin typeface="Lato"/>
                <a:ea typeface="Lato"/>
                <a:cs typeface="Lato"/>
                <a:sym typeface="Lato"/>
              </a:defRPr>
            </a:lvl3pPr>
            <a:lvl4pPr lvl="3" algn="ctr">
              <a:spcBef>
                <a:spcPts val="0"/>
              </a:spcBef>
              <a:spcAft>
                <a:spcPts val="0"/>
              </a:spcAft>
              <a:buSzPts val="4200"/>
              <a:buFont typeface="Lato"/>
              <a:buNone/>
              <a:defRPr sz="4200">
                <a:latin typeface="Lato"/>
                <a:ea typeface="Lato"/>
                <a:cs typeface="Lato"/>
                <a:sym typeface="Lato"/>
              </a:defRPr>
            </a:lvl4pPr>
            <a:lvl5pPr lvl="4" algn="ctr">
              <a:spcBef>
                <a:spcPts val="0"/>
              </a:spcBef>
              <a:spcAft>
                <a:spcPts val="0"/>
              </a:spcAft>
              <a:buSzPts val="4200"/>
              <a:buFont typeface="Lato"/>
              <a:buNone/>
              <a:defRPr sz="4200">
                <a:latin typeface="Lato"/>
                <a:ea typeface="Lato"/>
                <a:cs typeface="Lato"/>
                <a:sym typeface="Lato"/>
              </a:defRPr>
            </a:lvl5pPr>
            <a:lvl6pPr lvl="5" algn="ctr">
              <a:spcBef>
                <a:spcPts val="0"/>
              </a:spcBef>
              <a:spcAft>
                <a:spcPts val="0"/>
              </a:spcAft>
              <a:buSzPts val="4200"/>
              <a:buFont typeface="Lato"/>
              <a:buNone/>
              <a:defRPr sz="4200">
                <a:latin typeface="Lato"/>
                <a:ea typeface="Lato"/>
                <a:cs typeface="Lato"/>
                <a:sym typeface="Lato"/>
              </a:defRPr>
            </a:lvl6pPr>
            <a:lvl7pPr lvl="6" algn="ctr">
              <a:spcBef>
                <a:spcPts val="0"/>
              </a:spcBef>
              <a:spcAft>
                <a:spcPts val="0"/>
              </a:spcAft>
              <a:buSzPts val="4200"/>
              <a:buFont typeface="Lato"/>
              <a:buNone/>
              <a:defRPr sz="4200">
                <a:latin typeface="Lato"/>
                <a:ea typeface="Lato"/>
                <a:cs typeface="Lato"/>
                <a:sym typeface="Lato"/>
              </a:defRPr>
            </a:lvl7pPr>
            <a:lvl8pPr lvl="7" algn="ctr">
              <a:spcBef>
                <a:spcPts val="0"/>
              </a:spcBef>
              <a:spcAft>
                <a:spcPts val="0"/>
              </a:spcAft>
              <a:buSzPts val="4200"/>
              <a:buFont typeface="Lato"/>
              <a:buNone/>
              <a:defRPr sz="4200">
                <a:latin typeface="Lato"/>
                <a:ea typeface="Lato"/>
                <a:cs typeface="Lato"/>
                <a:sym typeface="Lato"/>
              </a:defRPr>
            </a:lvl8pPr>
            <a:lvl9pPr lvl="8" algn="ctr">
              <a:spcBef>
                <a:spcPts val="0"/>
              </a:spcBef>
              <a:spcAft>
                <a:spcPts val="0"/>
              </a:spcAft>
              <a:buSzPts val="4200"/>
              <a:buFont typeface="Lato"/>
              <a:buNone/>
              <a:defRPr sz="4200">
                <a:latin typeface="Lato"/>
                <a:ea typeface="Lato"/>
                <a:cs typeface="Lato"/>
                <a:sym typeface="Lato"/>
              </a:defRPr>
            </a:lvl9pPr>
          </a:lstStyle>
          <a:p/>
        </p:txBody>
      </p:sp>
      <p:sp>
        <p:nvSpPr>
          <p:cNvPr id="48" name="Google Shape;4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Font typeface="Lato"/>
              <a:buNone/>
              <a:defRPr sz="21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2100"/>
              <a:buFont typeface="Lato"/>
              <a:buNone/>
              <a:defRPr sz="21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2100"/>
              <a:buFont typeface="Lato"/>
              <a:buNone/>
              <a:defRPr sz="21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2100"/>
              <a:buFont typeface="Lato"/>
              <a:buNone/>
              <a:defRPr sz="21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2100"/>
              <a:buFont typeface="Lato"/>
              <a:buNone/>
              <a:defRPr sz="21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2100"/>
              <a:buFont typeface="Lato"/>
              <a:buNone/>
              <a:defRPr sz="21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2100"/>
              <a:buFont typeface="Lato"/>
              <a:buNone/>
              <a:defRPr sz="21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2100"/>
              <a:buFont typeface="Lato"/>
              <a:buNone/>
              <a:defRPr sz="21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2100"/>
              <a:buFont typeface="Lato"/>
              <a:buNone/>
              <a:defRPr sz="2100">
                <a:solidFill>
                  <a:schemeClr val="dk1"/>
                </a:solidFill>
                <a:latin typeface="Lato"/>
                <a:ea typeface="Lato"/>
                <a:cs typeface="Lato"/>
                <a:sym typeface="Lato"/>
              </a:defRPr>
            </a:lvl9pPr>
          </a:lstStyle>
          <a:p/>
        </p:txBody>
      </p:sp>
      <p:sp>
        <p:nvSpPr>
          <p:cNvPr id="49" name="Google Shape;4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Font typeface="Lato"/>
              <a:buChar char="●"/>
              <a:defRPr>
                <a:solidFill>
                  <a:schemeClr val="dk1"/>
                </a:solidFill>
                <a:latin typeface="Lato"/>
                <a:ea typeface="Lato"/>
                <a:cs typeface="Lato"/>
                <a:sym typeface="Lato"/>
              </a:defRPr>
            </a:lvl1pPr>
            <a:lvl2pPr indent="-317500" lvl="1" marL="914400">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p:txBody>
      </p:sp>
      <p:sp>
        <p:nvSpPr>
          <p:cNvPr id="50" name="Google Shape;50;p9"/>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lvl1pPr lvl="0">
              <a:buNone/>
              <a:defRPr>
                <a:latin typeface="Lato"/>
                <a:ea typeface="Lato"/>
                <a:cs typeface="Lato"/>
                <a:sym typeface="Lato"/>
              </a:defRPr>
            </a:lvl1pPr>
            <a:lvl2pPr lvl="1">
              <a:buNone/>
              <a:defRPr>
                <a:latin typeface="Lato"/>
                <a:ea typeface="Lato"/>
                <a:cs typeface="Lato"/>
                <a:sym typeface="Lato"/>
              </a:defRPr>
            </a:lvl2pPr>
            <a:lvl3pPr lvl="2">
              <a:buNone/>
              <a:defRPr>
                <a:latin typeface="Lato"/>
                <a:ea typeface="Lato"/>
                <a:cs typeface="Lato"/>
                <a:sym typeface="Lato"/>
              </a:defRPr>
            </a:lvl3pPr>
            <a:lvl4pPr lvl="3">
              <a:buNone/>
              <a:defRPr>
                <a:latin typeface="Lato"/>
                <a:ea typeface="Lato"/>
                <a:cs typeface="Lato"/>
                <a:sym typeface="Lato"/>
              </a:defRPr>
            </a:lvl4pPr>
            <a:lvl5pPr lvl="4">
              <a:buNone/>
              <a:defRPr>
                <a:latin typeface="Lato"/>
                <a:ea typeface="Lato"/>
                <a:cs typeface="Lato"/>
                <a:sym typeface="Lato"/>
              </a:defRPr>
            </a:lvl5pPr>
            <a:lvl6pPr lvl="5">
              <a:buNone/>
              <a:defRPr>
                <a:latin typeface="Lato"/>
                <a:ea typeface="Lato"/>
                <a:cs typeface="Lato"/>
                <a:sym typeface="Lato"/>
              </a:defRPr>
            </a:lvl6pPr>
            <a:lvl7pPr lvl="6">
              <a:buNone/>
              <a:defRPr>
                <a:latin typeface="Lato"/>
                <a:ea typeface="Lato"/>
                <a:cs typeface="Lato"/>
                <a:sym typeface="Lato"/>
              </a:defRPr>
            </a:lvl7pPr>
            <a:lvl8pPr lvl="7">
              <a:buNone/>
              <a:defRPr>
                <a:latin typeface="Lato"/>
                <a:ea typeface="Lato"/>
                <a:cs typeface="Lato"/>
                <a:sym typeface="Lato"/>
              </a:defRPr>
            </a:lvl8pPr>
            <a:lvl9pPr lvl="8">
              <a:buNone/>
              <a:defRPr>
                <a:latin typeface="Lato"/>
                <a:ea typeface="Lato"/>
                <a:cs typeface="Lato"/>
                <a:sym typeface="Lato"/>
              </a:defRPr>
            </a:lvl9pPr>
          </a:lstStyle>
          <a:p>
            <a:pPr indent="0" lvl="0" marL="0" rtl="0" algn="r">
              <a:spcBef>
                <a:spcPts val="0"/>
              </a:spcBef>
              <a:spcAft>
                <a:spcPts val="0"/>
              </a:spcAft>
              <a:buNone/>
            </a:pPr>
            <a:fld id="{00000000-1234-1234-1234-123412341234}" type="slidenum">
              <a:rPr lang="de"/>
              <a:t>‹#›</a:t>
            </a:fld>
            <a:endParaRPr/>
          </a:p>
        </p:txBody>
      </p:sp>
      <p:sp>
        <p:nvSpPr>
          <p:cNvPr id="51" name="Google Shape;51;p9"/>
          <p:cNvSpPr txBox="1"/>
          <p:nvPr/>
        </p:nvSpPr>
        <p:spPr>
          <a:xfrm>
            <a:off x="2458575" y="4693825"/>
            <a:ext cx="6075300" cy="332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de" sz="1000">
                <a:solidFill>
                  <a:schemeClr val="dk1"/>
                </a:solidFill>
                <a:latin typeface="Lato"/>
                <a:ea typeface="Lato"/>
                <a:cs typeface="Lato"/>
                <a:sym typeface="Lato"/>
              </a:rPr>
              <a:t>T. Döring – CUCKOOGUARD: A Memory-Efficient SYN Flood Defense Architecture for SmartNICs</a:t>
            </a:r>
            <a:endParaRPr sz="1800">
              <a:solidFill>
                <a:schemeClr val="dk2"/>
              </a:solidFill>
              <a:latin typeface="Lato"/>
              <a:ea typeface="Lato"/>
              <a:cs typeface="Lato"/>
              <a:sym typeface="Lato"/>
            </a:endParaRPr>
          </a:p>
          <a:p>
            <a:pPr indent="0" lvl="0" marL="0" rtl="0" algn="r">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r">
              <a:spcBef>
                <a:spcPts val="0"/>
              </a:spcBef>
              <a:spcAft>
                <a:spcPts val="0"/>
              </a:spcAft>
              <a:buNone/>
            </a:pPr>
            <a:r>
              <a:t/>
            </a:r>
            <a:endParaRPr sz="1000">
              <a:solidFill>
                <a:schemeClr val="dk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1800"/>
              <a:buFont typeface="Lato"/>
              <a:buNone/>
              <a:defRPr>
                <a:solidFill>
                  <a:schemeClr val="dk1"/>
                </a:solidFill>
                <a:latin typeface="Lato"/>
                <a:ea typeface="Lato"/>
                <a:cs typeface="Lato"/>
                <a:sym typeface="Lato"/>
              </a:defRPr>
            </a:lvl1pPr>
          </a:lstStyle>
          <a:p/>
        </p:txBody>
      </p:sp>
      <p:sp>
        <p:nvSpPr>
          <p:cNvPr id="54" name="Google Shape;54;p10"/>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lvl1pPr lvl="0">
              <a:buNone/>
              <a:defRPr>
                <a:latin typeface="Lato"/>
                <a:ea typeface="Lato"/>
                <a:cs typeface="Lato"/>
                <a:sym typeface="Lato"/>
              </a:defRPr>
            </a:lvl1pPr>
            <a:lvl2pPr lvl="1">
              <a:buNone/>
              <a:defRPr>
                <a:latin typeface="Lato"/>
                <a:ea typeface="Lato"/>
                <a:cs typeface="Lato"/>
                <a:sym typeface="Lato"/>
              </a:defRPr>
            </a:lvl2pPr>
            <a:lvl3pPr lvl="2">
              <a:buNone/>
              <a:defRPr>
                <a:latin typeface="Lato"/>
                <a:ea typeface="Lato"/>
                <a:cs typeface="Lato"/>
                <a:sym typeface="Lato"/>
              </a:defRPr>
            </a:lvl3pPr>
            <a:lvl4pPr lvl="3">
              <a:buNone/>
              <a:defRPr>
                <a:latin typeface="Lato"/>
                <a:ea typeface="Lato"/>
                <a:cs typeface="Lato"/>
                <a:sym typeface="Lato"/>
              </a:defRPr>
            </a:lvl4pPr>
            <a:lvl5pPr lvl="4">
              <a:buNone/>
              <a:defRPr>
                <a:latin typeface="Lato"/>
                <a:ea typeface="Lato"/>
                <a:cs typeface="Lato"/>
                <a:sym typeface="Lato"/>
              </a:defRPr>
            </a:lvl5pPr>
            <a:lvl6pPr lvl="5">
              <a:buNone/>
              <a:defRPr>
                <a:latin typeface="Lato"/>
                <a:ea typeface="Lato"/>
                <a:cs typeface="Lato"/>
                <a:sym typeface="Lato"/>
              </a:defRPr>
            </a:lvl6pPr>
            <a:lvl7pPr lvl="6">
              <a:buNone/>
              <a:defRPr>
                <a:latin typeface="Lato"/>
                <a:ea typeface="Lato"/>
                <a:cs typeface="Lato"/>
                <a:sym typeface="Lato"/>
              </a:defRPr>
            </a:lvl7pPr>
            <a:lvl8pPr lvl="7">
              <a:buNone/>
              <a:defRPr>
                <a:latin typeface="Lato"/>
                <a:ea typeface="Lato"/>
                <a:cs typeface="Lato"/>
                <a:sym typeface="Lato"/>
              </a:defRPr>
            </a:lvl8pPr>
            <a:lvl9pPr lvl="8">
              <a:buNone/>
              <a:defRPr>
                <a:latin typeface="Lato"/>
                <a:ea typeface="Lato"/>
                <a:cs typeface="Lato"/>
                <a:sym typeface="Lato"/>
              </a:defRPr>
            </a:lvl9pPr>
          </a:lstStyle>
          <a:p>
            <a:pPr indent="0" lvl="0" marL="0" rtl="0" algn="r">
              <a:spcBef>
                <a:spcPts val="0"/>
              </a:spcBef>
              <a:spcAft>
                <a:spcPts val="0"/>
              </a:spcAft>
              <a:buNone/>
            </a:pPr>
            <a:fld id="{00000000-1234-1234-1234-123412341234}" type="slidenum">
              <a:rPr lang="de"/>
              <a:t>‹#›</a:t>
            </a:fld>
            <a:endParaRPr/>
          </a:p>
        </p:txBody>
      </p:sp>
      <p:sp>
        <p:nvSpPr>
          <p:cNvPr id="55" name="Google Shape;55;p10"/>
          <p:cNvSpPr txBox="1"/>
          <p:nvPr/>
        </p:nvSpPr>
        <p:spPr>
          <a:xfrm>
            <a:off x="2458575" y="4693825"/>
            <a:ext cx="6075300" cy="3324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de" sz="1000">
                <a:solidFill>
                  <a:schemeClr val="dk1"/>
                </a:solidFill>
                <a:latin typeface="Lato"/>
                <a:ea typeface="Lato"/>
                <a:cs typeface="Lato"/>
                <a:sym typeface="Lato"/>
              </a:rPr>
              <a:t>T. Döring – CUCKOOGUARD: A Memory-Efficient SYN Flood Defense Architecture for SmartNICs</a:t>
            </a:r>
            <a:endParaRPr sz="1800">
              <a:solidFill>
                <a:schemeClr val="dk2"/>
              </a:solidFill>
              <a:latin typeface="Lato"/>
              <a:ea typeface="Lato"/>
              <a:cs typeface="Lato"/>
              <a:sym typeface="Lato"/>
            </a:endParaRPr>
          </a:p>
          <a:p>
            <a:pPr indent="0" lvl="0" marL="0" rtl="0" algn="r">
              <a:spcBef>
                <a:spcPts val="0"/>
              </a:spcBef>
              <a:spcAft>
                <a:spcPts val="0"/>
              </a:spcAft>
              <a:buClr>
                <a:schemeClr val="dk1"/>
              </a:buClr>
              <a:buSzPts val="1100"/>
              <a:buFont typeface="Arial"/>
              <a:buNone/>
            </a:pPr>
            <a:r>
              <a:t/>
            </a:r>
            <a:endParaRPr sz="1000">
              <a:solidFill>
                <a:schemeClr val="dk1"/>
              </a:solidFill>
              <a:latin typeface="Lato"/>
              <a:ea typeface="Lato"/>
              <a:cs typeface="Lato"/>
              <a:sym typeface="Lato"/>
            </a:endParaRPr>
          </a:p>
          <a:p>
            <a:pPr indent="0" lvl="0" marL="0" rtl="0" algn="r">
              <a:spcBef>
                <a:spcPts val="0"/>
              </a:spcBef>
              <a:spcAft>
                <a:spcPts val="0"/>
              </a:spcAft>
              <a:buNone/>
            </a:pPr>
            <a:r>
              <a:t/>
            </a:r>
            <a:endParaRPr sz="1000">
              <a:solidFill>
                <a:schemeClr val="dk1"/>
              </a:solidFill>
              <a:latin typeface="Lato"/>
              <a:ea typeface="Lato"/>
              <a:cs typeface="Lato"/>
              <a:sym typeface="Lato"/>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4.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218121" y="4663225"/>
            <a:ext cx="8031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defRPr>
            </a:lvl1pPr>
            <a:lvl2pPr lvl="1" algn="r">
              <a:buNone/>
              <a:defRPr sz="1000">
                <a:solidFill>
                  <a:schemeClr val="dk1"/>
                </a:solidFill>
              </a:defRPr>
            </a:lvl2pPr>
            <a:lvl3pPr lvl="2" algn="r">
              <a:buNone/>
              <a:defRPr sz="1000">
                <a:solidFill>
                  <a:schemeClr val="dk1"/>
                </a:solidFill>
              </a:defRPr>
            </a:lvl3pPr>
            <a:lvl4pPr lvl="3" algn="r">
              <a:buNone/>
              <a:defRPr sz="1000">
                <a:solidFill>
                  <a:schemeClr val="dk1"/>
                </a:solidFill>
              </a:defRPr>
            </a:lvl4pPr>
            <a:lvl5pPr lvl="4" algn="r">
              <a:buNone/>
              <a:defRPr sz="1000">
                <a:solidFill>
                  <a:schemeClr val="dk1"/>
                </a:solidFill>
              </a:defRPr>
            </a:lvl5pPr>
            <a:lvl6pPr lvl="5" algn="r">
              <a:buNone/>
              <a:defRPr sz="1000">
                <a:solidFill>
                  <a:schemeClr val="dk1"/>
                </a:solidFill>
              </a:defRPr>
            </a:lvl6pPr>
            <a:lvl7pPr lvl="6" algn="r">
              <a:buNone/>
              <a:defRPr sz="1000">
                <a:solidFill>
                  <a:schemeClr val="dk1"/>
                </a:solidFill>
              </a:defRPr>
            </a:lvl7pPr>
            <a:lvl8pPr lvl="7" algn="r">
              <a:buNone/>
              <a:defRPr sz="1000">
                <a:solidFill>
                  <a:schemeClr val="dk1"/>
                </a:solidFill>
              </a:defRPr>
            </a:lvl8pPr>
            <a:lvl9pPr lvl="8" algn="r">
              <a:buNone/>
              <a:defRPr sz="1000">
                <a:solidFill>
                  <a:schemeClr val="dk1"/>
                </a:solidFill>
              </a:defRPr>
            </a:lvl9pPr>
          </a:lstStyle>
          <a:p>
            <a:pPr indent="0" lvl="0" marL="0" rtl="0" algn="r">
              <a:spcBef>
                <a:spcPts val="0"/>
              </a:spcBef>
              <a:spcAft>
                <a:spcPts val="0"/>
              </a:spcAft>
              <a:buNone/>
            </a:pPr>
            <a:fld id="{00000000-1234-1234-1234-123412341234}" type="slidenum">
              <a:rPr lang="de"/>
              <a:t>‹#›</a:t>
            </a:fld>
            <a:endParaRPr/>
          </a:p>
        </p:txBody>
      </p:sp>
      <p:pic>
        <p:nvPicPr>
          <p:cNvPr id="9" name="Google Shape;9;p1" title="NTHU_logo_alt_text.png"/>
          <p:cNvPicPr preferRelativeResize="0"/>
          <p:nvPr/>
        </p:nvPicPr>
        <p:blipFill rotWithShape="1">
          <a:blip r:embed="rId1">
            <a:alphaModFix/>
          </a:blip>
          <a:srcRect b="9291" l="6951" r="5390" t="6320"/>
          <a:stretch/>
        </p:blipFill>
        <p:spPr>
          <a:xfrm>
            <a:off x="8218125" y="210300"/>
            <a:ext cx="715576" cy="577851"/>
          </a:xfrm>
          <a:prstGeom prst="rect">
            <a:avLst/>
          </a:prstGeom>
          <a:noFill/>
          <a:ln>
            <a:noFill/>
          </a:ln>
        </p:spPr>
      </p:pic>
      <p:pic>
        <p:nvPicPr>
          <p:cNvPr id="10" name="Google Shape;10;p1"/>
          <p:cNvPicPr preferRelativeResize="0"/>
          <p:nvPr/>
        </p:nvPicPr>
        <p:blipFill rotWithShape="1">
          <a:blip r:embed="rId2">
            <a:alphaModFix/>
          </a:blip>
          <a:srcRect b="12880" l="12501" r="12003" t="12836"/>
          <a:stretch/>
        </p:blipFill>
        <p:spPr>
          <a:xfrm>
            <a:off x="7420575" y="210300"/>
            <a:ext cx="587256" cy="5778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28.png"/><Relationship Id="rId5"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28.png"/><Relationship Id="rId5"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2.png"/><Relationship Id="rId5"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1.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1.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1.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5.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drive.google.com/file/d/1zC3bnnLe5FWCts6Ndtkg6GppX7EVEIKo/view" TargetMode="Externa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png"/><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6.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png"/><Relationship Id="rId7"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idx="4294967295" type="body"/>
          </p:nvPr>
        </p:nvSpPr>
        <p:spPr>
          <a:xfrm>
            <a:off x="311700" y="2414675"/>
            <a:ext cx="8520600" cy="2091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de">
                <a:solidFill>
                  <a:schemeClr val="dk1"/>
                </a:solidFill>
                <a:latin typeface="Lato"/>
                <a:ea typeface="Lato"/>
                <a:cs typeface="Lato"/>
                <a:sym typeface="Lato"/>
              </a:rPr>
              <a:t>Tristan Döring</a:t>
            </a:r>
            <a:endParaRPr b="1">
              <a:solidFill>
                <a:schemeClr val="dk1"/>
              </a:solidFill>
              <a:latin typeface="Lato"/>
              <a:ea typeface="Lato"/>
              <a:cs typeface="Lato"/>
              <a:sym typeface="Lato"/>
            </a:endParaRPr>
          </a:p>
          <a:p>
            <a:pPr indent="0" lvl="0" marL="0" rtl="0" algn="ctr">
              <a:spcBef>
                <a:spcPts val="1200"/>
              </a:spcBef>
              <a:spcAft>
                <a:spcPts val="1200"/>
              </a:spcAft>
              <a:buNone/>
            </a:pPr>
            <a:r>
              <a:rPr lang="de" sz="1300">
                <a:solidFill>
                  <a:schemeClr val="dk1"/>
                </a:solidFill>
                <a:latin typeface="Lato"/>
                <a:ea typeface="Lato"/>
                <a:cs typeface="Lato"/>
                <a:sym typeface="Lato"/>
              </a:rPr>
              <a:t>Wednesday 11th June, 2025</a:t>
            </a:r>
            <a:endParaRPr sz="1300">
              <a:solidFill>
                <a:schemeClr val="dk1"/>
              </a:solidFill>
              <a:latin typeface="Lato"/>
              <a:ea typeface="Lato"/>
              <a:cs typeface="Lato"/>
              <a:sym typeface="Lato"/>
            </a:endParaRPr>
          </a:p>
        </p:txBody>
      </p:sp>
      <p:sp>
        <p:nvSpPr>
          <p:cNvPr id="69" name="Google Shape;69;p13"/>
          <p:cNvSpPr txBox="1"/>
          <p:nvPr>
            <p:ph type="ctrTitle"/>
          </p:nvPr>
        </p:nvSpPr>
        <p:spPr>
          <a:xfrm>
            <a:off x="311700" y="1155275"/>
            <a:ext cx="8520600" cy="79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de"/>
              <a:t>CUCKOOGUARD: A Memory-Efficient SYN Flood Defense Architecture for SmartNICs</a:t>
            </a:r>
            <a:endParaRPr/>
          </a:p>
        </p:txBody>
      </p:sp>
      <p:sp>
        <p:nvSpPr>
          <p:cNvPr id="70" name="Google Shape;70;p13"/>
          <p:cNvSpPr txBox="1"/>
          <p:nvPr>
            <p:ph idx="1" type="subTitle"/>
          </p:nvPr>
        </p:nvSpPr>
        <p:spPr>
          <a:xfrm>
            <a:off x="311700" y="1947875"/>
            <a:ext cx="8520600" cy="543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de"/>
              <a:t>Presentation for Master’s Thesis Defense by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2"/>
          <p:cNvSpPr txBox="1"/>
          <p:nvPr/>
        </p:nvSpPr>
        <p:spPr>
          <a:xfrm>
            <a:off x="786138" y="4026500"/>
            <a:ext cx="7571700" cy="5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lang="de" sz="1800">
                <a:solidFill>
                  <a:schemeClr val="dk1"/>
                </a:solidFill>
                <a:latin typeface="Lato"/>
                <a:ea typeface="Lato"/>
                <a:cs typeface="Lato"/>
                <a:sym typeface="Lato"/>
              </a:rPr>
              <a:t>R2 — Low Latency (LAT)</a:t>
            </a:r>
            <a:endParaRPr sz="1800">
              <a:solidFill>
                <a:schemeClr val="dk2"/>
              </a:solidFill>
            </a:endParaRPr>
          </a:p>
        </p:txBody>
      </p:sp>
      <p:sp>
        <p:nvSpPr>
          <p:cNvPr id="151" name="Google Shape;151;p22"/>
          <p:cNvSpPr txBox="1"/>
          <p:nvPr/>
        </p:nvSpPr>
        <p:spPr>
          <a:xfrm>
            <a:off x="786138" y="4026500"/>
            <a:ext cx="7571700" cy="5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Clr>
                <a:schemeClr val="dk1"/>
              </a:buClr>
              <a:buSzPts val="1100"/>
              <a:buFont typeface="Arial"/>
              <a:buNone/>
            </a:pPr>
            <a:r>
              <a:rPr lang="de" sz="1800">
                <a:solidFill>
                  <a:schemeClr val="dk1"/>
                </a:solidFill>
                <a:latin typeface="Lato"/>
                <a:ea typeface="Lato"/>
                <a:cs typeface="Lato"/>
                <a:sym typeface="Lato"/>
              </a:rPr>
              <a:t>R3 — High Throughput (THR)</a:t>
            </a:r>
            <a:endParaRPr sz="1800">
              <a:solidFill>
                <a:schemeClr val="dk2"/>
              </a:solidFill>
            </a:endParaRPr>
          </a:p>
        </p:txBody>
      </p:sp>
      <p:sp>
        <p:nvSpPr>
          <p:cNvPr id="152" name="Google Shape;152;p22"/>
          <p:cNvSpPr txBox="1"/>
          <p:nvPr/>
        </p:nvSpPr>
        <p:spPr>
          <a:xfrm>
            <a:off x="786138" y="4026500"/>
            <a:ext cx="7571700" cy="5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Clr>
                <a:schemeClr val="dk1"/>
              </a:buClr>
              <a:buSzPts val="1100"/>
              <a:buFont typeface="Arial"/>
              <a:buNone/>
            </a:pPr>
            <a:r>
              <a:rPr lang="de" sz="1800">
                <a:solidFill>
                  <a:schemeClr val="dk1"/>
                </a:solidFill>
                <a:latin typeface="Lato"/>
                <a:ea typeface="Lato"/>
                <a:cs typeface="Lato"/>
                <a:sym typeface="Lato"/>
              </a:rPr>
              <a:t>R4 — Transparency (TRP)</a:t>
            </a:r>
            <a:endParaRPr sz="1800">
              <a:solidFill>
                <a:schemeClr val="dk2"/>
              </a:solidFill>
            </a:endParaRPr>
          </a:p>
        </p:txBody>
      </p:sp>
      <p:sp>
        <p:nvSpPr>
          <p:cNvPr id="153" name="Google Shape;153;p22"/>
          <p:cNvSpPr txBox="1"/>
          <p:nvPr/>
        </p:nvSpPr>
        <p:spPr>
          <a:xfrm>
            <a:off x="786138" y="4026500"/>
            <a:ext cx="7571700" cy="5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Clr>
                <a:schemeClr val="dk1"/>
              </a:buClr>
              <a:buSzPts val="1100"/>
              <a:buFont typeface="Arial"/>
              <a:buNone/>
            </a:pPr>
            <a:r>
              <a:rPr lang="de" sz="1800">
                <a:solidFill>
                  <a:schemeClr val="dk1"/>
                </a:solidFill>
                <a:latin typeface="Lato"/>
                <a:ea typeface="Lato"/>
                <a:cs typeface="Lato"/>
                <a:sym typeface="Lato"/>
              </a:rPr>
              <a:t>R5 — Server Offloading (OFF)</a:t>
            </a:r>
            <a:endParaRPr sz="1800">
              <a:solidFill>
                <a:schemeClr val="dk2"/>
              </a:solidFill>
            </a:endParaRPr>
          </a:p>
        </p:txBody>
      </p:sp>
      <p:sp>
        <p:nvSpPr>
          <p:cNvPr id="154" name="Google Shape;154;p22"/>
          <p:cNvSpPr txBox="1"/>
          <p:nvPr/>
        </p:nvSpPr>
        <p:spPr>
          <a:xfrm>
            <a:off x="786163" y="4026500"/>
            <a:ext cx="7571700" cy="5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Clr>
                <a:schemeClr val="dk1"/>
              </a:buClr>
              <a:buSzPts val="1100"/>
              <a:buFont typeface="Arial"/>
              <a:buNone/>
            </a:pPr>
            <a:r>
              <a:rPr lang="de" sz="1800">
                <a:solidFill>
                  <a:schemeClr val="dk1"/>
                </a:solidFill>
                <a:latin typeface="Lato"/>
                <a:ea typeface="Lato"/>
                <a:cs typeface="Lato"/>
                <a:sym typeface="Lato"/>
              </a:rPr>
              <a:t>R1 — Low Memory Consumption (MEM)</a:t>
            </a:r>
            <a:endParaRPr sz="1800">
              <a:solidFill>
                <a:schemeClr val="dk2"/>
              </a:solidFill>
            </a:endParaRPr>
          </a:p>
        </p:txBody>
      </p:sp>
      <p:sp>
        <p:nvSpPr>
          <p:cNvPr id="155" name="Google Shape;155;p22"/>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solidFill>
                  <a:schemeClr val="accent1"/>
                </a:solidFill>
              </a:rPr>
              <a:t>CUCKOOGUARD </a:t>
            </a:r>
            <a:r>
              <a:rPr lang="de"/>
              <a:t>Architecture Requirements</a:t>
            </a:r>
            <a:endParaRPr/>
          </a:p>
        </p:txBody>
      </p:sp>
      <p:sp>
        <p:nvSpPr>
          <p:cNvPr id="156" name="Google Shape;156;p22"/>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id="157" name="Google Shape;157;p22" title="SYN_Flood_attack (1).png"/>
          <p:cNvPicPr preferRelativeResize="0"/>
          <p:nvPr/>
        </p:nvPicPr>
        <p:blipFill>
          <a:blip r:embed="rId3">
            <a:alphaModFix/>
          </a:blip>
          <a:stretch>
            <a:fillRect/>
          </a:stretch>
        </p:blipFill>
        <p:spPr>
          <a:xfrm>
            <a:off x="362588" y="932700"/>
            <a:ext cx="6437627" cy="2791326"/>
          </a:xfrm>
          <a:prstGeom prst="rect">
            <a:avLst/>
          </a:prstGeom>
          <a:noFill/>
          <a:ln>
            <a:noFill/>
          </a:ln>
        </p:spPr>
      </p:pic>
      <p:sp>
        <p:nvSpPr>
          <p:cNvPr id="158" name="Google Shape;158;p22"/>
          <p:cNvSpPr txBox="1"/>
          <p:nvPr/>
        </p:nvSpPr>
        <p:spPr>
          <a:xfrm>
            <a:off x="1715125" y="2273500"/>
            <a:ext cx="1028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800">
                <a:solidFill>
                  <a:schemeClr val="lt1"/>
                </a:solidFill>
              </a:rPr>
              <a:t>Internet</a:t>
            </a:r>
            <a:endParaRPr sz="1800">
              <a:solidFill>
                <a:schemeClr val="lt1"/>
              </a:solidFill>
            </a:endParaRPr>
          </a:p>
        </p:txBody>
      </p:sp>
      <p:sp>
        <p:nvSpPr>
          <p:cNvPr id="159" name="Google Shape;159;p22"/>
          <p:cNvSpPr txBox="1"/>
          <p:nvPr/>
        </p:nvSpPr>
        <p:spPr>
          <a:xfrm>
            <a:off x="3780525" y="1135850"/>
            <a:ext cx="1564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 sz="1800">
                <a:solidFill>
                  <a:schemeClr val="dk1"/>
                </a:solidFill>
              </a:rPr>
              <a:t>SYN Flood Defense</a:t>
            </a:r>
            <a:endParaRPr sz="1800">
              <a:solidFill>
                <a:schemeClr val="dk1"/>
              </a:solidFill>
            </a:endParaRPr>
          </a:p>
        </p:txBody>
      </p:sp>
      <p:sp>
        <p:nvSpPr>
          <p:cNvPr id="160" name="Google Shape;160;p22"/>
          <p:cNvSpPr txBox="1"/>
          <p:nvPr/>
        </p:nvSpPr>
        <p:spPr>
          <a:xfrm>
            <a:off x="7875225" y="1440650"/>
            <a:ext cx="886500" cy="50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de" sz="1800">
                <a:solidFill>
                  <a:schemeClr val="dk1"/>
                </a:solidFill>
                <a:latin typeface="Lato"/>
                <a:ea typeface="Lato"/>
                <a:cs typeface="Lato"/>
                <a:sym typeface="Lato"/>
              </a:rPr>
              <a:t>MEM</a:t>
            </a:r>
            <a:endParaRPr sz="1800">
              <a:solidFill>
                <a:schemeClr val="dk1"/>
              </a:solidFill>
              <a:latin typeface="Lato"/>
              <a:ea typeface="Lato"/>
              <a:cs typeface="Lato"/>
              <a:sym typeface="Lato"/>
            </a:endParaRPr>
          </a:p>
        </p:txBody>
      </p:sp>
      <p:sp>
        <p:nvSpPr>
          <p:cNvPr id="161" name="Google Shape;161;p22"/>
          <p:cNvSpPr txBox="1"/>
          <p:nvPr/>
        </p:nvSpPr>
        <p:spPr>
          <a:xfrm>
            <a:off x="7875225" y="1941050"/>
            <a:ext cx="886500" cy="50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de" sz="1800">
                <a:solidFill>
                  <a:schemeClr val="dk1"/>
                </a:solidFill>
                <a:latin typeface="Lato"/>
                <a:ea typeface="Lato"/>
                <a:cs typeface="Lato"/>
                <a:sym typeface="Lato"/>
              </a:rPr>
              <a:t>LAT</a:t>
            </a:r>
            <a:endParaRPr sz="1800">
              <a:solidFill>
                <a:schemeClr val="dk1"/>
              </a:solidFill>
              <a:latin typeface="Lato"/>
              <a:ea typeface="Lato"/>
              <a:cs typeface="Lato"/>
              <a:sym typeface="Lato"/>
            </a:endParaRPr>
          </a:p>
        </p:txBody>
      </p:sp>
      <p:sp>
        <p:nvSpPr>
          <p:cNvPr id="162" name="Google Shape;162;p22"/>
          <p:cNvSpPr txBox="1"/>
          <p:nvPr/>
        </p:nvSpPr>
        <p:spPr>
          <a:xfrm>
            <a:off x="7875225" y="2441450"/>
            <a:ext cx="886500" cy="50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de" sz="1800">
                <a:solidFill>
                  <a:schemeClr val="dk1"/>
                </a:solidFill>
                <a:latin typeface="Lato"/>
                <a:ea typeface="Lato"/>
                <a:cs typeface="Lato"/>
                <a:sym typeface="Lato"/>
              </a:rPr>
              <a:t>THR</a:t>
            </a:r>
            <a:endParaRPr sz="1800">
              <a:solidFill>
                <a:schemeClr val="dk1"/>
              </a:solidFill>
              <a:latin typeface="Lato"/>
              <a:ea typeface="Lato"/>
              <a:cs typeface="Lato"/>
              <a:sym typeface="Lato"/>
            </a:endParaRPr>
          </a:p>
        </p:txBody>
      </p:sp>
      <p:sp>
        <p:nvSpPr>
          <p:cNvPr id="163" name="Google Shape;163;p22"/>
          <p:cNvSpPr txBox="1"/>
          <p:nvPr/>
        </p:nvSpPr>
        <p:spPr>
          <a:xfrm>
            <a:off x="7875225" y="2941850"/>
            <a:ext cx="886500" cy="50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de" sz="1800">
                <a:solidFill>
                  <a:schemeClr val="dk1"/>
                </a:solidFill>
                <a:latin typeface="Lato"/>
                <a:ea typeface="Lato"/>
                <a:cs typeface="Lato"/>
                <a:sym typeface="Lato"/>
              </a:rPr>
              <a:t>TRP</a:t>
            </a:r>
            <a:endParaRPr sz="1800">
              <a:solidFill>
                <a:schemeClr val="dk1"/>
              </a:solidFill>
              <a:latin typeface="Lato"/>
              <a:ea typeface="Lato"/>
              <a:cs typeface="Lato"/>
              <a:sym typeface="Lato"/>
            </a:endParaRPr>
          </a:p>
        </p:txBody>
      </p:sp>
      <p:sp>
        <p:nvSpPr>
          <p:cNvPr id="164" name="Google Shape;164;p22"/>
          <p:cNvSpPr txBox="1"/>
          <p:nvPr/>
        </p:nvSpPr>
        <p:spPr>
          <a:xfrm>
            <a:off x="7875225" y="3442250"/>
            <a:ext cx="886500" cy="50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de" sz="1800">
                <a:solidFill>
                  <a:schemeClr val="dk1"/>
                </a:solidFill>
                <a:latin typeface="Lato"/>
                <a:ea typeface="Lato"/>
                <a:cs typeface="Lato"/>
                <a:sym typeface="Lato"/>
              </a:rPr>
              <a:t>OFF</a:t>
            </a:r>
            <a:endParaRPr sz="1800">
              <a:solidFill>
                <a:schemeClr val="dk1"/>
              </a:solidFill>
              <a:latin typeface="Lato"/>
              <a:ea typeface="Lato"/>
              <a:cs typeface="Lato"/>
              <a:sym typeface="Lato"/>
            </a:endParaRPr>
          </a:p>
        </p:txBody>
      </p:sp>
      <p:sp>
        <p:nvSpPr>
          <p:cNvPr id="165" name="Google Shape;165;p22"/>
          <p:cNvSpPr txBox="1"/>
          <p:nvPr/>
        </p:nvSpPr>
        <p:spPr>
          <a:xfrm>
            <a:off x="7249950" y="1440650"/>
            <a:ext cx="726900" cy="5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b="1" lang="de" sz="1800">
                <a:solidFill>
                  <a:schemeClr val="dk1"/>
                </a:solidFill>
                <a:latin typeface="Lato"/>
                <a:ea typeface="Lato"/>
                <a:cs typeface="Lato"/>
                <a:sym typeface="Lato"/>
              </a:rPr>
              <a:t>R1 </a:t>
            </a:r>
            <a:r>
              <a:rPr lang="de" sz="1800">
                <a:solidFill>
                  <a:schemeClr val="dk1"/>
                </a:solidFill>
                <a:latin typeface="Lato"/>
                <a:ea typeface="Lato"/>
                <a:cs typeface="Lato"/>
                <a:sym typeface="Lato"/>
              </a:rPr>
              <a:t>–</a:t>
            </a:r>
            <a:endParaRPr sz="1800">
              <a:solidFill>
                <a:schemeClr val="dk1"/>
              </a:solidFill>
              <a:latin typeface="Lato"/>
              <a:ea typeface="Lato"/>
              <a:cs typeface="Lato"/>
              <a:sym typeface="Lato"/>
            </a:endParaRPr>
          </a:p>
        </p:txBody>
      </p:sp>
      <p:sp>
        <p:nvSpPr>
          <p:cNvPr id="166" name="Google Shape;166;p22"/>
          <p:cNvSpPr txBox="1"/>
          <p:nvPr/>
        </p:nvSpPr>
        <p:spPr>
          <a:xfrm>
            <a:off x="7249950" y="1941050"/>
            <a:ext cx="726900" cy="5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b="1" lang="de" sz="1800">
                <a:solidFill>
                  <a:schemeClr val="dk1"/>
                </a:solidFill>
                <a:latin typeface="Lato"/>
                <a:ea typeface="Lato"/>
                <a:cs typeface="Lato"/>
                <a:sym typeface="Lato"/>
              </a:rPr>
              <a:t>R2 </a:t>
            </a:r>
            <a:r>
              <a:rPr lang="de" sz="1800">
                <a:solidFill>
                  <a:schemeClr val="dk1"/>
                </a:solidFill>
                <a:latin typeface="Lato"/>
                <a:ea typeface="Lato"/>
                <a:cs typeface="Lato"/>
                <a:sym typeface="Lato"/>
              </a:rPr>
              <a:t>–</a:t>
            </a:r>
            <a:endParaRPr sz="1800">
              <a:solidFill>
                <a:schemeClr val="dk1"/>
              </a:solidFill>
              <a:latin typeface="Lato"/>
              <a:ea typeface="Lato"/>
              <a:cs typeface="Lato"/>
              <a:sym typeface="Lato"/>
            </a:endParaRPr>
          </a:p>
        </p:txBody>
      </p:sp>
      <p:sp>
        <p:nvSpPr>
          <p:cNvPr id="167" name="Google Shape;167;p22"/>
          <p:cNvSpPr txBox="1"/>
          <p:nvPr/>
        </p:nvSpPr>
        <p:spPr>
          <a:xfrm>
            <a:off x="7249950" y="2441438"/>
            <a:ext cx="726900" cy="5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b="1" lang="de" sz="1800">
                <a:solidFill>
                  <a:schemeClr val="dk1"/>
                </a:solidFill>
                <a:latin typeface="Lato"/>
                <a:ea typeface="Lato"/>
                <a:cs typeface="Lato"/>
                <a:sym typeface="Lato"/>
              </a:rPr>
              <a:t>R3 </a:t>
            </a:r>
            <a:r>
              <a:rPr lang="de" sz="1800">
                <a:solidFill>
                  <a:schemeClr val="dk1"/>
                </a:solidFill>
                <a:latin typeface="Lato"/>
                <a:ea typeface="Lato"/>
                <a:cs typeface="Lato"/>
                <a:sym typeface="Lato"/>
              </a:rPr>
              <a:t>–</a:t>
            </a:r>
            <a:endParaRPr sz="1800">
              <a:solidFill>
                <a:schemeClr val="dk1"/>
              </a:solidFill>
              <a:latin typeface="Lato"/>
              <a:ea typeface="Lato"/>
              <a:cs typeface="Lato"/>
              <a:sym typeface="Lato"/>
            </a:endParaRPr>
          </a:p>
        </p:txBody>
      </p:sp>
      <p:sp>
        <p:nvSpPr>
          <p:cNvPr id="168" name="Google Shape;168;p22"/>
          <p:cNvSpPr txBox="1"/>
          <p:nvPr/>
        </p:nvSpPr>
        <p:spPr>
          <a:xfrm>
            <a:off x="7249950" y="2941850"/>
            <a:ext cx="726900" cy="5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b="1" lang="de" sz="1800">
                <a:solidFill>
                  <a:schemeClr val="dk1"/>
                </a:solidFill>
                <a:latin typeface="Lato"/>
                <a:ea typeface="Lato"/>
                <a:cs typeface="Lato"/>
                <a:sym typeface="Lato"/>
              </a:rPr>
              <a:t>R4 </a:t>
            </a:r>
            <a:r>
              <a:rPr lang="de" sz="1800">
                <a:solidFill>
                  <a:schemeClr val="dk1"/>
                </a:solidFill>
                <a:latin typeface="Lato"/>
                <a:ea typeface="Lato"/>
                <a:cs typeface="Lato"/>
                <a:sym typeface="Lato"/>
              </a:rPr>
              <a:t>–</a:t>
            </a:r>
            <a:endParaRPr sz="1800">
              <a:solidFill>
                <a:schemeClr val="dk1"/>
              </a:solidFill>
              <a:latin typeface="Lato"/>
              <a:ea typeface="Lato"/>
              <a:cs typeface="Lato"/>
              <a:sym typeface="Lato"/>
            </a:endParaRPr>
          </a:p>
        </p:txBody>
      </p:sp>
      <p:sp>
        <p:nvSpPr>
          <p:cNvPr id="169" name="Google Shape;169;p22"/>
          <p:cNvSpPr txBox="1"/>
          <p:nvPr/>
        </p:nvSpPr>
        <p:spPr>
          <a:xfrm>
            <a:off x="7249950" y="3442250"/>
            <a:ext cx="726900" cy="5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b="1" lang="de" sz="1800">
                <a:solidFill>
                  <a:schemeClr val="dk1"/>
                </a:solidFill>
                <a:latin typeface="Lato"/>
                <a:ea typeface="Lato"/>
                <a:cs typeface="Lato"/>
                <a:sym typeface="Lato"/>
              </a:rPr>
              <a:t>R5 </a:t>
            </a:r>
            <a:r>
              <a:rPr lang="de" sz="1800">
                <a:solidFill>
                  <a:schemeClr val="dk1"/>
                </a:solidFill>
                <a:latin typeface="Lato"/>
                <a:ea typeface="Lato"/>
                <a:cs typeface="Lato"/>
                <a:sym typeface="Lato"/>
              </a:rPr>
              <a:t>–</a:t>
            </a:r>
            <a:endParaRPr sz="1800">
              <a:solidFill>
                <a:schemeClr val="dk1"/>
              </a:solidFill>
              <a:latin typeface="Lato"/>
              <a:ea typeface="Lato"/>
              <a:cs typeface="Lato"/>
              <a:sym typeface="Lato"/>
            </a:endParaRPr>
          </a:p>
        </p:txBody>
      </p:sp>
      <p:sp>
        <p:nvSpPr>
          <p:cNvPr id="170" name="Google Shape;170;p22"/>
          <p:cNvSpPr txBox="1"/>
          <p:nvPr/>
        </p:nvSpPr>
        <p:spPr>
          <a:xfrm>
            <a:off x="7025500" y="936475"/>
            <a:ext cx="1659900" cy="50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200"/>
              </a:spcAft>
              <a:buNone/>
            </a:pPr>
            <a:r>
              <a:rPr b="1" lang="de" sz="1800">
                <a:solidFill>
                  <a:schemeClr val="dk1"/>
                </a:solidFill>
                <a:latin typeface="Lato"/>
                <a:ea typeface="Lato"/>
                <a:cs typeface="Lato"/>
                <a:sym typeface="Lato"/>
              </a:rPr>
              <a:t>Requirements</a:t>
            </a:r>
            <a:endParaRPr b="1" sz="1800">
              <a:solidFill>
                <a:schemeClr val="dk1"/>
              </a:solidFill>
              <a:latin typeface="Lato"/>
              <a:ea typeface="Lato"/>
              <a:cs typeface="Lato"/>
              <a:sym typeface="Lato"/>
            </a:endParaRPr>
          </a:p>
        </p:txBody>
      </p:sp>
      <p:cxnSp>
        <p:nvCxnSpPr>
          <p:cNvPr id="171" name="Google Shape;171;p22"/>
          <p:cNvCxnSpPr/>
          <p:nvPr/>
        </p:nvCxnSpPr>
        <p:spPr>
          <a:xfrm>
            <a:off x="5124050" y="2779700"/>
            <a:ext cx="283500" cy="635400"/>
          </a:xfrm>
          <a:prstGeom prst="straightConnector1">
            <a:avLst/>
          </a:prstGeom>
          <a:noFill/>
          <a:ln cap="flat" cmpd="sng" w="38100">
            <a:solidFill>
              <a:srgbClr val="FF0000"/>
            </a:solidFill>
            <a:prstDash val="solid"/>
            <a:round/>
            <a:headEnd len="med" w="med" type="stealth"/>
            <a:tailEnd len="med" w="med" type="none"/>
          </a:ln>
        </p:spPr>
      </p:cxnSp>
      <p:cxnSp>
        <p:nvCxnSpPr>
          <p:cNvPr id="172" name="Google Shape;172;p22"/>
          <p:cNvCxnSpPr/>
          <p:nvPr/>
        </p:nvCxnSpPr>
        <p:spPr>
          <a:xfrm flipH="1">
            <a:off x="3944000" y="2525350"/>
            <a:ext cx="363300" cy="445500"/>
          </a:xfrm>
          <a:prstGeom prst="straightConnector1">
            <a:avLst/>
          </a:prstGeom>
          <a:noFill/>
          <a:ln cap="flat" cmpd="sng" w="38100">
            <a:solidFill>
              <a:srgbClr val="FF0000"/>
            </a:solidFill>
            <a:prstDash val="solid"/>
            <a:round/>
            <a:headEnd len="med" w="med" type="stealth"/>
            <a:tailEnd len="med" w="med" type="none"/>
          </a:ln>
        </p:spPr>
      </p:cxnSp>
      <p:cxnSp>
        <p:nvCxnSpPr>
          <p:cNvPr id="173" name="Google Shape;173;p22"/>
          <p:cNvCxnSpPr/>
          <p:nvPr/>
        </p:nvCxnSpPr>
        <p:spPr>
          <a:xfrm flipH="1">
            <a:off x="4885600" y="3215875"/>
            <a:ext cx="363300" cy="445500"/>
          </a:xfrm>
          <a:prstGeom prst="straightConnector1">
            <a:avLst/>
          </a:prstGeom>
          <a:noFill/>
          <a:ln cap="flat" cmpd="sng" w="38100">
            <a:solidFill>
              <a:srgbClr val="FF0000"/>
            </a:solidFill>
            <a:prstDash val="solid"/>
            <a:round/>
            <a:headEnd len="med" w="med" type="stealth"/>
            <a:tailEnd len="med" w="med" type="none"/>
          </a:ln>
        </p:spPr>
      </p:cxnSp>
      <p:pic>
        <p:nvPicPr>
          <p:cNvPr id="174" name="Google Shape;174;p22" title="XILINX U25.png"/>
          <p:cNvPicPr preferRelativeResize="0"/>
          <p:nvPr/>
        </p:nvPicPr>
        <p:blipFill rotWithShape="1">
          <a:blip r:embed="rId4">
            <a:alphaModFix/>
          </a:blip>
          <a:srcRect b="8021" l="9994" r="6294" t="13182"/>
          <a:stretch/>
        </p:blipFill>
        <p:spPr>
          <a:xfrm>
            <a:off x="4539175" y="2227612"/>
            <a:ext cx="1056162" cy="63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0"/>
                                          </p:stCondLst>
                                        </p:cTn>
                                        <p:tgtEl>
                                          <p:spTgt spid="1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72"/>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15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3"/>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CUCKOOGUARD Architecture Requirements</a:t>
            </a:r>
            <a:endParaRPr/>
          </a:p>
        </p:txBody>
      </p:sp>
      <p:sp>
        <p:nvSpPr>
          <p:cNvPr id="180" name="Google Shape;180;p23"/>
          <p:cNvSpPr txBox="1"/>
          <p:nvPr>
            <p:ph idx="1" type="body"/>
          </p:nvPr>
        </p:nvSpPr>
        <p:spPr>
          <a:xfrm>
            <a:off x="311700" y="1159700"/>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de"/>
              <a:t>R1</a:t>
            </a:r>
            <a:r>
              <a:rPr lang="de"/>
              <a:t> — Low Memory Consumption (MEM)</a:t>
            </a:r>
            <a:endParaRPr>
              <a:solidFill>
                <a:srgbClr val="D0A6D1"/>
              </a:solidFill>
            </a:endParaRPr>
          </a:p>
          <a:p>
            <a:pPr indent="0" lvl="0" marL="0" rtl="0" algn="l">
              <a:spcBef>
                <a:spcPts val="1200"/>
              </a:spcBef>
              <a:spcAft>
                <a:spcPts val="0"/>
              </a:spcAft>
              <a:buNone/>
            </a:pPr>
            <a:r>
              <a:rPr b="1" lang="de"/>
              <a:t>R2</a:t>
            </a:r>
            <a:r>
              <a:rPr lang="de"/>
              <a:t> — Low Latency (LAT)</a:t>
            </a:r>
            <a:endParaRPr/>
          </a:p>
          <a:p>
            <a:pPr indent="0" lvl="0" marL="0" rtl="0" algn="l">
              <a:spcBef>
                <a:spcPts val="1200"/>
              </a:spcBef>
              <a:spcAft>
                <a:spcPts val="0"/>
              </a:spcAft>
              <a:buNone/>
            </a:pPr>
            <a:r>
              <a:rPr b="1" lang="de"/>
              <a:t>R3</a:t>
            </a:r>
            <a:r>
              <a:rPr lang="de"/>
              <a:t> — High Throughput (THR)</a:t>
            </a:r>
            <a:endParaRPr/>
          </a:p>
          <a:p>
            <a:pPr indent="0" lvl="0" marL="0" rtl="0" algn="l">
              <a:spcBef>
                <a:spcPts val="1200"/>
              </a:spcBef>
              <a:spcAft>
                <a:spcPts val="0"/>
              </a:spcAft>
              <a:buNone/>
            </a:pPr>
            <a:r>
              <a:rPr b="1" lang="de"/>
              <a:t>R4</a:t>
            </a:r>
            <a:r>
              <a:rPr lang="de"/>
              <a:t> — Transparency (TRP)</a:t>
            </a:r>
            <a:endParaRPr/>
          </a:p>
          <a:p>
            <a:pPr indent="0" lvl="0" marL="0" rtl="0" algn="l">
              <a:spcBef>
                <a:spcPts val="1200"/>
              </a:spcBef>
              <a:spcAft>
                <a:spcPts val="0"/>
              </a:spcAft>
              <a:buNone/>
            </a:pPr>
            <a:r>
              <a:rPr b="1" lang="de"/>
              <a:t>R5 </a:t>
            </a:r>
            <a:r>
              <a:rPr lang="de"/>
              <a:t>— Server Offloading (OFF)</a:t>
            </a:r>
            <a:endParaRPr>
              <a:solidFill>
                <a:srgbClr val="D0A6D1"/>
              </a:solidFill>
            </a:endParaRPr>
          </a:p>
          <a:p>
            <a:pPr indent="0" lvl="0" marL="0" rtl="0" algn="l">
              <a:spcBef>
                <a:spcPts val="1200"/>
              </a:spcBef>
              <a:spcAft>
                <a:spcPts val="0"/>
              </a:spcAft>
              <a:buNone/>
            </a:pPr>
            <a:r>
              <a:rPr b="1" lang="de">
                <a:solidFill>
                  <a:srgbClr val="D0A6D1"/>
                </a:solidFill>
              </a:rPr>
              <a:t>R6</a:t>
            </a:r>
            <a:r>
              <a:rPr lang="de">
                <a:solidFill>
                  <a:srgbClr val="D0A6D1"/>
                </a:solidFill>
              </a:rPr>
              <a:t> — High Churn Tolerance (CHN)</a:t>
            </a:r>
            <a:endParaRPr>
              <a:solidFill>
                <a:srgbClr val="D0A6D1"/>
              </a:solidFill>
            </a:endParaRPr>
          </a:p>
          <a:p>
            <a:pPr indent="0" lvl="0" marL="0" rtl="0" algn="l">
              <a:spcBef>
                <a:spcPts val="1200"/>
              </a:spcBef>
              <a:spcAft>
                <a:spcPts val="0"/>
              </a:spcAft>
              <a:buNone/>
            </a:pPr>
            <a:r>
              <a:rPr b="1" lang="de">
                <a:solidFill>
                  <a:srgbClr val="D0A6D1"/>
                </a:solidFill>
              </a:rPr>
              <a:t>R7</a:t>
            </a:r>
            <a:r>
              <a:rPr lang="de">
                <a:solidFill>
                  <a:srgbClr val="D0A6D1"/>
                </a:solidFill>
              </a:rPr>
              <a:t> — Connection Stability and Long-Term Robustness (STA)</a:t>
            </a:r>
            <a:endParaRPr>
              <a:solidFill>
                <a:srgbClr val="D0A6D1"/>
              </a:solidFill>
            </a:endParaRPr>
          </a:p>
          <a:p>
            <a:pPr indent="0" lvl="0" marL="0" rtl="0" algn="l">
              <a:spcBef>
                <a:spcPts val="1200"/>
              </a:spcBef>
              <a:spcAft>
                <a:spcPts val="1200"/>
              </a:spcAft>
              <a:buNone/>
            </a:pPr>
            <a:r>
              <a:t/>
            </a:r>
            <a:endParaRPr/>
          </a:p>
        </p:txBody>
      </p:sp>
      <p:sp>
        <p:nvSpPr>
          <p:cNvPr id="181" name="Google Shape;181;p23"/>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4"/>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TCP Handshake Basics</a:t>
            </a:r>
            <a:endParaRPr/>
          </a:p>
        </p:txBody>
      </p:sp>
      <p:sp>
        <p:nvSpPr>
          <p:cNvPr id="187" name="Google Shape;187;p24"/>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
        <p:nvSpPr>
          <p:cNvPr id="188" name="Google Shape;188;p24"/>
          <p:cNvSpPr/>
          <p:nvPr/>
        </p:nvSpPr>
        <p:spPr>
          <a:xfrm>
            <a:off x="2002650" y="1420400"/>
            <a:ext cx="1069800" cy="5547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de">
                <a:solidFill>
                  <a:schemeClr val="lt1"/>
                </a:solidFill>
                <a:latin typeface="Lato"/>
                <a:ea typeface="Lato"/>
                <a:cs typeface="Lato"/>
                <a:sym typeface="Lato"/>
              </a:rPr>
              <a:t>Client</a:t>
            </a:r>
            <a:endParaRPr>
              <a:solidFill>
                <a:schemeClr val="lt1"/>
              </a:solidFill>
              <a:latin typeface="Lato"/>
              <a:ea typeface="Lato"/>
              <a:cs typeface="Lato"/>
              <a:sym typeface="Lato"/>
            </a:endParaRPr>
          </a:p>
        </p:txBody>
      </p:sp>
      <p:sp>
        <p:nvSpPr>
          <p:cNvPr id="189" name="Google Shape;189;p24"/>
          <p:cNvSpPr/>
          <p:nvPr/>
        </p:nvSpPr>
        <p:spPr>
          <a:xfrm>
            <a:off x="4714900" y="1420400"/>
            <a:ext cx="1069800" cy="5547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de">
                <a:solidFill>
                  <a:schemeClr val="lt1"/>
                </a:solidFill>
                <a:latin typeface="Lato"/>
                <a:ea typeface="Lato"/>
                <a:cs typeface="Lato"/>
                <a:sym typeface="Lato"/>
              </a:rPr>
              <a:t>Server</a:t>
            </a:r>
            <a:endParaRPr>
              <a:solidFill>
                <a:schemeClr val="lt1"/>
              </a:solidFill>
              <a:latin typeface="Lato"/>
              <a:ea typeface="Lato"/>
              <a:cs typeface="Lato"/>
              <a:sym typeface="Lato"/>
            </a:endParaRPr>
          </a:p>
        </p:txBody>
      </p:sp>
      <p:cxnSp>
        <p:nvCxnSpPr>
          <p:cNvPr id="190" name="Google Shape;190;p24"/>
          <p:cNvCxnSpPr>
            <a:stCxn id="188" idx="2"/>
          </p:cNvCxnSpPr>
          <p:nvPr/>
        </p:nvCxnSpPr>
        <p:spPr>
          <a:xfrm>
            <a:off x="2537550" y="1975100"/>
            <a:ext cx="0" cy="2298300"/>
          </a:xfrm>
          <a:prstGeom prst="straightConnector1">
            <a:avLst/>
          </a:prstGeom>
          <a:noFill/>
          <a:ln cap="flat" cmpd="sng" w="19050">
            <a:solidFill>
              <a:schemeClr val="dk1"/>
            </a:solidFill>
            <a:prstDash val="dash"/>
            <a:round/>
            <a:headEnd len="med" w="med" type="none"/>
            <a:tailEnd len="med" w="med" type="none"/>
          </a:ln>
        </p:spPr>
      </p:cxnSp>
      <p:cxnSp>
        <p:nvCxnSpPr>
          <p:cNvPr id="191" name="Google Shape;191;p24"/>
          <p:cNvCxnSpPr/>
          <p:nvPr/>
        </p:nvCxnSpPr>
        <p:spPr>
          <a:xfrm>
            <a:off x="5249800" y="1975100"/>
            <a:ext cx="0" cy="2298300"/>
          </a:xfrm>
          <a:prstGeom prst="straightConnector1">
            <a:avLst/>
          </a:prstGeom>
          <a:noFill/>
          <a:ln cap="flat" cmpd="sng" w="19050">
            <a:solidFill>
              <a:schemeClr val="dk1"/>
            </a:solidFill>
            <a:prstDash val="dash"/>
            <a:round/>
            <a:headEnd len="med" w="med" type="none"/>
            <a:tailEnd len="med" w="med" type="none"/>
          </a:ln>
        </p:spPr>
      </p:cxnSp>
      <p:sp>
        <p:nvSpPr>
          <p:cNvPr id="192" name="Google Shape;192;p24"/>
          <p:cNvSpPr/>
          <p:nvPr/>
        </p:nvSpPr>
        <p:spPr>
          <a:xfrm>
            <a:off x="2434500" y="2205000"/>
            <a:ext cx="206100" cy="16881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93" name="Google Shape;193;p24"/>
          <p:cNvSpPr/>
          <p:nvPr/>
        </p:nvSpPr>
        <p:spPr>
          <a:xfrm>
            <a:off x="5146750" y="2205000"/>
            <a:ext cx="206100" cy="16881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cxnSp>
        <p:nvCxnSpPr>
          <p:cNvPr id="194" name="Google Shape;194;p24"/>
          <p:cNvCxnSpPr/>
          <p:nvPr/>
        </p:nvCxnSpPr>
        <p:spPr>
          <a:xfrm>
            <a:off x="2651425" y="2354450"/>
            <a:ext cx="2467500" cy="0"/>
          </a:xfrm>
          <a:prstGeom prst="straightConnector1">
            <a:avLst/>
          </a:prstGeom>
          <a:noFill/>
          <a:ln cap="flat" cmpd="sng" w="19050">
            <a:solidFill>
              <a:schemeClr val="dk1"/>
            </a:solidFill>
            <a:prstDash val="solid"/>
            <a:round/>
            <a:headEnd len="med" w="med" type="none"/>
            <a:tailEnd len="med" w="med" type="triangle"/>
          </a:ln>
        </p:spPr>
      </p:cxnSp>
      <p:sp>
        <p:nvSpPr>
          <p:cNvPr id="195" name="Google Shape;195;p24"/>
          <p:cNvSpPr txBox="1"/>
          <p:nvPr/>
        </p:nvSpPr>
        <p:spPr>
          <a:xfrm>
            <a:off x="3614625" y="2095725"/>
            <a:ext cx="52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000">
                <a:solidFill>
                  <a:schemeClr val="dk1"/>
                </a:solidFill>
                <a:latin typeface="Lato"/>
                <a:ea typeface="Lato"/>
                <a:cs typeface="Lato"/>
                <a:sym typeface="Lato"/>
              </a:rPr>
              <a:t>SYN</a:t>
            </a:r>
            <a:endParaRPr sz="1000">
              <a:solidFill>
                <a:schemeClr val="dk1"/>
              </a:solidFill>
              <a:latin typeface="Lato"/>
              <a:ea typeface="Lato"/>
              <a:cs typeface="Lato"/>
              <a:sym typeface="Lato"/>
            </a:endParaRPr>
          </a:p>
        </p:txBody>
      </p:sp>
      <p:cxnSp>
        <p:nvCxnSpPr>
          <p:cNvPr id="196" name="Google Shape;196;p24"/>
          <p:cNvCxnSpPr/>
          <p:nvPr/>
        </p:nvCxnSpPr>
        <p:spPr>
          <a:xfrm>
            <a:off x="2658875" y="2796575"/>
            <a:ext cx="2443800" cy="0"/>
          </a:xfrm>
          <a:prstGeom prst="straightConnector1">
            <a:avLst/>
          </a:prstGeom>
          <a:noFill/>
          <a:ln cap="flat" cmpd="sng" w="19050">
            <a:solidFill>
              <a:schemeClr val="dk1"/>
            </a:solidFill>
            <a:prstDash val="solid"/>
            <a:round/>
            <a:headEnd len="med" w="med" type="triangle"/>
            <a:tailEnd len="med" w="med" type="none"/>
          </a:ln>
        </p:spPr>
      </p:cxnSp>
      <p:sp>
        <p:nvSpPr>
          <p:cNvPr id="197" name="Google Shape;197;p24"/>
          <p:cNvSpPr txBox="1"/>
          <p:nvPr/>
        </p:nvSpPr>
        <p:spPr>
          <a:xfrm>
            <a:off x="3442275" y="2525313"/>
            <a:ext cx="865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000">
                <a:solidFill>
                  <a:schemeClr val="dk1"/>
                </a:solidFill>
                <a:latin typeface="Lato"/>
                <a:ea typeface="Lato"/>
                <a:cs typeface="Lato"/>
                <a:sym typeface="Lato"/>
              </a:rPr>
              <a:t>SYN/ACK</a:t>
            </a:r>
            <a:endParaRPr sz="1000">
              <a:solidFill>
                <a:schemeClr val="dk1"/>
              </a:solidFill>
              <a:latin typeface="Lato"/>
              <a:ea typeface="Lato"/>
              <a:cs typeface="Lato"/>
              <a:sym typeface="Lato"/>
            </a:endParaRPr>
          </a:p>
        </p:txBody>
      </p:sp>
      <p:cxnSp>
        <p:nvCxnSpPr>
          <p:cNvPr id="198" name="Google Shape;198;p24"/>
          <p:cNvCxnSpPr/>
          <p:nvPr/>
        </p:nvCxnSpPr>
        <p:spPr>
          <a:xfrm>
            <a:off x="2658875" y="3213625"/>
            <a:ext cx="2455800" cy="0"/>
          </a:xfrm>
          <a:prstGeom prst="straightConnector1">
            <a:avLst/>
          </a:prstGeom>
          <a:noFill/>
          <a:ln cap="flat" cmpd="sng" w="19050">
            <a:solidFill>
              <a:schemeClr val="dk1"/>
            </a:solidFill>
            <a:prstDash val="solid"/>
            <a:round/>
            <a:headEnd len="med" w="med" type="none"/>
            <a:tailEnd len="med" w="med" type="triangle"/>
          </a:ln>
        </p:spPr>
      </p:cxnSp>
      <p:sp>
        <p:nvSpPr>
          <p:cNvPr id="199" name="Google Shape;199;p24"/>
          <p:cNvSpPr txBox="1"/>
          <p:nvPr/>
        </p:nvSpPr>
        <p:spPr>
          <a:xfrm>
            <a:off x="3508275" y="2954900"/>
            <a:ext cx="52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000">
                <a:solidFill>
                  <a:schemeClr val="dk1"/>
                </a:solidFill>
                <a:latin typeface="Lato"/>
                <a:ea typeface="Lato"/>
                <a:cs typeface="Lato"/>
                <a:sym typeface="Lato"/>
              </a:rPr>
              <a:t>ACK</a:t>
            </a:r>
            <a:endParaRPr sz="1000">
              <a:solidFill>
                <a:schemeClr val="dk1"/>
              </a:solidFill>
              <a:latin typeface="Lato"/>
              <a:ea typeface="Lato"/>
              <a:cs typeface="Lato"/>
              <a:sym typeface="Lato"/>
            </a:endParaRPr>
          </a:p>
        </p:txBody>
      </p:sp>
      <p:sp>
        <p:nvSpPr>
          <p:cNvPr id="200" name="Google Shape;200;p24"/>
          <p:cNvSpPr txBox="1"/>
          <p:nvPr/>
        </p:nvSpPr>
        <p:spPr>
          <a:xfrm>
            <a:off x="3360050" y="2295475"/>
            <a:ext cx="997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900">
                <a:solidFill>
                  <a:schemeClr val="dk1"/>
                </a:solidFill>
                <a:latin typeface="Lato"/>
                <a:ea typeface="Lato"/>
                <a:cs typeface="Lato"/>
                <a:sym typeface="Lato"/>
              </a:rPr>
              <a:t>seq=x, ack=0</a:t>
            </a:r>
            <a:endParaRPr sz="900">
              <a:solidFill>
                <a:schemeClr val="dk1"/>
              </a:solidFill>
              <a:latin typeface="Lato"/>
              <a:ea typeface="Lato"/>
              <a:cs typeface="Lato"/>
              <a:sym typeface="Lato"/>
            </a:endParaRPr>
          </a:p>
        </p:txBody>
      </p:sp>
      <p:sp>
        <p:nvSpPr>
          <p:cNvPr id="201" name="Google Shape;201;p24"/>
          <p:cNvSpPr txBox="1"/>
          <p:nvPr/>
        </p:nvSpPr>
        <p:spPr>
          <a:xfrm>
            <a:off x="3376275" y="2715000"/>
            <a:ext cx="1069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900">
                <a:solidFill>
                  <a:schemeClr val="dk1"/>
                </a:solidFill>
                <a:latin typeface="Lato"/>
                <a:ea typeface="Lato"/>
                <a:cs typeface="Lato"/>
                <a:sym typeface="Lato"/>
              </a:rPr>
              <a:t>seq=c, ack=x+1</a:t>
            </a:r>
            <a:endParaRPr sz="900">
              <a:solidFill>
                <a:schemeClr val="dk1"/>
              </a:solidFill>
              <a:latin typeface="Lato"/>
              <a:ea typeface="Lato"/>
              <a:cs typeface="Lato"/>
              <a:sym typeface="Lato"/>
            </a:endParaRPr>
          </a:p>
        </p:txBody>
      </p:sp>
      <p:sp>
        <p:nvSpPr>
          <p:cNvPr id="202" name="Google Shape;202;p24"/>
          <p:cNvSpPr txBox="1"/>
          <p:nvPr/>
        </p:nvSpPr>
        <p:spPr>
          <a:xfrm>
            <a:off x="3307250" y="3109750"/>
            <a:ext cx="1172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900">
                <a:solidFill>
                  <a:schemeClr val="dk1"/>
                </a:solidFill>
                <a:latin typeface="Lato"/>
                <a:ea typeface="Lato"/>
                <a:cs typeface="Lato"/>
                <a:sym typeface="Lato"/>
              </a:rPr>
              <a:t>seq=x+1, ack=c+1</a:t>
            </a:r>
            <a:endParaRPr sz="900">
              <a:solidFill>
                <a:schemeClr val="dk1"/>
              </a:solidFill>
              <a:latin typeface="Lato"/>
              <a:ea typeface="Lato"/>
              <a:cs typeface="Lato"/>
              <a:sym typeface="Lato"/>
            </a:endParaRPr>
          </a:p>
        </p:txBody>
      </p:sp>
      <p:sp>
        <p:nvSpPr>
          <p:cNvPr id="203" name="Google Shape;203;p24"/>
          <p:cNvSpPr/>
          <p:nvPr/>
        </p:nvSpPr>
        <p:spPr>
          <a:xfrm>
            <a:off x="5430925" y="2379475"/>
            <a:ext cx="673500" cy="980700"/>
          </a:xfrm>
          <a:prstGeom prst="curvedLeftArrow">
            <a:avLst>
              <a:gd fmla="val 25000" name="adj1"/>
              <a:gd fmla="val 50000" name="adj2"/>
              <a:gd fmla="val 25000" name="adj3"/>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04" name="Google Shape;204;p24"/>
          <p:cNvSpPr txBox="1"/>
          <p:nvPr/>
        </p:nvSpPr>
        <p:spPr>
          <a:xfrm>
            <a:off x="6285550" y="2525325"/>
            <a:ext cx="1463100" cy="48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1000">
                <a:solidFill>
                  <a:schemeClr val="dk1"/>
                </a:solidFill>
                <a:latin typeface="Lato"/>
                <a:ea typeface="Lato"/>
                <a:cs typeface="Lato"/>
                <a:sym typeface="Lato"/>
              </a:rPr>
              <a:t>needs to remember half-open connection</a:t>
            </a:r>
            <a:endParaRPr sz="1000">
              <a:solidFill>
                <a:schemeClr val="dk1"/>
              </a:solidFill>
              <a:latin typeface="Lato"/>
              <a:ea typeface="Lato"/>
              <a:cs typeface="Lato"/>
              <a:sym typeface="Lato"/>
            </a:endParaRPr>
          </a:p>
        </p:txBody>
      </p:sp>
      <p:pic>
        <p:nvPicPr>
          <p:cNvPr descr="Floppy disc symbol | Public domain vectors" id="205" name="Google Shape;205;p24"/>
          <p:cNvPicPr preferRelativeResize="0"/>
          <p:nvPr/>
        </p:nvPicPr>
        <p:blipFill>
          <a:blip r:embed="rId3">
            <a:alphaModFix/>
          </a:blip>
          <a:stretch>
            <a:fillRect/>
          </a:stretch>
        </p:blipFill>
        <p:spPr>
          <a:xfrm>
            <a:off x="5891950" y="2599775"/>
            <a:ext cx="393600" cy="393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5"/>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SYN Flood Attack Surface</a:t>
            </a:r>
            <a:endParaRPr/>
          </a:p>
        </p:txBody>
      </p:sp>
      <p:sp>
        <p:nvSpPr>
          <p:cNvPr id="211" name="Google Shape;211;p25"/>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
        <p:nvSpPr>
          <p:cNvPr id="212" name="Google Shape;212;p25"/>
          <p:cNvSpPr/>
          <p:nvPr/>
        </p:nvSpPr>
        <p:spPr>
          <a:xfrm>
            <a:off x="2002650" y="1420400"/>
            <a:ext cx="1069800" cy="5547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de">
                <a:solidFill>
                  <a:schemeClr val="lt1"/>
                </a:solidFill>
                <a:latin typeface="Lato"/>
                <a:ea typeface="Lato"/>
                <a:cs typeface="Lato"/>
                <a:sym typeface="Lato"/>
              </a:rPr>
              <a:t>Multiple Clients</a:t>
            </a:r>
            <a:endParaRPr>
              <a:solidFill>
                <a:schemeClr val="lt1"/>
              </a:solidFill>
              <a:latin typeface="Lato"/>
              <a:ea typeface="Lato"/>
              <a:cs typeface="Lato"/>
              <a:sym typeface="Lato"/>
            </a:endParaRPr>
          </a:p>
        </p:txBody>
      </p:sp>
      <p:sp>
        <p:nvSpPr>
          <p:cNvPr id="213" name="Google Shape;213;p25"/>
          <p:cNvSpPr/>
          <p:nvPr/>
        </p:nvSpPr>
        <p:spPr>
          <a:xfrm>
            <a:off x="4714900" y="1420400"/>
            <a:ext cx="1069800" cy="5547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de">
                <a:solidFill>
                  <a:schemeClr val="lt1"/>
                </a:solidFill>
                <a:latin typeface="Lato"/>
                <a:ea typeface="Lato"/>
                <a:cs typeface="Lato"/>
                <a:sym typeface="Lato"/>
              </a:rPr>
              <a:t>Server</a:t>
            </a:r>
            <a:endParaRPr>
              <a:solidFill>
                <a:schemeClr val="lt1"/>
              </a:solidFill>
              <a:latin typeface="Lato"/>
              <a:ea typeface="Lato"/>
              <a:cs typeface="Lato"/>
              <a:sym typeface="Lato"/>
            </a:endParaRPr>
          </a:p>
        </p:txBody>
      </p:sp>
      <p:cxnSp>
        <p:nvCxnSpPr>
          <p:cNvPr id="214" name="Google Shape;214;p25"/>
          <p:cNvCxnSpPr>
            <a:stCxn id="212" idx="2"/>
          </p:cNvCxnSpPr>
          <p:nvPr/>
        </p:nvCxnSpPr>
        <p:spPr>
          <a:xfrm>
            <a:off x="2537550" y="1975100"/>
            <a:ext cx="0" cy="2298300"/>
          </a:xfrm>
          <a:prstGeom prst="straightConnector1">
            <a:avLst/>
          </a:prstGeom>
          <a:noFill/>
          <a:ln cap="flat" cmpd="sng" w="19050">
            <a:solidFill>
              <a:schemeClr val="dk1"/>
            </a:solidFill>
            <a:prstDash val="dash"/>
            <a:round/>
            <a:headEnd len="med" w="med" type="none"/>
            <a:tailEnd len="med" w="med" type="none"/>
          </a:ln>
        </p:spPr>
      </p:cxnSp>
      <p:cxnSp>
        <p:nvCxnSpPr>
          <p:cNvPr id="215" name="Google Shape;215;p25"/>
          <p:cNvCxnSpPr/>
          <p:nvPr/>
        </p:nvCxnSpPr>
        <p:spPr>
          <a:xfrm>
            <a:off x="5249800" y="1975100"/>
            <a:ext cx="0" cy="2298300"/>
          </a:xfrm>
          <a:prstGeom prst="straightConnector1">
            <a:avLst/>
          </a:prstGeom>
          <a:noFill/>
          <a:ln cap="flat" cmpd="sng" w="19050">
            <a:solidFill>
              <a:schemeClr val="dk1"/>
            </a:solidFill>
            <a:prstDash val="dash"/>
            <a:round/>
            <a:headEnd len="med" w="med" type="none"/>
            <a:tailEnd len="med" w="med" type="none"/>
          </a:ln>
        </p:spPr>
      </p:cxnSp>
      <p:sp>
        <p:nvSpPr>
          <p:cNvPr id="216" name="Google Shape;216;p25"/>
          <p:cNvSpPr/>
          <p:nvPr/>
        </p:nvSpPr>
        <p:spPr>
          <a:xfrm>
            <a:off x="2434500" y="2205000"/>
            <a:ext cx="206100" cy="20685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17" name="Google Shape;217;p25"/>
          <p:cNvSpPr/>
          <p:nvPr/>
        </p:nvSpPr>
        <p:spPr>
          <a:xfrm>
            <a:off x="5146750" y="2205000"/>
            <a:ext cx="206100" cy="20685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cxnSp>
        <p:nvCxnSpPr>
          <p:cNvPr id="218" name="Google Shape;218;p25"/>
          <p:cNvCxnSpPr/>
          <p:nvPr/>
        </p:nvCxnSpPr>
        <p:spPr>
          <a:xfrm>
            <a:off x="2651425" y="2354450"/>
            <a:ext cx="2467500" cy="0"/>
          </a:xfrm>
          <a:prstGeom prst="straightConnector1">
            <a:avLst/>
          </a:prstGeom>
          <a:noFill/>
          <a:ln cap="flat" cmpd="sng" w="19050">
            <a:solidFill>
              <a:schemeClr val="dk1"/>
            </a:solidFill>
            <a:prstDash val="solid"/>
            <a:round/>
            <a:headEnd len="med" w="med" type="none"/>
            <a:tailEnd len="med" w="med" type="triangle"/>
          </a:ln>
        </p:spPr>
      </p:cxnSp>
      <p:sp>
        <p:nvSpPr>
          <p:cNvPr id="219" name="Google Shape;219;p25"/>
          <p:cNvSpPr txBox="1"/>
          <p:nvPr/>
        </p:nvSpPr>
        <p:spPr>
          <a:xfrm>
            <a:off x="3614625" y="2095725"/>
            <a:ext cx="52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000">
                <a:solidFill>
                  <a:schemeClr val="dk1"/>
                </a:solidFill>
                <a:latin typeface="Lato"/>
                <a:ea typeface="Lato"/>
                <a:cs typeface="Lato"/>
                <a:sym typeface="Lato"/>
              </a:rPr>
              <a:t>SYN</a:t>
            </a:r>
            <a:endParaRPr sz="1000">
              <a:solidFill>
                <a:schemeClr val="dk1"/>
              </a:solidFill>
              <a:latin typeface="Lato"/>
              <a:ea typeface="Lato"/>
              <a:cs typeface="Lato"/>
              <a:sym typeface="Lato"/>
            </a:endParaRPr>
          </a:p>
        </p:txBody>
      </p:sp>
      <p:sp>
        <p:nvSpPr>
          <p:cNvPr id="220" name="Google Shape;220;p25"/>
          <p:cNvSpPr txBox="1"/>
          <p:nvPr/>
        </p:nvSpPr>
        <p:spPr>
          <a:xfrm>
            <a:off x="3360050" y="2295475"/>
            <a:ext cx="997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900">
                <a:solidFill>
                  <a:schemeClr val="dk1"/>
                </a:solidFill>
                <a:latin typeface="Lato"/>
                <a:ea typeface="Lato"/>
                <a:cs typeface="Lato"/>
                <a:sym typeface="Lato"/>
              </a:rPr>
              <a:t>seq=x, ack=0</a:t>
            </a:r>
            <a:endParaRPr sz="900">
              <a:solidFill>
                <a:schemeClr val="dk1"/>
              </a:solidFill>
              <a:latin typeface="Lato"/>
              <a:ea typeface="Lato"/>
              <a:cs typeface="Lato"/>
              <a:sym typeface="Lato"/>
            </a:endParaRPr>
          </a:p>
        </p:txBody>
      </p:sp>
      <p:cxnSp>
        <p:nvCxnSpPr>
          <p:cNvPr id="221" name="Google Shape;221;p25"/>
          <p:cNvCxnSpPr/>
          <p:nvPr/>
        </p:nvCxnSpPr>
        <p:spPr>
          <a:xfrm>
            <a:off x="2659925" y="2746175"/>
            <a:ext cx="2467500" cy="0"/>
          </a:xfrm>
          <a:prstGeom prst="straightConnector1">
            <a:avLst/>
          </a:prstGeom>
          <a:noFill/>
          <a:ln cap="flat" cmpd="sng" w="19050">
            <a:solidFill>
              <a:schemeClr val="dk1"/>
            </a:solidFill>
            <a:prstDash val="solid"/>
            <a:round/>
            <a:headEnd len="med" w="med" type="none"/>
            <a:tailEnd len="med" w="med" type="triangle"/>
          </a:ln>
        </p:spPr>
      </p:cxnSp>
      <p:sp>
        <p:nvSpPr>
          <p:cNvPr id="222" name="Google Shape;222;p25"/>
          <p:cNvSpPr txBox="1"/>
          <p:nvPr/>
        </p:nvSpPr>
        <p:spPr>
          <a:xfrm>
            <a:off x="3623125" y="2487450"/>
            <a:ext cx="52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000">
                <a:solidFill>
                  <a:schemeClr val="dk1"/>
                </a:solidFill>
                <a:latin typeface="Lato"/>
                <a:ea typeface="Lato"/>
                <a:cs typeface="Lato"/>
                <a:sym typeface="Lato"/>
              </a:rPr>
              <a:t>SYN</a:t>
            </a:r>
            <a:endParaRPr sz="1000">
              <a:solidFill>
                <a:schemeClr val="dk1"/>
              </a:solidFill>
              <a:latin typeface="Lato"/>
              <a:ea typeface="Lato"/>
              <a:cs typeface="Lato"/>
              <a:sym typeface="Lato"/>
            </a:endParaRPr>
          </a:p>
        </p:txBody>
      </p:sp>
      <p:sp>
        <p:nvSpPr>
          <p:cNvPr id="223" name="Google Shape;223;p25"/>
          <p:cNvSpPr txBox="1"/>
          <p:nvPr/>
        </p:nvSpPr>
        <p:spPr>
          <a:xfrm>
            <a:off x="3368550" y="2687200"/>
            <a:ext cx="997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900">
                <a:solidFill>
                  <a:schemeClr val="dk1"/>
                </a:solidFill>
                <a:latin typeface="Lato"/>
                <a:ea typeface="Lato"/>
                <a:cs typeface="Lato"/>
                <a:sym typeface="Lato"/>
              </a:rPr>
              <a:t>seq=y, ack=0</a:t>
            </a:r>
            <a:endParaRPr sz="900">
              <a:solidFill>
                <a:schemeClr val="dk1"/>
              </a:solidFill>
              <a:latin typeface="Lato"/>
              <a:ea typeface="Lato"/>
              <a:cs typeface="Lato"/>
              <a:sym typeface="Lato"/>
            </a:endParaRPr>
          </a:p>
        </p:txBody>
      </p:sp>
      <p:cxnSp>
        <p:nvCxnSpPr>
          <p:cNvPr id="224" name="Google Shape;224;p25"/>
          <p:cNvCxnSpPr/>
          <p:nvPr/>
        </p:nvCxnSpPr>
        <p:spPr>
          <a:xfrm>
            <a:off x="2659925" y="3137900"/>
            <a:ext cx="2467500" cy="0"/>
          </a:xfrm>
          <a:prstGeom prst="straightConnector1">
            <a:avLst/>
          </a:prstGeom>
          <a:noFill/>
          <a:ln cap="flat" cmpd="sng" w="19050">
            <a:solidFill>
              <a:schemeClr val="dk1"/>
            </a:solidFill>
            <a:prstDash val="solid"/>
            <a:round/>
            <a:headEnd len="med" w="med" type="none"/>
            <a:tailEnd len="med" w="med" type="triangle"/>
          </a:ln>
        </p:spPr>
      </p:cxnSp>
      <p:sp>
        <p:nvSpPr>
          <p:cNvPr id="225" name="Google Shape;225;p25"/>
          <p:cNvSpPr txBox="1"/>
          <p:nvPr/>
        </p:nvSpPr>
        <p:spPr>
          <a:xfrm>
            <a:off x="3623125" y="2879175"/>
            <a:ext cx="52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000">
                <a:solidFill>
                  <a:schemeClr val="dk1"/>
                </a:solidFill>
                <a:latin typeface="Lato"/>
                <a:ea typeface="Lato"/>
                <a:cs typeface="Lato"/>
                <a:sym typeface="Lato"/>
              </a:rPr>
              <a:t>SYN</a:t>
            </a:r>
            <a:endParaRPr sz="1000">
              <a:solidFill>
                <a:schemeClr val="dk1"/>
              </a:solidFill>
              <a:latin typeface="Lato"/>
              <a:ea typeface="Lato"/>
              <a:cs typeface="Lato"/>
              <a:sym typeface="Lato"/>
            </a:endParaRPr>
          </a:p>
        </p:txBody>
      </p:sp>
      <p:sp>
        <p:nvSpPr>
          <p:cNvPr id="226" name="Google Shape;226;p25"/>
          <p:cNvSpPr txBox="1"/>
          <p:nvPr/>
        </p:nvSpPr>
        <p:spPr>
          <a:xfrm>
            <a:off x="3368550" y="3078925"/>
            <a:ext cx="997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900">
                <a:solidFill>
                  <a:schemeClr val="dk1"/>
                </a:solidFill>
                <a:latin typeface="Lato"/>
                <a:ea typeface="Lato"/>
                <a:cs typeface="Lato"/>
                <a:sym typeface="Lato"/>
              </a:rPr>
              <a:t>seq=z, ack=0</a:t>
            </a:r>
            <a:endParaRPr sz="900">
              <a:solidFill>
                <a:schemeClr val="dk1"/>
              </a:solidFill>
              <a:latin typeface="Lato"/>
              <a:ea typeface="Lato"/>
              <a:cs typeface="Lato"/>
              <a:sym typeface="Lato"/>
            </a:endParaRPr>
          </a:p>
        </p:txBody>
      </p:sp>
      <p:cxnSp>
        <p:nvCxnSpPr>
          <p:cNvPr id="227" name="Google Shape;227;p25"/>
          <p:cNvCxnSpPr/>
          <p:nvPr/>
        </p:nvCxnSpPr>
        <p:spPr>
          <a:xfrm>
            <a:off x="2659925" y="3476600"/>
            <a:ext cx="2467500" cy="0"/>
          </a:xfrm>
          <a:prstGeom prst="straightConnector1">
            <a:avLst/>
          </a:prstGeom>
          <a:noFill/>
          <a:ln cap="flat" cmpd="sng" w="19050">
            <a:solidFill>
              <a:schemeClr val="dk1"/>
            </a:solidFill>
            <a:prstDash val="solid"/>
            <a:round/>
            <a:headEnd len="med" w="med" type="none"/>
            <a:tailEnd len="med" w="med" type="triangle"/>
          </a:ln>
        </p:spPr>
      </p:cxnSp>
      <p:sp>
        <p:nvSpPr>
          <p:cNvPr id="228" name="Google Shape;228;p25"/>
          <p:cNvSpPr txBox="1"/>
          <p:nvPr/>
        </p:nvSpPr>
        <p:spPr>
          <a:xfrm>
            <a:off x="3623125" y="3217875"/>
            <a:ext cx="52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000">
                <a:solidFill>
                  <a:schemeClr val="dk1"/>
                </a:solidFill>
                <a:latin typeface="Lato"/>
                <a:ea typeface="Lato"/>
                <a:cs typeface="Lato"/>
                <a:sym typeface="Lato"/>
              </a:rPr>
              <a:t>SYN</a:t>
            </a:r>
            <a:endParaRPr sz="1000">
              <a:solidFill>
                <a:schemeClr val="dk1"/>
              </a:solidFill>
              <a:latin typeface="Lato"/>
              <a:ea typeface="Lato"/>
              <a:cs typeface="Lato"/>
              <a:sym typeface="Lato"/>
            </a:endParaRPr>
          </a:p>
        </p:txBody>
      </p:sp>
      <p:sp>
        <p:nvSpPr>
          <p:cNvPr id="229" name="Google Shape;229;p25"/>
          <p:cNvSpPr txBox="1"/>
          <p:nvPr/>
        </p:nvSpPr>
        <p:spPr>
          <a:xfrm>
            <a:off x="3368550" y="3417625"/>
            <a:ext cx="997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900">
                <a:solidFill>
                  <a:schemeClr val="dk1"/>
                </a:solidFill>
                <a:latin typeface="Lato"/>
                <a:ea typeface="Lato"/>
                <a:cs typeface="Lato"/>
                <a:sym typeface="Lato"/>
              </a:rPr>
              <a:t>seq=q, ack=0</a:t>
            </a:r>
            <a:endParaRPr sz="900">
              <a:solidFill>
                <a:schemeClr val="dk1"/>
              </a:solidFill>
              <a:latin typeface="Lato"/>
              <a:ea typeface="Lato"/>
              <a:cs typeface="Lato"/>
              <a:sym typeface="Lato"/>
            </a:endParaRPr>
          </a:p>
        </p:txBody>
      </p:sp>
      <p:pic>
        <p:nvPicPr>
          <p:cNvPr descr="Floppy disc symbol | Public domain vectors" id="230" name="Google Shape;230;p25"/>
          <p:cNvPicPr preferRelativeResize="0"/>
          <p:nvPr/>
        </p:nvPicPr>
        <p:blipFill>
          <a:blip r:embed="rId3">
            <a:alphaModFix/>
          </a:blip>
          <a:stretch>
            <a:fillRect/>
          </a:stretch>
        </p:blipFill>
        <p:spPr>
          <a:xfrm>
            <a:off x="5405575" y="2192900"/>
            <a:ext cx="323100" cy="323100"/>
          </a:xfrm>
          <a:prstGeom prst="rect">
            <a:avLst/>
          </a:prstGeom>
          <a:noFill/>
          <a:ln>
            <a:noFill/>
          </a:ln>
        </p:spPr>
      </p:pic>
      <p:pic>
        <p:nvPicPr>
          <p:cNvPr descr="Floppy disc symbol | Public domain vectors" id="231" name="Google Shape;231;p25"/>
          <p:cNvPicPr preferRelativeResize="0"/>
          <p:nvPr/>
        </p:nvPicPr>
        <p:blipFill>
          <a:blip r:embed="rId3">
            <a:alphaModFix/>
          </a:blip>
          <a:stretch>
            <a:fillRect/>
          </a:stretch>
        </p:blipFill>
        <p:spPr>
          <a:xfrm>
            <a:off x="5405575" y="2584625"/>
            <a:ext cx="323100" cy="323100"/>
          </a:xfrm>
          <a:prstGeom prst="rect">
            <a:avLst/>
          </a:prstGeom>
          <a:noFill/>
          <a:ln>
            <a:noFill/>
          </a:ln>
        </p:spPr>
      </p:pic>
      <p:pic>
        <p:nvPicPr>
          <p:cNvPr descr="Floppy disc symbol | Public domain vectors" id="232" name="Google Shape;232;p25"/>
          <p:cNvPicPr preferRelativeResize="0"/>
          <p:nvPr/>
        </p:nvPicPr>
        <p:blipFill>
          <a:blip r:embed="rId3">
            <a:alphaModFix/>
          </a:blip>
          <a:stretch>
            <a:fillRect/>
          </a:stretch>
        </p:blipFill>
        <p:spPr>
          <a:xfrm>
            <a:off x="5405575" y="2962700"/>
            <a:ext cx="323100" cy="323100"/>
          </a:xfrm>
          <a:prstGeom prst="rect">
            <a:avLst/>
          </a:prstGeom>
          <a:noFill/>
          <a:ln>
            <a:noFill/>
          </a:ln>
        </p:spPr>
      </p:pic>
      <p:pic>
        <p:nvPicPr>
          <p:cNvPr descr="Floppy disc symbol | Public domain vectors" id="233" name="Google Shape;233;p25"/>
          <p:cNvPicPr preferRelativeResize="0"/>
          <p:nvPr/>
        </p:nvPicPr>
        <p:blipFill>
          <a:blip r:embed="rId3">
            <a:alphaModFix/>
          </a:blip>
          <a:stretch>
            <a:fillRect/>
          </a:stretch>
        </p:blipFill>
        <p:spPr>
          <a:xfrm>
            <a:off x="5405575" y="3315050"/>
            <a:ext cx="323100" cy="323100"/>
          </a:xfrm>
          <a:prstGeom prst="rect">
            <a:avLst/>
          </a:prstGeom>
          <a:noFill/>
          <a:ln>
            <a:noFill/>
          </a:ln>
        </p:spPr>
      </p:pic>
      <p:sp>
        <p:nvSpPr>
          <p:cNvPr id="234" name="Google Shape;234;p25"/>
          <p:cNvSpPr txBox="1"/>
          <p:nvPr/>
        </p:nvSpPr>
        <p:spPr>
          <a:xfrm>
            <a:off x="5642425" y="3828550"/>
            <a:ext cx="262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1800">
                <a:solidFill>
                  <a:schemeClr val="dk1"/>
                </a:solidFill>
                <a:latin typeface="Lato"/>
                <a:ea typeface="Lato"/>
                <a:cs typeface="Lato"/>
                <a:sym typeface="Lato"/>
              </a:rPr>
              <a:t>memory exhaustion</a:t>
            </a:r>
            <a:r>
              <a:rPr b="1" lang="de" sz="1800">
                <a:solidFill>
                  <a:srgbClr val="AF9713"/>
                </a:solidFill>
                <a:latin typeface="Lato"/>
                <a:ea typeface="Lato"/>
                <a:cs typeface="Lato"/>
                <a:sym typeface="Lato"/>
              </a:rPr>
              <a:t>⚡</a:t>
            </a:r>
            <a:endParaRPr b="1" sz="1800">
              <a:solidFill>
                <a:srgbClr val="AF9713"/>
              </a:solidFill>
              <a:latin typeface="Lato"/>
              <a:ea typeface="Lato"/>
              <a:cs typeface="Lato"/>
              <a:sym typeface="Lato"/>
            </a:endParaRPr>
          </a:p>
        </p:txBody>
      </p:sp>
      <p:cxnSp>
        <p:nvCxnSpPr>
          <p:cNvPr id="235" name="Google Shape;235;p25"/>
          <p:cNvCxnSpPr/>
          <p:nvPr/>
        </p:nvCxnSpPr>
        <p:spPr>
          <a:xfrm>
            <a:off x="3933175" y="1885700"/>
            <a:ext cx="2935200" cy="716100"/>
          </a:xfrm>
          <a:prstGeom prst="straightConnector1">
            <a:avLst/>
          </a:prstGeom>
          <a:noFill/>
          <a:ln cap="flat" cmpd="sng" w="38100">
            <a:solidFill>
              <a:srgbClr val="FF0000"/>
            </a:solidFill>
            <a:prstDash val="solid"/>
            <a:round/>
            <a:headEnd len="med" w="med" type="stealth"/>
            <a:tailEnd len="med" w="med" type="none"/>
          </a:ln>
        </p:spPr>
      </p:cxnSp>
      <p:sp>
        <p:nvSpPr>
          <p:cNvPr id="236" name="Google Shape;236;p25"/>
          <p:cNvSpPr txBox="1"/>
          <p:nvPr/>
        </p:nvSpPr>
        <p:spPr>
          <a:xfrm>
            <a:off x="6179525" y="2534800"/>
            <a:ext cx="2143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800">
                <a:solidFill>
                  <a:schemeClr val="dk1"/>
                </a:solidFill>
              </a:rPr>
              <a:t>we need protection</a:t>
            </a:r>
            <a:endParaRPr sz="1800">
              <a:solidFill>
                <a:schemeClr val="dk1"/>
              </a:solidFill>
            </a:endParaRPr>
          </a:p>
        </p:txBody>
      </p:sp>
      <p:grpSp>
        <p:nvGrpSpPr>
          <p:cNvPr id="237" name="Google Shape;237;p25"/>
          <p:cNvGrpSpPr/>
          <p:nvPr/>
        </p:nvGrpSpPr>
        <p:grpSpPr>
          <a:xfrm>
            <a:off x="2526000" y="4343350"/>
            <a:ext cx="23100" cy="161150"/>
            <a:chOff x="2554850" y="4352525"/>
            <a:chExt cx="23100" cy="161150"/>
          </a:xfrm>
        </p:grpSpPr>
        <p:sp>
          <p:nvSpPr>
            <p:cNvPr id="238" name="Google Shape;238;p25"/>
            <p:cNvSpPr/>
            <p:nvPr/>
          </p:nvSpPr>
          <p:spPr>
            <a:xfrm>
              <a:off x="2554850" y="4352525"/>
              <a:ext cx="23100" cy="23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 name="Google Shape;239;p25"/>
            <p:cNvSpPr/>
            <p:nvPr/>
          </p:nvSpPr>
          <p:spPr>
            <a:xfrm>
              <a:off x="2554850" y="4421550"/>
              <a:ext cx="23100" cy="23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0" name="Google Shape;240;p25"/>
            <p:cNvSpPr/>
            <p:nvPr/>
          </p:nvSpPr>
          <p:spPr>
            <a:xfrm>
              <a:off x="2554850" y="4490575"/>
              <a:ext cx="23100" cy="23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241" name="Google Shape;241;p25"/>
          <p:cNvGrpSpPr/>
          <p:nvPr/>
        </p:nvGrpSpPr>
        <p:grpSpPr>
          <a:xfrm>
            <a:off x="5238250" y="4343350"/>
            <a:ext cx="23100" cy="161150"/>
            <a:chOff x="2554850" y="4352525"/>
            <a:chExt cx="23100" cy="161150"/>
          </a:xfrm>
        </p:grpSpPr>
        <p:sp>
          <p:nvSpPr>
            <p:cNvPr id="242" name="Google Shape;242;p25"/>
            <p:cNvSpPr/>
            <p:nvPr/>
          </p:nvSpPr>
          <p:spPr>
            <a:xfrm>
              <a:off x="2554850" y="4352525"/>
              <a:ext cx="23100" cy="23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3" name="Google Shape;243;p25"/>
            <p:cNvSpPr/>
            <p:nvPr/>
          </p:nvSpPr>
          <p:spPr>
            <a:xfrm>
              <a:off x="2554850" y="4421550"/>
              <a:ext cx="23100" cy="23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4" name="Google Shape;244;p25"/>
            <p:cNvSpPr/>
            <p:nvPr/>
          </p:nvSpPr>
          <p:spPr>
            <a:xfrm>
              <a:off x="2554850" y="4490575"/>
              <a:ext cx="23100" cy="23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245" name="Google Shape;245;p25"/>
          <p:cNvGrpSpPr/>
          <p:nvPr/>
        </p:nvGrpSpPr>
        <p:grpSpPr>
          <a:xfrm>
            <a:off x="3847100" y="3756325"/>
            <a:ext cx="23100" cy="161150"/>
            <a:chOff x="2554850" y="4352525"/>
            <a:chExt cx="23100" cy="161150"/>
          </a:xfrm>
        </p:grpSpPr>
        <p:sp>
          <p:nvSpPr>
            <p:cNvPr id="246" name="Google Shape;246;p25"/>
            <p:cNvSpPr/>
            <p:nvPr/>
          </p:nvSpPr>
          <p:spPr>
            <a:xfrm>
              <a:off x="2554850" y="4352525"/>
              <a:ext cx="23100" cy="23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7" name="Google Shape;247;p25"/>
            <p:cNvSpPr/>
            <p:nvPr/>
          </p:nvSpPr>
          <p:spPr>
            <a:xfrm>
              <a:off x="2554850" y="4421550"/>
              <a:ext cx="23100" cy="23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8" name="Google Shape;248;p25"/>
            <p:cNvSpPr/>
            <p:nvPr/>
          </p:nvSpPr>
          <p:spPr>
            <a:xfrm>
              <a:off x="2554850" y="4490575"/>
              <a:ext cx="23100" cy="23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grpSp>
        <p:nvGrpSpPr>
          <p:cNvPr id="249" name="Google Shape;249;p25"/>
          <p:cNvGrpSpPr/>
          <p:nvPr/>
        </p:nvGrpSpPr>
        <p:grpSpPr>
          <a:xfrm>
            <a:off x="5555575" y="3667400"/>
            <a:ext cx="23100" cy="161150"/>
            <a:chOff x="2554850" y="4352525"/>
            <a:chExt cx="23100" cy="161150"/>
          </a:xfrm>
        </p:grpSpPr>
        <p:sp>
          <p:nvSpPr>
            <p:cNvPr id="250" name="Google Shape;250;p25"/>
            <p:cNvSpPr/>
            <p:nvPr/>
          </p:nvSpPr>
          <p:spPr>
            <a:xfrm>
              <a:off x="2554850" y="4352525"/>
              <a:ext cx="23100" cy="23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 name="Google Shape;251;p25"/>
            <p:cNvSpPr/>
            <p:nvPr/>
          </p:nvSpPr>
          <p:spPr>
            <a:xfrm>
              <a:off x="2554850" y="4421550"/>
              <a:ext cx="23100" cy="23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2" name="Google Shape;252;p25"/>
            <p:cNvSpPr/>
            <p:nvPr/>
          </p:nvSpPr>
          <p:spPr>
            <a:xfrm>
              <a:off x="2554850" y="4490575"/>
              <a:ext cx="23100" cy="23100"/>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0"/>
                                          </p:stCondLst>
                                        </p:cTn>
                                        <p:tgtEl>
                                          <p:spTgt spid="23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6"/>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SYN Flood Protection in Programmable Data Planes</a:t>
            </a:r>
            <a:endParaRPr/>
          </a:p>
        </p:txBody>
      </p:sp>
      <p:sp>
        <p:nvSpPr>
          <p:cNvPr id="258" name="Google Shape;258;p26"/>
          <p:cNvSpPr txBox="1"/>
          <p:nvPr>
            <p:ph idx="1" type="body"/>
          </p:nvPr>
        </p:nvSpPr>
        <p:spPr>
          <a:xfrm>
            <a:off x="311550" y="1486025"/>
            <a:ext cx="8520600" cy="497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de" sz="2000"/>
              <a:t>3 </a:t>
            </a:r>
            <a:r>
              <a:rPr b="1" lang="de" sz="2000"/>
              <a:t>Architectural Approaches</a:t>
            </a:r>
            <a:endParaRPr b="1" sz="2000"/>
          </a:p>
        </p:txBody>
      </p:sp>
      <p:sp>
        <p:nvSpPr>
          <p:cNvPr id="259" name="Google Shape;259;p26"/>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
        <p:nvSpPr>
          <p:cNvPr id="260" name="Google Shape;260;p26"/>
          <p:cNvSpPr txBox="1"/>
          <p:nvPr>
            <p:ph idx="1" type="body"/>
          </p:nvPr>
        </p:nvSpPr>
        <p:spPr>
          <a:xfrm>
            <a:off x="311550" y="1983125"/>
            <a:ext cx="2840400" cy="268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de"/>
              <a:t>Machine Learning</a:t>
            </a:r>
            <a:endParaRPr b="1"/>
          </a:p>
          <a:p>
            <a:pPr indent="-342900" lvl="0" marL="457200" rtl="0" algn="l">
              <a:spcBef>
                <a:spcPts val="1200"/>
              </a:spcBef>
              <a:spcAft>
                <a:spcPts val="0"/>
              </a:spcAft>
              <a:buSzPts val="1800"/>
              <a:buChar char="●"/>
            </a:pPr>
            <a:r>
              <a:rPr lang="de"/>
              <a:t>C</a:t>
            </a:r>
            <a:r>
              <a:rPr lang="de"/>
              <a:t>omputationally expensive</a:t>
            </a:r>
            <a:endParaRPr/>
          </a:p>
          <a:p>
            <a:pPr indent="-342900" lvl="0" marL="457200" rtl="0" algn="l">
              <a:spcBef>
                <a:spcPts val="0"/>
              </a:spcBef>
              <a:spcAft>
                <a:spcPts val="0"/>
              </a:spcAft>
              <a:buSzPts val="1800"/>
              <a:buChar char="●"/>
            </a:pPr>
            <a:r>
              <a:rPr lang="de"/>
              <a:t>Slow reaction time</a:t>
            </a:r>
            <a:endParaRPr/>
          </a:p>
          <a:p>
            <a:pPr indent="-342900" lvl="0" marL="457200" rtl="0" algn="l">
              <a:spcBef>
                <a:spcPts val="0"/>
              </a:spcBef>
              <a:spcAft>
                <a:spcPts val="0"/>
              </a:spcAft>
              <a:buSzPts val="1800"/>
              <a:buChar char="●"/>
            </a:pPr>
            <a:r>
              <a:rPr lang="de"/>
              <a:t>C</a:t>
            </a:r>
            <a:r>
              <a:rPr lang="de"/>
              <a:t>lassification</a:t>
            </a:r>
            <a:r>
              <a:rPr lang="de"/>
              <a:t> errors</a:t>
            </a:r>
            <a:endParaRPr/>
          </a:p>
        </p:txBody>
      </p:sp>
      <p:sp>
        <p:nvSpPr>
          <p:cNvPr id="261" name="Google Shape;261;p26"/>
          <p:cNvSpPr txBox="1"/>
          <p:nvPr>
            <p:ph idx="1" type="body"/>
          </p:nvPr>
        </p:nvSpPr>
        <p:spPr>
          <a:xfrm>
            <a:off x="3151650" y="1983125"/>
            <a:ext cx="2840400" cy="268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de"/>
              <a:t>Rule-based</a:t>
            </a:r>
            <a:endParaRPr b="1"/>
          </a:p>
          <a:p>
            <a:pPr indent="-342900" lvl="0" marL="457200" rtl="0" algn="l">
              <a:spcBef>
                <a:spcPts val="1200"/>
              </a:spcBef>
              <a:spcAft>
                <a:spcPts val="0"/>
              </a:spcAft>
              <a:buSzPts val="1800"/>
              <a:buChar char="●"/>
            </a:pPr>
            <a:r>
              <a:rPr lang="de"/>
              <a:t>Rigid assumptions</a:t>
            </a:r>
            <a:endParaRPr/>
          </a:p>
          <a:p>
            <a:pPr indent="-342900" lvl="0" marL="457200" rtl="0" algn="l">
              <a:spcBef>
                <a:spcPts val="0"/>
              </a:spcBef>
              <a:spcAft>
                <a:spcPts val="0"/>
              </a:spcAft>
              <a:buSzPts val="1800"/>
              <a:buChar char="●"/>
            </a:pPr>
            <a:r>
              <a:rPr lang="de"/>
              <a:t>High-memory overheads</a:t>
            </a:r>
            <a:endParaRPr/>
          </a:p>
          <a:p>
            <a:pPr indent="-342900" lvl="0" marL="457200" rtl="0" algn="l">
              <a:spcBef>
                <a:spcPts val="0"/>
              </a:spcBef>
              <a:spcAft>
                <a:spcPts val="0"/>
              </a:spcAft>
              <a:buSzPts val="1800"/>
              <a:buChar char="●"/>
            </a:pPr>
            <a:r>
              <a:rPr lang="de"/>
              <a:t>Arbitrary thresholds</a:t>
            </a:r>
            <a:endParaRPr/>
          </a:p>
          <a:p>
            <a:pPr indent="-342900" lvl="0" marL="457200" rtl="0" algn="l">
              <a:spcBef>
                <a:spcPts val="0"/>
              </a:spcBef>
              <a:spcAft>
                <a:spcPts val="0"/>
              </a:spcAft>
              <a:buSzPts val="1800"/>
              <a:buChar char="●"/>
            </a:pPr>
            <a:r>
              <a:rPr lang="de"/>
              <a:t>Limited scalability</a:t>
            </a:r>
            <a:endParaRPr/>
          </a:p>
        </p:txBody>
      </p:sp>
      <p:sp>
        <p:nvSpPr>
          <p:cNvPr id="262" name="Google Shape;262;p26"/>
          <p:cNvSpPr txBox="1"/>
          <p:nvPr>
            <p:ph idx="1" type="body"/>
          </p:nvPr>
        </p:nvSpPr>
        <p:spPr>
          <a:xfrm>
            <a:off x="5992050" y="1983125"/>
            <a:ext cx="2840400" cy="268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de">
                <a:solidFill>
                  <a:srgbClr val="7E1083"/>
                </a:solidFill>
              </a:rPr>
              <a:t>SYN-Cookies</a:t>
            </a:r>
            <a:endParaRPr b="1">
              <a:solidFill>
                <a:srgbClr val="7E1083"/>
              </a:solidFill>
            </a:endParaRPr>
          </a:p>
          <a:p>
            <a:pPr indent="-342900" lvl="0" marL="457200" rtl="0" algn="l">
              <a:spcBef>
                <a:spcPts val="1200"/>
              </a:spcBef>
              <a:spcAft>
                <a:spcPts val="0"/>
              </a:spcAft>
              <a:buSzPts val="1800"/>
              <a:buChar char="●"/>
            </a:pPr>
            <a:r>
              <a:rPr lang="de"/>
              <a:t>Precise</a:t>
            </a:r>
            <a:endParaRPr/>
          </a:p>
          <a:p>
            <a:pPr indent="-342900" lvl="0" marL="457200" rtl="0" algn="l">
              <a:spcBef>
                <a:spcPts val="0"/>
              </a:spcBef>
              <a:spcAft>
                <a:spcPts val="0"/>
              </a:spcAft>
              <a:buSzPts val="1800"/>
              <a:buChar char="●"/>
            </a:pPr>
            <a:r>
              <a:rPr lang="de"/>
              <a:t>Scalable</a:t>
            </a:r>
            <a:endParaRPr/>
          </a:p>
          <a:p>
            <a:pPr indent="-342900" lvl="0" marL="457200" rtl="0" algn="l">
              <a:spcBef>
                <a:spcPts val="0"/>
              </a:spcBef>
              <a:spcAft>
                <a:spcPts val="0"/>
              </a:spcAft>
              <a:buSzPts val="1800"/>
              <a:buChar char="●"/>
            </a:pPr>
            <a:r>
              <a:rPr lang="de"/>
              <a:t>Preserve memory</a:t>
            </a:r>
            <a:endParaRPr/>
          </a:p>
          <a:p>
            <a:pPr indent="-342900" lvl="0" marL="457200" rtl="0" algn="l">
              <a:spcBef>
                <a:spcPts val="0"/>
              </a:spcBef>
              <a:spcAft>
                <a:spcPts val="0"/>
              </a:spcAft>
              <a:buSzPts val="1800"/>
              <a:buChar char="●"/>
            </a:pPr>
            <a:r>
              <a:rPr lang="de"/>
              <a:t>P</a:t>
            </a:r>
            <a:r>
              <a:rPr lang="de"/>
              <a:t>rotocol transparent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7"/>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SYN-Cookie Basics</a:t>
            </a:r>
            <a:endParaRPr/>
          </a:p>
        </p:txBody>
      </p:sp>
      <p:sp>
        <p:nvSpPr>
          <p:cNvPr id="268" name="Google Shape;268;p27"/>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
        <p:nvSpPr>
          <p:cNvPr id="269" name="Google Shape;269;p27"/>
          <p:cNvSpPr/>
          <p:nvPr/>
        </p:nvSpPr>
        <p:spPr>
          <a:xfrm>
            <a:off x="2002650" y="1420400"/>
            <a:ext cx="1069800" cy="5547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de">
                <a:solidFill>
                  <a:schemeClr val="lt1"/>
                </a:solidFill>
                <a:latin typeface="Lato"/>
                <a:ea typeface="Lato"/>
                <a:cs typeface="Lato"/>
                <a:sym typeface="Lato"/>
              </a:rPr>
              <a:t>Client</a:t>
            </a:r>
            <a:endParaRPr>
              <a:solidFill>
                <a:schemeClr val="lt1"/>
              </a:solidFill>
              <a:latin typeface="Lato"/>
              <a:ea typeface="Lato"/>
              <a:cs typeface="Lato"/>
              <a:sym typeface="Lato"/>
            </a:endParaRPr>
          </a:p>
        </p:txBody>
      </p:sp>
      <p:sp>
        <p:nvSpPr>
          <p:cNvPr id="270" name="Google Shape;270;p27"/>
          <p:cNvSpPr/>
          <p:nvPr/>
        </p:nvSpPr>
        <p:spPr>
          <a:xfrm>
            <a:off x="4714900" y="1420400"/>
            <a:ext cx="1069800" cy="5547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de">
                <a:solidFill>
                  <a:schemeClr val="lt1"/>
                </a:solidFill>
                <a:latin typeface="Lato"/>
                <a:ea typeface="Lato"/>
                <a:cs typeface="Lato"/>
                <a:sym typeface="Lato"/>
              </a:rPr>
              <a:t>Server</a:t>
            </a:r>
            <a:endParaRPr>
              <a:solidFill>
                <a:schemeClr val="lt1"/>
              </a:solidFill>
              <a:latin typeface="Lato"/>
              <a:ea typeface="Lato"/>
              <a:cs typeface="Lato"/>
              <a:sym typeface="Lato"/>
            </a:endParaRPr>
          </a:p>
        </p:txBody>
      </p:sp>
      <p:cxnSp>
        <p:nvCxnSpPr>
          <p:cNvPr id="271" name="Google Shape;271;p27"/>
          <p:cNvCxnSpPr>
            <a:stCxn id="269" idx="2"/>
          </p:cNvCxnSpPr>
          <p:nvPr/>
        </p:nvCxnSpPr>
        <p:spPr>
          <a:xfrm>
            <a:off x="2537550" y="1975100"/>
            <a:ext cx="0" cy="2298300"/>
          </a:xfrm>
          <a:prstGeom prst="straightConnector1">
            <a:avLst/>
          </a:prstGeom>
          <a:noFill/>
          <a:ln cap="flat" cmpd="sng" w="19050">
            <a:solidFill>
              <a:schemeClr val="dk1"/>
            </a:solidFill>
            <a:prstDash val="dash"/>
            <a:round/>
            <a:headEnd len="med" w="med" type="none"/>
            <a:tailEnd len="med" w="med" type="none"/>
          </a:ln>
        </p:spPr>
      </p:cxnSp>
      <p:cxnSp>
        <p:nvCxnSpPr>
          <p:cNvPr id="272" name="Google Shape;272;p27"/>
          <p:cNvCxnSpPr/>
          <p:nvPr/>
        </p:nvCxnSpPr>
        <p:spPr>
          <a:xfrm>
            <a:off x="5249800" y="1975100"/>
            <a:ext cx="0" cy="2298300"/>
          </a:xfrm>
          <a:prstGeom prst="straightConnector1">
            <a:avLst/>
          </a:prstGeom>
          <a:noFill/>
          <a:ln cap="flat" cmpd="sng" w="19050">
            <a:solidFill>
              <a:schemeClr val="dk1"/>
            </a:solidFill>
            <a:prstDash val="dash"/>
            <a:round/>
            <a:headEnd len="med" w="med" type="none"/>
            <a:tailEnd len="med" w="med" type="none"/>
          </a:ln>
        </p:spPr>
      </p:cxnSp>
      <p:sp>
        <p:nvSpPr>
          <p:cNvPr id="273" name="Google Shape;273;p27"/>
          <p:cNvSpPr/>
          <p:nvPr/>
        </p:nvSpPr>
        <p:spPr>
          <a:xfrm>
            <a:off x="2434500" y="2205000"/>
            <a:ext cx="206100" cy="16881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274" name="Google Shape;274;p27"/>
          <p:cNvSpPr/>
          <p:nvPr/>
        </p:nvSpPr>
        <p:spPr>
          <a:xfrm>
            <a:off x="5146750" y="2205000"/>
            <a:ext cx="206100" cy="16881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cxnSp>
        <p:nvCxnSpPr>
          <p:cNvPr id="275" name="Google Shape;275;p27"/>
          <p:cNvCxnSpPr/>
          <p:nvPr/>
        </p:nvCxnSpPr>
        <p:spPr>
          <a:xfrm>
            <a:off x="2651425" y="2354450"/>
            <a:ext cx="2467500" cy="0"/>
          </a:xfrm>
          <a:prstGeom prst="straightConnector1">
            <a:avLst/>
          </a:prstGeom>
          <a:noFill/>
          <a:ln cap="flat" cmpd="sng" w="19050">
            <a:solidFill>
              <a:schemeClr val="dk1"/>
            </a:solidFill>
            <a:prstDash val="solid"/>
            <a:round/>
            <a:headEnd len="med" w="med" type="none"/>
            <a:tailEnd len="med" w="med" type="triangle"/>
          </a:ln>
        </p:spPr>
      </p:cxnSp>
      <p:sp>
        <p:nvSpPr>
          <p:cNvPr id="276" name="Google Shape;276;p27"/>
          <p:cNvSpPr txBox="1"/>
          <p:nvPr/>
        </p:nvSpPr>
        <p:spPr>
          <a:xfrm>
            <a:off x="3614625" y="2095725"/>
            <a:ext cx="52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000">
                <a:solidFill>
                  <a:schemeClr val="dk1"/>
                </a:solidFill>
                <a:latin typeface="Lato"/>
                <a:ea typeface="Lato"/>
                <a:cs typeface="Lato"/>
                <a:sym typeface="Lato"/>
              </a:rPr>
              <a:t>SYN</a:t>
            </a:r>
            <a:endParaRPr sz="1000">
              <a:solidFill>
                <a:schemeClr val="dk1"/>
              </a:solidFill>
              <a:latin typeface="Lato"/>
              <a:ea typeface="Lato"/>
              <a:cs typeface="Lato"/>
              <a:sym typeface="Lato"/>
            </a:endParaRPr>
          </a:p>
        </p:txBody>
      </p:sp>
      <p:cxnSp>
        <p:nvCxnSpPr>
          <p:cNvPr id="277" name="Google Shape;277;p27"/>
          <p:cNvCxnSpPr/>
          <p:nvPr/>
        </p:nvCxnSpPr>
        <p:spPr>
          <a:xfrm>
            <a:off x="2658875" y="2796575"/>
            <a:ext cx="2443800" cy="0"/>
          </a:xfrm>
          <a:prstGeom prst="straightConnector1">
            <a:avLst/>
          </a:prstGeom>
          <a:noFill/>
          <a:ln cap="flat" cmpd="sng" w="19050">
            <a:solidFill>
              <a:schemeClr val="dk1"/>
            </a:solidFill>
            <a:prstDash val="solid"/>
            <a:round/>
            <a:headEnd len="med" w="med" type="triangle"/>
            <a:tailEnd len="med" w="med" type="none"/>
          </a:ln>
        </p:spPr>
      </p:cxnSp>
      <p:sp>
        <p:nvSpPr>
          <p:cNvPr id="278" name="Google Shape;278;p27"/>
          <p:cNvSpPr txBox="1"/>
          <p:nvPr/>
        </p:nvSpPr>
        <p:spPr>
          <a:xfrm>
            <a:off x="3442275" y="2525313"/>
            <a:ext cx="8652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000">
                <a:solidFill>
                  <a:schemeClr val="dk1"/>
                </a:solidFill>
                <a:latin typeface="Lato"/>
                <a:ea typeface="Lato"/>
                <a:cs typeface="Lato"/>
                <a:sym typeface="Lato"/>
              </a:rPr>
              <a:t>SYN/ACK</a:t>
            </a:r>
            <a:endParaRPr sz="1000">
              <a:solidFill>
                <a:schemeClr val="dk1"/>
              </a:solidFill>
              <a:latin typeface="Lato"/>
              <a:ea typeface="Lato"/>
              <a:cs typeface="Lato"/>
              <a:sym typeface="Lato"/>
            </a:endParaRPr>
          </a:p>
        </p:txBody>
      </p:sp>
      <p:cxnSp>
        <p:nvCxnSpPr>
          <p:cNvPr id="279" name="Google Shape;279;p27"/>
          <p:cNvCxnSpPr/>
          <p:nvPr/>
        </p:nvCxnSpPr>
        <p:spPr>
          <a:xfrm>
            <a:off x="2658875" y="3213625"/>
            <a:ext cx="2455800" cy="0"/>
          </a:xfrm>
          <a:prstGeom prst="straightConnector1">
            <a:avLst/>
          </a:prstGeom>
          <a:noFill/>
          <a:ln cap="flat" cmpd="sng" w="19050">
            <a:solidFill>
              <a:schemeClr val="dk1"/>
            </a:solidFill>
            <a:prstDash val="solid"/>
            <a:round/>
            <a:headEnd len="med" w="med" type="none"/>
            <a:tailEnd len="med" w="med" type="triangle"/>
          </a:ln>
        </p:spPr>
      </p:cxnSp>
      <p:sp>
        <p:nvSpPr>
          <p:cNvPr id="280" name="Google Shape;280;p27"/>
          <p:cNvSpPr txBox="1"/>
          <p:nvPr/>
        </p:nvSpPr>
        <p:spPr>
          <a:xfrm>
            <a:off x="3508275" y="2954900"/>
            <a:ext cx="52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000">
                <a:solidFill>
                  <a:schemeClr val="dk1"/>
                </a:solidFill>
                <a:latin typeface="Lato"/>
                <a:ea typeface="Lato"/>
                <a:cs typeface="Lato"/>
                <a:sym typeface="Lato"/>
              </a:rPr>
              <a:t>ACK</a:t>
            </a:r>
            <a:endParaRPr sz="1000">
              <a:solidFill>
                <a:schemeClr val="dk1"/>
              </a:solidFill>
              <a:latin typeface="Lato"/>
              <a:ea typeface="Lato"/>
              <a:cs typeface="Lato"/>
              <a:sym typeface="Lato"/>
            </a:endParaRPr>
          </a:p>
        </p:txBody>
      </p:sp>
      <p:sp>
        <p:nvSpPr>
          <p:cNvPr id="281" name="Google Shape;281;p27"/>
          <p:cNvSpPr txBox="1"/>
          <p:nvPr/>
        </p:nvSpPr>
        <p:spPr>
          <a:xfrm>
            <a:off x="3360050" y="2295475"/>
            <a:ext cx="9972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 sz="900">
                <a:solidFill>
                  <a:schemeClr val="dk1"/>
                </a:solidFill>
                <a:latin typeface="Lato"/>
                <a:ea typeface="Lato"/>
                <a:cs typeface="Lato"/>
                <a:sym typeface="Lato"/>
              </a:rPr>
              <a:t>seq=x, ack=0</a:t>
            </a:r>
            <a:endParaRPr sz="900">
              <a:solidFill>
                <a:schemeClr val="dk1"/>
              </a:solidFill>
              <a:latin typeface="Lato"/>
              <a:ea typeface="Lato"/>
              <a:cs typeface="Lato"/>
              <a:sym typeface="Lato"/>
            </a:endParaRPr>
          </a:p>
        </p:txBody>
      </p:sp>
      <p:sp>
        <p:nvSpPr>
          <p:cNvPr id="282" name="Google Shape;282;p27"/>
          <p:cNvSpPr txBox="1"/>
          <p:nvPr/>
        </p:nvSpPr>
        <p:spPr>
          <a:xfrm>
            <a:off x="3339975" y="2715000"/>
            <a:ext cx="10698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 sz="900">
                <a:solidFill>
                  <a:schemeClr val="dk1"/>
                </a:solidFill>
                <a:latin typeface="Lato"/>
                <a:ea typeface="Lato"/>
                <a:cs typeface="Lato"/>
                <a:sym typeface="Lato"/>
              </a:rPr>
              <a:t>seq=     ack=x+1</a:t>
            </a:r>
            <a:endParaRPr sz="900">
              <a:solidFill>
                <a:schemeClr val="dk1"/>
              </a:solidFill>
              <a:latin typeface="Lato"/>
              <a:ea typeface="Lato"/>
              <a:cs typeface="Lato"/>
              <a:sym typeface="Lato"/>
            </a:endParaRPr>
          </a:p>
        </p:txBody>
      </p:sp>
      <p:sp>
        <p:nvSpPr>
          <p:cNvPr id="283" name="Google Shape;283;p27"/>
          <p:cNvSpPr txBox="1"/>
          <p:nvPr/>
        </p:nvSpPr>
        <p:spPr>
          <a:xfrm>
            <a:off x="3272600" y="3134525"/>
            <a:ext cx="1172100" cy="323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 sz="900">
                <a:solidFill>
                  <a:schemeClr val="dk1"/>
                </a:solidFill>
                <a:latin typeface="Lato"/>
                <a:ea typeface="Lato"/>
                <a:cs typeface="Lato"/>
                <a:sym typeface="Lato"/>
              </a:rPr>
              <a:t>seq=x+1, ack=    +1</a:t>
            </a:r>
            <a:endParaRPr sz="900">
              <a:solidFill>
                <a:schemeClr val="dk1"/>
              </a:solidFill>
              <a:latin typeface="Lato"/>
              <a:ea typeface="Lato"/>
              <a:cs typeface="Lato"/>
              <a:sym typeface="Lato"/>
            </a:endParaRPr>
          </a:p>
        </p:txBody>
      </p:sp>
      <p:sp>
        <p:nvSpPr>
          <p:cNvPr id="284" name="Google Shape;284;p27"/>
          <p:cNvSpPr txBox="1"/>
          <p:nvPr/>
        </p:nvSpPr>
        <p:spPr>
          <a:xfrm>
            <a:off x="6046000" y="2316525"/>
            <a:ext cx="1463100" cy="48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a:solidFill>
                  <a:schemeClr val="dk1"/>
                </a:solidFill>
                <a:latin typeface="Lato"/>
                <a:ea typeface="Lato"/>
                <a:cs typeface="Lato"/>
                <a:sym typeface="Lato"/>
              </a:rPr>
              <a:t>c</a:t>
            </a:r>
            <a:r>
              <a:rPr lang="de">
                <a:solidFill>
                  <a:schemeClr val="dk1"/>
                </a:solidFill>
                <a:latin typeface="Lato"/>
                <a:ea typeface="Lato"/>
                <a:cs typeface="Lato"/>
                <a:sym typeface="Lato"/>
              </a:rPr>
              <a:t>ompute cookie-hash</a:t>
            </a:r>
            <a:endParaRPr>
              <a:solidFill>
                <a:schemeClr val="dk1"/>
              </a:solidFill>
              <a:latin typeface="Lato"/>
              <a:ea typeface="Lato"/>
              <a:cs typeface="Lato"/>
              <a:sym typeface="Lato"/>
            </a:endParaRPr>
          </a:p>
        </p:txBody>
      </p:sp>
      <p:pic>
        <p:nvPicPr>
          <p:cNvPr descr="Cookie 的简单图解| 公共领域的载体" id="285" name="Google Shape;285;p27"/>
          <p:cNvPicPr preferRelativeResize="0"/>
          <p:nvPr/>
        </p:nvPicPr>
        <p:blipFill>
          <a:blip r:embed="rId3">
            <a:alphaModFix/>
          </a:blip>
          <a:stretch>
            <a:fillRect/>
          </a:stretch>
        </p:blipFill>
        <p:spPr>
          <a:xfrm>
            <a:off x="5442232" y="2255248"/>
            <a:ext cx="603775" cy="604950"/>
          </a:xfrm>
          <a:prstGeom prst="rect">
            <a:avLst/>
          </a:prstGeom>
          <a:noFill/>
          <a:ln>
            <a:noFill/>
          </a:ln>
        </p:spPr>
      </p:pic>
      <p:pic>
        <p:nvPicPr>
          <p:cNvPr descr="Cookie 的简单图解| 公共领域的载体" id="286" name="Google Shape;286;p27"/>
          <p:cNvPicPr preferRelativeResize="0"/>
          <p:nvPr/>
        </p:nvPicPr>
        <p:blipFill>
          <a:blip r:embed="rId3">
            <a:alphaModFix/>
          </a:blip>
          <a:stretch>
            <a:fillRect/>
          </a:stretch>
        </p:blipFill>
        <p:spPr>
          <a:xfrm>
            <a:off x="3716924" y="2824029"/>
            <a:ext cx="103211" cy="103413"/>
          </a:xfrm>
          <a:prstGeom prst="rect">
            <a:avLst/>
          </a:prstGeom>
          <a:noFill/>
          <a:ln>
            <a:noFill/>
          </a:ln>
        </p:spPr>
      </p:pic>
      <p:pic>
        <p:nvPicPr>
          <p:cNvPr descr="Cookie 的简单图解| 公共领域的载体" id="287" name="Google Shape;287;p27"/>
          <p:cNvPicPr preferRelativeResize="0"/>
          <p:nvPr/>
        </p:nvPicPr>
        <p:blipFill>
          <a:blip r:embed="rId3">
            <a:alphaModFix/>
          </a:blip>
          <a:stretch>
            <a:fillRect/>
          </a:stretch>
        </p:blipFill>
        <p:spPr>
          <a:xfrm>
            <a:off x="4102749" y="3244367"/>
            <a:ext cx="103211" cy="103413"/>
          </a:xfrm>
          <a:prstGeom prst="rect">
            <a:avLst/>
          </a:prstGeom>
          <a:noFill/>
          <a:ln>
            <a:noFill/>
          </a:ln>
        </p:spPr>
      </p:pic>
      <p:pic>
        <p:nvPicPr>
          <p:cNvPr descr="Gear silhouette | Free SVG" id="288" name="Google Shape;288;p27"/>
          <p:cNvPicPr preferRelativeResize="0"/>
          <p:nvPr/>
        </p:nvPicPr>
        <p:blipFill>
          <a:blip r:embed="rId4">
            <a:alphaModFix/>
          </a:blip>
          <a:stretch>
            <a:fillRect/>
          </a:stretch>
        </p:blipFill>
        <p:spPr>
          <a:xfrm>
            <a:off x="5547300" y="2374950"/>
            <a:ext cx="393600" cy="393600"/>
          </a:xfrm>
          <a:prstGeom prst="rect">
            <a:avLst/>
          </a:prstGeom>
          <a:noFill/>
          <a:ln>
            <a:noFill/>
          </a:ln>
        </p:spPr>
      </p:pic>
      <p:sp>
        <p:nvSpPr>
          <p:cNvPr id="289" name="Google Shape;289;p27"/>
          <p:cNvSpPr txBox="1"/>
          <p:nvPr/>
        </p:nvSpPr>
        <p:spPr>
          <a:xfrm>
            <a:off x="5236000" y="3168400"/>
            <a:ext cx="2982000" cy="752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Lato"/>
              <a:buAutoNum type="arabicPeriod"/>
            </a:pPr>
            <a:r>
              <a:rPr lang="de">
                <a:solidFill>
                  <a:schemeClr val="dk1"/>
                </a:solidFill>
                <a:latin typeface="Lato"/>
                <a:ea typeface="Lato"/>
                <a:cs typeface="Lato"/>
                <a:sym typeface="Lato"/>
              </a:rPr>
              <a:t>Verify</a:t>
            </a:r>
            <a:r>
              <a:rPr lang="de">
                <a:solidFill>
                  <a:schemeClr val="dk1"/>
                </a:solidFill>
                <a:latin typeface="Lato"/>
                <a:ea typeface="Lato"/>
                <a:cs typeface="Lato"/>
                <a:sym typeface="Lato"/>
              </a:rPr>
              <a:t> cookie</a:t>
            </a:r>
            <a:endParaRPr>
              <a:solidFill>
                <a:schemeClr val="dk1"/>
              </a:solidFill>
              <a:latin typeface="Lato"/>
              <a:ea typeface="Lato"/>
              <a:cs typeface="Lato"/>
              <a:sym typeface="Lato"/>
            </a:endParaRPr>
          </a:p>
          <a:p>
            <a:pPr indent="-317500" lvl="0" marL="457200" rtl="0" algn="l">
              <a:spcBef>
                <a:spcPts val="0"/>
              </a:spcBef>
              <a:spcAft>
                <a:spcPts val="0"/>
              </a:spcAft>
              <a:buClr>
                <a:schemeClr val="dk1"/>
              </a:buClr>
              <a:buSzPts val="1400"/>
              <a:buFont typeface="Lato"/>
              <a:buAutoNum type="arabicPeriod"/>
            </a:pPr>
            <a:r>
              <a:rPr lang="de">
                <a:solidFill>
                  <a:schemeClr val="dk1"/>
                </a:solidFill>
                <a:latin typeface="Lato"/>
                <a:ea typeface="Lato"/>
                <a:cs typeface="Lato"/>
                <a:sym typeface="Lato"/>
              </a:rPr>
              <a:t>Establish TCP connection</a:t>
            </a:r>
            <a:endParaRPr>
              <a:solidFill>
                <a:schemeClr val="dk1"/>
              </a:solidFill>
              <a:latin typeface="Lato"/>
              <a:ea typeface="Lato"/>
              <a:cs typeface="Lato"/>
              <a:sym typeface="Lato"/>
            </a:endParaRPr>
          </a:p>
        </p:txBody>
      </p:sp>
      <p:pic>
        <p:nvPicPr>
          <p:cNvPr descr="Cookie 的简单图解| 公共领域的载体" id="290" name="Google Shape;290;p27"/>
          <p:cNvPicPr preferRelativeResize="0"/>
          <p:nvPr/>
        </p:nvPicPr>
        <p:blipFill>
          <a:blip r:embed="rId3">
            <a:alphaModFix/>
          </a:blip>
          <a:stretch>
            <a:fillRect/>
          </a:stretch>
        </p:blipFill>
        <p:spPr>
          <a:xfrm>
            <a:off x="7092601" y="2665122"/>
            <a:ext cx="158555" cy="158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8"/>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SYN-Cookies Attack Scenario</a:t>
            </a:r>
            <a:endParaRPr/>
          </a:p>
        </p:txBody>
      </p:sp>
      <p:sp>
        <p:nvSpPr>
          <p:cNvPr id="296" name="Google Shape;296;p28"/>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
        <p:nvSpPr>
          <p:cNvPr id="297" name="Google Shape;297;p28"/>
          <p:cNvSpPr/>
          <p:nvPr/>
        </p:nvSpPr>
        <p:spPr>
          <a:xfrm>
            <a:off x="2002650" y="1420400"/>
            <a:ext cx="1069800" cy="5547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de">
                <a:solidFill>
                  <a:schemeClr val="lt1"/>
                </a:solidFill>
                <a:latin typeface="Lato"/>
                <a:ea typeface="Lato"/>
                <a:cs typeface="Lato"/>
                <a:sym typeface="Lato"/>
              </a:rPr>
              <a:t>Multiple Clients</a:t>
            </a:r>
            <a:endParaRPr>
              <a:solidFill>
                <a:schemeClr val="lt1"/>
              </a:solidFill>
              <a:latin typeface="Lato"/>
              <a:ea typeface="Lato"/>
              <a:cs typeface="Lato"/>
              <a:sym typeface="Lato"/>
            </a:endParaRPr>
          </a:p>
        </p:txBody>
      </p:sp>
      <p:sp>
        <p:nvSpPr>
          <p:cNvPr id="298" name="Google Shape;298;p28"/>
          <p:cNvSpPr/>
          <p:nvPr/>
        </p:nvSpPr>
        <p:spPr>
          <a:xfrm>
            <a:off x="4714900" y="1420400"/>
            <a:ext cx="1069800" cy="5547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de">
                <a:solidFill>
                  <a:schemeClr val="lt1"/>
                </a:solidFill>
                <a:latin typeface="Lato"/>
                <a:ea typeface="Lato"/>
                <a:cs typeface="Lato"/>
                <a:sym typeface="Lato"/>
              </a:rPr>
              <a:t>Server</a:t>
            </a:r>
            <a:endParaRPr>
              <a:solidFill>
                <a:schemeClr val="lt1"/>
              </a:solidFill>
              <a:latin typeface="Lato"/>
              <a:ea typeface="Lato"/>
              <a:cs typeface="Lato"/>
              <a:sym typeface="Lato"/>
            </a:endParaRPr>
          </a:p>
        </p:txBody>
      </p:sp>
      <p:cxnSp>
        <p:nvCxnSpPr>
          <p:cNvPr id="299" name="Google Shape;299;p28"/>
          <p:cNvCxnSpPr>
            <a:stCxn id="297" idx="2"/>
          </p:cNvCxnSpPr>
          <p:nvPr/>
        </p:nvCxnSpPr>
        <p:spPr>
          <a:xfrm>
            <a:off x="2537550" y="1975100"/>
            <a:ext cx="0" cy="2298300"/>
          </a:xfrm>
          <a:prstGeom prst="straightConnector1">
            <a:avLst/>
          </a:prstGeom>
          <a:noFill/>
          <a:ln cap="flat" cmpd="sng" w="19050">
            <a:solidFill>
              <a:schemeClr val="dk1"/>
            </a:solidFill>
            <a:prstDash val="dash"/>
            <a:round/>
            <a:headEnd len="med" w="med" type="none"/>
            <a:tailEnd len="med" w="med" type="none"/>
          </a:ln>
        </p:spPr>
      </p:cxnSp>
      <p:cxnSp>
        <p:nvCxnSpPr>
          <p:cNvPr id="300" name="Google Shape;300;p28"/>
          <p:cNvCxnSpPr/>
          <p:nvPr/>
        </p:nvCxnSpPr>
        <p:spPr>
          <a:xfrm>
            <a:off x="5249800" y="1975100"/>
            <a:ext cx="0" cy="2298300"/>
          </a:xfrm>
          <a:prstGeom prst="straightConnector1">
            <a:avLst/>
          </a:prstGeom>
          <a:noFill/>
          <a:ln cap="flat" cmpd="sng" w="19050">
            <a:solidFill>
              <a:schemeClr val="dk1"/>
            </a:solidFill>
            <a:prstDash val="dash"/>
            <a:round/>
            <a:headEnd len="med" w="med" type="none"/>
            <a:tailEnd len="med" w="med" type="none"/>
          </a:ln>
        </p:spPr>
      </p:cxnSp>
      <p:sp>
        <p:nvSpPr>
          <p:cNvPr id="301" name="Google Shape;301;p28"/>
          <p:cNvSpPr/>
          <p:nvPr/>
        </p:nvSpPr>
        <p:spPr>
          <a:xfrm>
            <a:off x="2434500" y="2205000"/>
            <a:ext cx="206100" cy="16881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02" name="Google Shape;302;p28"/>
          <p:cNvSpPr/>
          <p:nvPr/>
        </p:nvSpPr>
        <p:spPr>
          <a:xfrm>
            <a:off x="5146750" y="2205000"/>
            <a:ext cx="206100" cy="16881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cxnSp>
        <p:nvCxnSpPr>
          <p:cNvPr id="303" name="Google Shape;303;p28"/>
          <p:cNvCxnSpPr/>
          <p:nvPr/>
        </p:nvCxnSpPr>
        <p:spPr>
          <a:xfrm>
            <a:off x="2651425" y="2354450"/>
            <a:ext cx="2467500" cy="0"/>
          </a:xfrm>
          <a:prstGeom prst="straightConnector1">
            <a:avLst/>
          </a:prstGeom>
          <a:noFill/>
          <a:ln cap="flat" cmpd="sng" w="19050">
            <a:solidFill>
              <a:schemeClr val="dk1"/>
            </a:solidFill>
            <a:prstDash val="solid"/>
            <a:round/>
            <a:headEnd len="med" w="med" type="none"/>
            <a:tailEnd len="med" w="med" type="triangle"/>
          </a:ln>
        </p:spPr>
      </p:cxnSp>
      <p:sp>
        <p:nvSpPr>
          <p:cNvPr id="304" name="Google Shape;304;p28"/>
          <p:cNvSpPr txBox="1"/>
          <p:nvPr/>
        </p:nvSpPr>
        <p:spPr>
          <a:xfrm>
            <a:off x="3614625" y="2095725"/>
            <a:ext cx="52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000">
                <a:solidFill>
                  <a:schemeClr val="dk1"/>
                </a:solidFill>
                <a:latin typeface="Lato"/>
                <a:ea typeface="Lato"/>
                <a:cs typeface="Lato"/>
                <a:sym typeface="Lato"/>
              </a:rPr>
              <a:t>SYN</a:t>
            </a:r>
            <a:endParaRPr sz="1000">
              <a:solidFill>
                <a:schemeClr val="dk1"/>
              </a:solidFill>
              <a:latin typeface="Lato"/>
              <a:ea typeface="Lato"/>
              <a:cs typeface="Lato"/>
              <a:sym typeface="Lato"/>
            </a:endParaRPr>
          </a:p>
        </p:txBody>
      </p:sp>
      <p:sp>
        <p:nvSpPr>
          <p:cNvPr id="305" name="Google Shape;305;p28"/>
          <p:cNvSpPr txBox="1"/>
          <p:nvPr/>
        </p:nvSpPr>
        <p:spPr>
          <a:xfrm>
            <a:off x="3360050" y="2295475"/>
            <a:ext cx="997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900">
                <a:solidFill>
                  <a:schemeClr val="dk1"/>
                </a:solidFill>
                <a:latin typeface="Lato"/>
                <a:ea typeface="Lato"/>
                <a:cs typeface="Lato"/>
                <a:sym typeface="Lato"/>
              </a:rPr>
              <a:t>seq=x, ack=0</a:t>
            </a:r>
            <a:endParaRPr sz="900">
              <a:solidFill>
                <a:schemeClr val="dk1"/>
              </a:solidFill>
              <a:latin typeface="Lato"/>
              <a:ea typeface="Lato"/>
              <a:cs typeface="Lato"/>
              <a:sym typeface="Lato"/>
            </a:endParaRPr>
          </a:p>
        </p:txBody>
      </p:sp>
      <p:cxnSp>
        <p:nvCxnSpPr>
          <p:cNvPr id="306" name="Google Shape;306;p28"/>
          <p:cNvCxnSpPr/>
          <p:nvPr/>
        </p:nvCxnSpPr>
        <p:spPr>
          <a:xfrm>
            <a:off x="2659925" y="2746175"/>
            <a:ext cx="2467500" cy="0"/>
          </a:xfrm>
          <a:prstGeom prst="straightConnector1">
            <a:avLst/>
          </a:prstGeom>
          <a:noFill/>
          <a:ln cap="flat" cmpd="sng" w="19050">
            <a:solidFill>
              <a:schemeClr val="dk1"/>
            </a:solidFill>
            <a:prstDash val="solid"/>
            <a:round/>
            <a:headEnd len="med" w="med" type="none"/>
            <a:tailEnd len="med" w="med" type="triangle"/>
          </a:ln>
        </p:spPr>
      </p:cxnSp>
      <p:sp>
        <p:nvSpPr>
          <p:cNvPr id="307" name="Google Shape;307;p28"/>
          <p:cNvSpPr txBox="1"/>
          <p:nvPr/>
        </p:nvSpPr>
        <p:spPr>
          <a:xfrm>
            <a:off x="3623125" y="2487450"/>
            <a:ext cx="52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000">
                <a:solidFill>
                  <a:schemeClr val="dk1"/>
                </a:solidFill>
                <a:latin typeface="Lato"/>
                <a:ea typeface="Lato"/>
                <a:cs typeface="Lato"/>
                <a:sym typeface="Lato"/>
              </a:rPr>
              <a:t>SYN</a:t>
            </a:r>
            <a:endParaRPr sz="1000">
              <a:solidFill>
                <a:schemeClr val="dk1"/>
              </a:solidFill>
              <a:latin typeface="Lato"/>
              <a:ea typeface="Lato"/>
              <a:cs typeface="Lato"/>
              <a:sym typeface="Lato"/>
            </a:endParaRPr>
          </a:p>
        </p:txBody>
      </p:sp>
      <p:sp>
        <p:nvSpPr>
          <p:cNvPr id="308" name="Google Shape;308;p28"/>
          <p:cNvSpPr txBox="1"/>
          <p:nvPr/>
        </p:nvSpPr>
        <p:spPr>
          <a:xfrm>
            <a:off x="3368550" y="2687200"/>
            <a:ext cx="997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900">
                <a:solidFill>
                  <a:schemeClr val="dk1"/>
                </a:solidFill>
                <a:latin typeface="Lato"/>
                <a:ea typeface="Lato"/>
                <a:cs typeface="Lato"/>
                <a:sym typeface="Lato"/>
              </a:rPr>
              <a:t>seq=y, ack=0</a:t>
            </a:r>
            <a:endParaRPr sz="900">
              <a:solidFill>
                <a:schemeClr val="dk1"/>
              </a:solidFill>
              <a:latin typeface="Lato"/>
              <a:ea typeface="Lato"/>
              <a:cs typeface="Lato"/>
              <a:sym typeface="Lato"/>
            </a:endParaRPr>
          </a:p>
        </p:txBody>
      </p:sp>
      <p:cxnSp>
        <p:nvCxnSpPr>
          <p:cNvPr id="309" name="Google Shape;309;p28"/>
          <p:cNvCxnSpPr/>
          <p:nvPr/>
        </p:nvCxnSpPr>
        <p:spPr>
          <a:xfrm>
            <a:off x="2659925" y="3137900"/>
            <a:ext cx="2467500" cy="0"/>
          </a:xfrm>
          <a:prstGeom prst="straightConnector1">
            <a:avLst/>
          </a:prstGeom>
          <a:noFill/>
          <a:ln cap="flat" cmpd="sng" w="19050">
            <a:solidFill>
              <a:schemeClr val="dk1"/>
            </a:solidFill>
            <a:prstDash val="solid"/>
            <a:round/>
            <a:headEnd len="med" w="med" type="none"/>
            <a:tailEnd len="med" w="med" type="triangle"/>
          </a:ln>
        </p:spPr>
      </p:cxnSp>
      <p:sp>
        <p:nvSpPr>
          <p:cNvPr id="310" name="Google Shape;310;p28"/>
          <p:cNvSpPr txBox="1"/>
          <p:nvPr/>
        </p:nvSpPr>
        <p:spPr>
          <a:xfrm>
            <a:off x="3623125" y="2879175"/>
            <a:ext cx="52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000">
                <a:solidFill>
                  <a:schemeClr val="dk1"/>
                </a:solidFill>
                <a:latin typeface="Lato"/>
                <a:ea typeface="Lato"/>
                <a:cs typeface="Lato"/>
                <a:sym typeface="Lato"/>
              </a:rPr>
              <a:t>SYN</a:t>
            </a:r>
            <a:endParaRPr sz="1000">
              <a:solidFill>
                <a:schemeClr val="dk1"/>
              </a:solidFill>
              <a:latin typeface="Lato"/>
              <a:ea typeface="Lato"/>
              <a:cs typeface="Lato"/>
              <a:sym typeface="Lato"/>
            </a:endParaRPr>
          </a:p>
        </p:txBody>
      </p:sp>
      <p:sp>
        <p:nvSpPr>
          <p:cNvPr id="311" name="Google Shape;311;p28"/>
          <p:cNvSpPr txBox="1"/>
          <p:nvPr/>
        </p:nvSpPr>
        <p:spPr>
          <a:xfrm>
            <a:off x="3368550" y="3078925"/>
            <a:ext cx="997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900">
                <a:solidFill>
                  <a:schemeClr val="dk1"/>
                </a:solidFill>
                <a:latin typeface="Lato"/>
                <a:ea typeface="Lato"/>
                <a:cs typeface="Lato"/>
                <a:sym typeface="Lato"/>
              </a:rPr>
              <a:t>seq=z, ack=0</a:t>
            </a:r>
            <a:endParaRPr sz="900">
              <a:solidFill>
                <a:schemeClr val="dk1"/>
              </a:solidFill>
              <a:latin typeface="Lato"/>
              <a:ea typeface="Lato"/>
              <a:cs typeface="Lato"/>
              <a:sym typeface="Lato"/>
            </a:endParaRPr>
          </a:p>
        </p:txBody>
      </p:sp>
      <p:cxnSp>
        <p:nvCxnSpPr>
          <p:cNvPr id="312" name="Google Shape;312;p28"/>
          <p:cNvCxnSpPr/>
          <p:nvPr/>
        </p:nvCxnSpPr>
        <p:spPr>
          <a:xfrm>
            <a:off x="2659925" y="3476600"/>
            <a:ext cx="2467500" cy="0"/>
          </a:xfrm>
          <a:prstGeom prst="straightConnector1">
            <a:avLst/>
          </a:prstGeom>
          <a:noFill/>
          <a:ln cap="flat" cmpd="sng" w="19050">
            <a:solidFill>
              <a:schemeClr val="dk1"/>
            </a:solidFill>
            <a:prstDash val="solid"/>
            <a:round/>
            <a:headEnd len="med" w="med" type="none"/>
            <a:tailEnd len="med" w="med" type="triangle"/>
          </a:ln>
        </p:spPr>
      </p:cxnSp>
      <p:sp>
        <p:nvSpPr>
          <p:cNvPr id="313" name="Google Shape;313;p28"/>
          <p:cNvSpPr txBox="1"/>
          <p:nvPr/>
        </p:nvSpPr>
        <p:spPr>
          <a:xfrm>
            <a:off x="3623125" y="3217875"/>
            <a:ext cx="520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000">
                <a:solidFill>
                  <a:schemeClr val="dk1"/>
                </a:solidFill>
                <a:latin typeface="Lato"/>
                <a:ea typeface="Lato"/>
                <a:cs typeface="Lato"/>
                <a:sym typeface="Lato"/>
              </a:rPr>
              <a:t>SYN</a:t>
            </a:r>
            <a:endParaRPr sz="1000">
              <a:solidFill>
                <a:schemeClr val="dk1"/>
              </a:solidFill>
              <a:latin typeface="Lato"/>
              <a:ea typeface="Lato"/>
              <a:cs typeface="Lato"/>
              <a:sym typeface="Lato"/>
            </a:endParaRPr>
          </a:p>
        </p:txBody>
      </p:sp>
      <p:sp>
        <p:nvSpPr>
          <p:cNvPr id="314" name="Google Shape;314;p28"/>
          <p:cNvSpPr txBox="1"/>
          <p:nvPr/>
        </p:nvSpPr>
        <p:spPr>
          <a:xfrm>
            <a:off x="3368550" y="3417625"/>
            <a:ext cx="997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900">
                <a:solidFill>
                  <a:schemeClr val="dk1"/>
                </a:solidFill>
                <a:latin typeface="Lato"/>
                <a:ea typeface="Lato"/>
                <a:cs typeface="Lato"/>
                <a:sym typeface="Lato"/>
              </a:rPr>
              <a:t>seq=q, ack=0</a:t>
            </a:r>
            <a:endParaRPr sz="900">
              <a:solidFill>
                <a:schemeClr val="dk1"/>
              </a:solidFill>
              <a:latin typeface="Lato"/>
              <a:ea typeface="Lato"/>
              <a:cs typeface="Lato"/>
              <a:sym typeface="Lato"/>
            </a:endParaRPr>
          </a:p>
        </p:txBody>
      </p:sp>
      <p:sp>
        <p:nvSpPr>
          <p:cNvPr id="315" name="Google Shape;315;p28"/>
          <p:cNvSpPr txBox="1"/>
          <p:nvPr/>
        </p:nvSpPr>
        <p:spPr>
          <a:xfrm>
            <a:off x="5502025" y="3667400"/>
            <a:ext cx="3476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800">
                <a:solidFill>
                  <a:schemeClr val="dk1"/>
                </a:solidFill>
                <a:latin typeface="Lato"/>
                <a:ea typeface="Lato"/>
                <a:cs typeface="Lato"/>
                <a:sym typeface="Lato"/>
              </a:rPr>
              <a:t>computational exhaustion</a:t>
            </a:r>
            <a:r>
              <a:rPr lang="de" sz="1800">
                <a:solidFill>
                  <a:srgbClr val="EECE1A"/>
                </a:solidFill>
                <a:latin typeface="Lato"/>
                <a:ea typeface="Lato"/>
                <a:cs typeface="Lato"/>
                <a:sym typeface="Lato"/>
              </a:rPr>
              <a:t>⚡</a:t>
            </a:r>
            <a:endParaRPr sz="1800">
              <a:solidFill>
                <a:srgbClr val="EECE1A"/>
              </a:solidFill>
              <a:latin typeface="Lato"/>
              <a:ea typeface="Lato"/>
              <a:cs typeface="Lato"/>
              <a:sym typeface="Lato"/>
            </a:endParaRPr>
          </a:p>
        </p:txBody>
      </p:sp>
      <p:pic>
        <p:nvPicPr>
          <p:cNvPr descr="Cookie 的简单图解| 公共领域的载体" id="316" name="Google Shape;316;p28"/>
          <p:cNvPicPr preferRelativeResize="0"/>
          <p:nvPr/>
        </p:nvPicPr>
        <p:blipFill>
          <a:blip r:embed="rId3">
            <a:alphaModFix/>
          </a:blip>
          <a:stretch>
            <a:fillRect/>
          </a:stretch>
        </p:blipFill>
        <p:spPr>
          <a:xfrm>
            <a:off x="5445325" y="2212836"/>
            <a:ext cx="282675" cy="283240"/>
          </a:xfrm>
          <a:prstGeom prst="rect">
            <a:avLst/>
          </a:prstGeom>
          <a:noFill/>
          <a:ln>
            <a:noFill/>
          </a:ln>
        </p:spPr>
      </p:pic>
      <p:pic>
        <p:nvPicPr>
          <p:cNvPr descr="Gear silhouette | Free SVG" id="317" name="Google Shape;317;p28"/>
          <p:cNvPicPr preferRelativeResize="0"/>
          <p:nvPr/>
        </p:nvPicPr>
        <p:blipFill>
          <a:blip r:embed="rId4">
            <a:alphaModFix/>
          </a:blip>
          <a:stretch>
            <a:fillRect/>
          </a:stretch>
        </p:blipFill>
        <p:spPr>
          <a:xfrm>
            <a:off x="5494516" y="2268880"/>
            <a:ext cx="184276" cy="184285"/>
          </a:xfrm>
          <a:prstGeom prst="rect">
            <a:avLst/>
          </a:prstGeom>
          <a:noFill/>
          <a:ln>
            <a:noFill/>
          </a:ln>
        </p:spPr>
      </p:pic>
      <p:pic>
        <p:nvPicPr>
          <p:cNvPr descr="Cookie 的简单图解| 公共领域的载体" id="318" name="Google Shape;318;p28"/>
          <p:cNvPicPr preferRelativeResize="0"/>
          <p:nvPr/>
        </p:nvPicPr>
        <p:blipFill>
          <a:blip r:embed="rId3">
            <a:alphaModFix/>
          </a:blip>
          <a:stretch>
            <a:fillRect/>
          </a:stretch>
        </p:blipFill>
        <p:spPr>
          <a:xfrm>
            <a:off x="5445325" y="2604561"/>
            <a:ext cx="282675" cy="283240"/>
          </a:xfrm>
          <a:prstGeom prst="rect">
            <a:avLst/>
          </a:prstGeom>
          <a:noFill/>
          <a:ln>
            <a:noFill/>
          </a:ln>
        </p:spPr>
      </p:pic>
      <p:pic>
        <p:nvPicPr>
          <p:cNvPr descr="Gear silhouette | Free SVG" id="319" name="Google Shape;319;p28"/>
          <p:cNvPicPr preferRelativeResize="0"/>
          <p:nvPr/>
        </p:nvPicPr>
        <p:blipFill>
          <a:blip r:embed="rId4">
            <a:alphaModFix/>
          </a:blip>
          <a:stretch>
            <a:fillRect/>
          </a:stretch>
        </p:blipFill>
        <p:spPr>
          <a:xfrm>
            <a:off x="5494516" y="2660605"/>
            <a:ext cx="184276" cy="184285"/>
          </a:xfrm>
          <a:prstGeom prst="rect">
            <a:avLst/>
          </a:prstGeom>
          <a:noFill/>
          <a:ln>
            <a:noFill/>
          </a:ln>
        </p:spPr>
      </p:pic>
      <p:pic>
        <p:nvPicPr>
          <p:cNvPr descr="Cookie 的简单图解| 公共领域的载体" id="320" name="Google Shape;320;p28"/>
          <p:cNvPicPr preferRelativeResize="0"/>
          <p:nvPr/>
        </p:nvPicPr>
        <p:blipFill>
          <a:blip r:embed="rId3">
            <a:alphaModFix/>
          </a:blip>
          <a:stretch>
            <a:fillRect/>
          </a:stretch>
        </p:blipFill>
        <p:spPr>
          <a:xfrm>
            <a:off x="5445325" y="2982636"/>
            <a:ext cx="282675" cy="283240"/>
          </a:xfrm>
          <a:prstGeom prst="rect">
            <a:avLst/>
          </a:prstGeom>
          <a:noFill/>
          <a:ln>
            <a:noFill/>
          </a:ln>
        </p:spPr>
      </p:pic>
      <p:pic>
        <p:nvPicPr>
          <p:cNvPr descr="Gear silhouette | Free SVG" id="321" name="Google Shape;321;p28"/>
          <p:cNvPicPr preferRelativeResize="0"/>
          <p:nvPr/>
        </p:nvPicPr>
        <p:blipFill>
          <a:blip r:embed="rId4">
            <a:alphaModFix/>
          </a:blip>
          <a:stretch>
            <a:fillRect/>
          </a:stretch>
        </p:blipFill>
        <p:spPr>
          <a:xfrm>
            <a:off x="5494516" y="3038680"/>
            <a:ext cx="184276" cy="184285"/>
          </a:xfrm>
          <a:prstGeom prst="rect">
            <a:avLst/>
          </a:prstGeom>
          <a:noFill/>
          <a:ln>
            <a:noFill/>
          </a:ln>
        </p:spPr>
      </p:pic>
      <p:pic>
        <p:nvPicPr>
          <p:cNvPr descr="Cookie 的简单图解| 公共领域的载体" id="322" name="Google Shape;322;p28"/>
          <p:cNvPicPr preferRelativeResize="0"/>
          <p:nvPr/>
        </p:nvPicPr>
        <p:blipFill>
          <a:blip r:embed="rId3">
            <a:alphaModFix/>
          </a:blip>
          <a:stretch>
            <a:fillRect/>
          </a:stretch>
        </p:blipFill>
        <p:spPr>
          <a:xfrm>
            <a:off x="5445325" y="3334986"/>
            <a:ext cx="282675" cy="283240"/>
          </a:xfrm>
          <a:prstGeom prst="rect">
            <a:avLst/>
          </a:prstGeom>
          <a:noFill/>
          <a:ln>
            <a:noFill/>
          </a:ln>
        </p:spPr>
      </p:pic>
      <p:pic>
        <p:nvPicPr>
          <p:cNvPr descr="Gear silhouette | Free SVG" id="323" name="Google Shape;323;p28"/>
          <p:cNvPicPr preferRelativeResize="0"/>
          <p:nvPr/>
        </p:nvPicPr>
        <p:blipFill>
          <a:blip r:embed="rId4">
            <a:alphaModFix/>
          </a:blip>
          <a:stretch>
            <a:fillRect/>
          </a:stretch>
        </p:blipFill>
        <p:spPr>
          <a:xfrm>
            <a:off x="5494516" y="3391030"/>
            <a:ext cx="184276" cy="184286"/>
          </a:xfrm>
          <a:prstGeom prst="rect">
            <a:avLst/>
          </a:prstGeom>
          <a:noFill/>
          <a:ln>
            <a:noFill/>
          </a:ln>
        </p:spPr>
      </p:pic>
      <p:pic>
        <p:nvPicPr>
          <p:cNvPr id="324" name="Google Shape;324;p28" title="alveo-u25-hero-of-card.jpg"/>
          <p:cNvPicPr preferRelativeResize="0"/>
          <p:nvPr/>
        </p:nvPicPr>
        <p:blipFill rotWithShape="1">
          <a:blip r:embed="rId5">
            <a:alphaModFix/>
          </a:blip>
          <a:srcRect b="10443" l="9036" r="6823" t="15701"/>
          <a:stretch/>
        </p:blipFill>
        <p:spPr>
          <a:xfrm>
            <a:off x="6338750" y="2043248"/>
            <a:ext cx="890573" cy="558359"/>
          </a:xfrm>
          <a:prstGeom prst="rect">
            <a:avLst/>
          </a:prstGeom>
          <a:noFill/>
          <a:ln>
            <a:noFill/>
          </a:ln>
        </p:spPr>
      </p:pic>
      <p:pic>
        <p:nvPicPr>
          <p:cNvPr descr="Cookie 的简单图解| 公共领域的载体" id="325" name="Google Shape;325;p28"/>
          <p:cNvPicPr preferRelativeResize="0"/>
          <p:nvPr/>
        </p:nvPicPr>
        <p:blipFill>
          <a:blip r:embed="rId3">
            <a:alphaModFix/>
          </a:blip>
          <a:stretch>
            <a:fillRect/>
          </a:stretch>
        </p:blipFill>
        <p:spPr>
          <a:xfrm>
            <a:off x="7750921" y="2043287"/>
            <a:ext cx="483652" cy="484619"/>
          </a:xfrm>
          <a:prstGeom prst="rect">
            <a:avLst/>
          </a:prstGeom>
          <a:noFill/>
          <a:ln>
            <a:noFill/>
          </a:ln>
        </p:spPr>
      </p:pic>
      <p:sp>
        <p:nvSpPr>
          <p:cNvPr id="326" name="Google Shape;326;p28"/>
          <p:cNvSpPr txBox="1"/>
          <p:nvPr/>
        </p:nvSpPr>
        <p:spPr>
          <a:xfrm>
            <a:off x="7189836" y="1843725"/>
            <a:ext cx="600600" cy="842700"/>
          </a:xfrm>
          <a:prstGeom prst="rect">
            <a:avLst/>
          </a:prstGeom>
          <a:noFill/>
          <a:ln>
            <a:noFill/>
          </a:ln>
        </p:spPr>
        <p:txBody>
          <a:bodyPr anchorCtr="0" anchor="t" bIns="156425" lIns="156425" spcFirstLastPara="1" rIns="156425" wrap="square" tIns="156425">
            <a:spAutoFit/>
          </a:bodyPr>
          <a:lstStyle/>
          <a:p>
            <a:pPr indent="0" lvl="0" marL="0" rtl="0" algn="l">
              <a:spcBef>
                <a:spcPts val="0"/>
              </a:spcBef>
              <a:spcAft>
                <a:spcPts val="0"/>
              </a:spcAft>
              <a:buNone/>
            </a:pPr>
            <a:r>
              <a:rPr b="1" lang="de" sz="3421">
                <a:solidFill>
                  <a:schemeClr val="dk1"/>
                </a:solidFill>
              </a:rPr>
              <a:t>+</a:t>
            </a:r>
            <a:endParaRPr b="1" sz="3421">
              <a:solidFill>
                <a:schemeClr val="dk1"/>
              </a:solidFill>
            </a:endParaRPr>
          </a:p>
        </p:txBody>
      </p:sp>
      <p:sp>
        <p:nvSpPr>
          <p:cNvPr id="327" name="Google Shape;327;p28"/>
          <p:cNvSpPr txBox="1"/>
          <p:nvPr/>
        </p:nvSpPr>
        <p:spPr>
          <a:xfrm>
            <a:off x="6338750" y="1619300"/>
            <a:ext cx="1895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1800">
                <a:solidFill>
                  <a:schemeClr val="accent1"/>
                </a:solidFill>
                <a:latin typeface="Lato"/>
                <a:ea typeface="Lato"/>
                <a:cs typeface="Lato"/>
                <a:sym typeface="Lato"/>
              </a:rPr>
              <a:t>Idea:</a:t>
            </a:r>
            <a:endParaRPr b="1" sz="1800">
              <a:solidFill>
                <a:schemeClr val="accent1"/>
              </a:solidFill>
              <a:latin typeface="Lato"/>
              <a:ea typeface="Lato"/>
              <a:cs typeface="Lato"/>
              <a:sym typeface="Lato"/>
            </a:endParaRPr>
          </a:p>
        </p:txBody>
      </p:sp>
      <p:sp>
        <p:nvSpPr>
          <p:cNvPr id="328" name="Google Shape;328;p28"/>
          <p:cNvSpPr txBox="1"/>
          <p:nvPr/>
        </p:nvSpPr>
        <p:spPr>
          <a:xfrm>
            <a:off x="6338750" y="2643350"/>
            <a:ext cx="2467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800">
                <a:solidFill>
                  <a:schemeClr val="dk1"/>
                </a:solidFill>
                <a:latin typeface="Lato"/>
                <a:ea typeface="Lato"/>
                <a:cs typeface="Lato"/>
                <a:sym typeface="Lato"/>
              </a:rPr>
              <a:t>Offload SYN-Cookies from the server</a:t>
            </a:r>
            <a:endParaRPr sz="1800">
              <a:solidFill>
                <a:srgbClr val="EECE1A"/>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9"/>
          <p:cNvSpPr txBox="1"/>
          <p:nvPr/>
        </p:nvSpPr>
        <p:spPr>
          <a:xfrm>
            <a:off x="2461875" y="2110775"/>
            <a:ext cx="1069800" cy="169200"/>
          </a:xfrm>
          <a:prstGeom prst="rect">
            <a:avLst/>
          </a:prstGeom>
          <a:noFill/>
          <a:ln>
            <a:noFill/>
          </a:ln>
        </p:spPr>
        <p:txBody>
          <a:bodyPr anchorCtr="0" anchor="t" bIns="0" lIns="91425" spcFirstLastPara="1" rIns="91425" wrap="square" tIns="0">
            <a:spAutoFit/>
          </a:bodyPr>
          <a:lstStyle/>
          <a:p>
            <a:pPr indent="0" lvl="0" marL="0" rtl="0" algn="ctr">
              <a:spcBef>
                <a:spcPts val="0"/>
              </a:spcBef>
              <a:spcAft>
                <a:spcPts val="0"/>
              </a:spcAft>
              <a:buNone/>
            </a:pPr>
            <a:r>
              <a:rPr lang="de" sz="900">
                <a:solidFill>
                  <a:schemeClr val="dk1"/>
                </a:solidFill>
                <a:latin typeface="Lato"/>
                <a:ea typeface="Lato"/>
                <a:cs typeface="Lato"/>
                <a:sym typeface="Lato"/>
              </a:rPr>
              <a:t>seq= </a:t>
            </a:r>
            <a:r>
              <a:rPr b="1" lang="de" sz="1100">
                <a:solidFill>
                  <a:srgbClr val="733C1B"/>
                </a:solidFill>
                <a:latin typeface="Lato"/>
                <a:ea typeface="Lato"/>
                <a:cs typeface="Lato"/>
                <a:sym typeface="Lato"/>
              </a:rPr>
              <a:t>c</a:t>
            </a:r>
            <a:r>
              <a:rPr lang="de" sz="900">
                <a:solidFill>
                  <a:schemeClr val="dk1"/>
                </a:solidFill>
                <a:latin typeface="Lato"/>
                <a:ea typeface="Lato"/>
                <a:cs typeface="Lato"/>
                <a:sym typeface="Lato"/>
              </a:rPr>
              <a:t>    ack=x+1</a:t>
            </a:r>
            <a:endParaRPr sz="900">
              <a:solidFill>
                <a:schemeClr val="dk1"/>
              </a:solidFill>
              <a:latin typeface="Lato"/>
              <a:ea typeface="Lato"/>
              <a:cs typeface="Lato"/>
              <a:sym typeface="Lato"/>
            </a:endParaRPr>
          </a:p>
        </p:txBody>
      </p:sp>
      <p:sp>
        <p:nvSpPr>
          <p:cNvPr id="334" name="Google Shape;334;p29"/>
          <p:cNvSpPr txBox="1"/>
          <p:nvPr/>
        </p:nvSpPr>
        <p:spPr>
          <a:xfrm>
            <a:off x="2384713" y="2453575"/>
            <a:ext cx="1172100" cy="169200"/>
          </a:xfrm>
          <a:prstGeom prst="rect">
            <a:avLst/>
          </a:prstGeom>
          <a:noFill/>
          <a:ln>
            <a:noFill/>
          </a:ln>
        </p:spPr>
        <p:txBody>
          <a:bodyPr anchorCtr="0" anchor="t" bIns="0" lIns="91425" spcFirstLastPara="1" rIns="91425" wrap="square" tIns="0">
            <a:spAutoFit/>
          </a:bodyPr>
          <a:lstStyle/>
          <a:p>
            <a:pPr indent="0" lvl="0" marL="0" rtl="0" algn="ctr">
              <a:spcBef>
                <a:spcPts val="0"/>
              </a:spcBef>
              <a:spcAft>
                <a:spcPts val="0"/>
              </a:spcAft>
              <a:buNone/>
            </a:pPr>
            <a:r>
              <a:rPr lang="de" sz="900">
                <a:solidFill>
                  <a:schemeClr val="dk1"/>
                </a:solidFill>
                <a:latin typeface="Lato"/>
                <a:ea typeface="Lato"/>
                <a:cs typeface="Lato"/>
                <a:sym typeface="Lato"/>
              </a:rPr>
              <a:t>seq=x+1, ack= </a:t>
            </a:r>
            <a:r>
              <a:rPr b="1" lang="de" sz="1100">
                <a:solidFill>
                  <a:srgbClr val="733C1B"/>
                </a:solidFill>
                <a:latin typeface="Lato"/>
                <a:ea typeface="Lato"/>
                <a:cs typeface="Lato"/>
                <a:sym typeface="Lato"/>
              </a:rPr>
              <a:t>c </a:t>
            </a:r>
            <a:r>
              <a:rPr lang="de" sz="900">
                <a:solidFill>
                  <a:schemeClr val="dk1"/>
                </a:solidFill>
                <a:latin typeface="Lato"/>
                <a:ea typeface="Lato"/>
                <a:cs typeface="Lato"/>
                <a:sym typeface="Lato"/>
              </a:rPr>
              <a:t>+1</a:t>
            </a:r>
            <a:endParaRPr sz="900">
              <a:solidFill>
                <a:schemeClr val="dk1"/>
              </a:solidFill>
              <a:latin typeface="Lato"/>
              <a:ea typeface="Lato"/>
              <a:cs typeface="Lato"/>
              <a:sym typeface="Lato"/>
            </a:endParaRPr>
          </a:p>
        </p:txBody>
      </p:sp>
      <p:sp>
        <p:nvSpPr>
          <p:cNvPr id="335" name="Google Shape;335;p29"/>
          <p:cNvSpPr txBox="1"/>
          <p:nvPr/>
        </p:nvSpPr>
        <p:spPr>
          <a:xfrm>
            <a:off x="5186050" y="2634663"/>
            <a:ext cx="997200" cy="174900"/>
          </a:xfrm>
          <a:prstGeom prst="rect">
            <a:avLst/>
          </a:prstGeom>
          <a:noFill/>
          <a:ln>
            <a:noFill/>
          </a:ln>
        </p:spPr>
        <p:txBody>
          <a:bodyPr anchorCtr="0" anchor="t" bIns="18000" lIns="91425" spcFirstLastPara="1" rIns="91425" wrap="square" tIns="18000">
            <a:spAutoFit/>
          </a:bodyPr>
          <a:lstStyle/>
          <a:p>
            <a:pPr indent="0" lvl="0" marL="0" rtl="0" algn="ctr">
              <a:spcBef>
                <a:spcPts val="0"/>
              </a:spcBef>
              <a:spcAft>
                <a:spcPts val="0"/>
              </a:spcAft>
              <a:buNone/>
            </a:pPr>
            <a:r>
              <a:rPr lang="de" sz="900">
                <a:solidFill>
                  <a:schemeClr val="dk1"/>
                </a:solidFill>
                <a:latin typeface="Lato"/>
                <a:ea typeface="Lato"/>
                <a:cs typeface="Lato"/>
                <a:sym typeface="Lato"/>
              </a:rPr>
              <a:t>seq=x, ack=0</a:t>
            </a:r>
            <a:endParaRPr sz="900">
              <a:solidFill>
                <a:schemeClr val="dk1"/>
              </a:solidFill>
              <a:latin typeface="Lato"/>
              <a:ea typeface="Lato"/>
              <a:cs typeface="Lato"/>
              <a:sym typeface="Lato"/>
            </a:endParaRPr>
          </a:p>
        </p:txBody>
      </p:sp>
      <p:sp>
        <p:nvSpPr>
          <p:cNvPr id="336" name="Google Shape;336;p29"/>
          <p:cNvSpPr txBox="1"/>
          <p:nvPr/>
        </p:nvSpPr>
        <p:spPr>
          <a:xfrm>
            <a:off x="5134725" y="3361900"/>
            <a:ext cx="1172100" cy="169200"/>
          </a:xfrm>
          <a:prstGeom prst="rect">
            <a:avLst/>
          </a:prstGeom>
          <a:noFill/>
          <a:ln>
            <a:noFill/>
          </a:ln>
        </p:spPr>
        <p:txBody>
          <a:bodyPr anchorCtr="0" anchor="t" bIns="0" lIns="91425" spcFirstLastPara="1" rIns="91425" wrap="square" tIns="0">
            <a:spAutoFit/>
          </a:bodyPr>
          <a:lstStyle/>
          <a:p>
            <a:pPr indent="0" lvl="0" marL="0" rtl="0" algn="ctr">
              <a:spcBef>
                <a:spcPts val="0"/>
              </a:spcBef>
              <a:spcAft>
                <a:spcPts val="0"/>
              </a:spcAft>
              <a:buNone/>
            </a:pPr>
            <a:r>
              <a:rPr lang="de" sz="900">
                <a:solidFill>
                  <a:schemeClr val="dk1"/>
                </a:solidFill>
                <a:latin typeface="Lato"/>
                <a:ea typeface="Lato"/>
                <a:cs typeface="Lato"/>
                <a:sym typeface="Lato"/>
              </a:rPr>
              <a:t>seq=x+1, ack=</a:t>
            </a:r>
            <a:r>
              <a:rPr b="1" lang="de" sz="1100">
                <a:solidFill>
                  <a:srgbClr val="FF0000"/>
                </a:solidFill>
                <a:latin typeface="Lato"/>
                <a:ea typeface="Lato"/>
                <a:cs typeface="Lato"/>
                <a:sym typeface="Lato"/>
              </a:rPr>
              <a:t>z</a:t>
            </a:r>
            <a:r>
              <a:rPr lang="de" sz="900">
                <a:solidFill>
                  <a:schemeClr val="dk1"/>
                </a:solidFill>
                <a:latin typeface="Lato"/>
                <a:ea typeface="Lato"/>
                <a:cs typeface="Lato"/>
                <a:sym typeface="Lato"/>
              </a:rPr>
              <a:t>+1</a:t>
            </a:r>
            <a:endParaRPr sz="900">
              <a:solidFill>
                <a:schemeClr val="dk1"/>
              </a:solidFill>
              <a:latin typeface="Lato"/>
              <a:ea typeface="Lato"/>
              <a:cs typeface="Lato"/>
              <a:sym typeface="Lato"/>
            </a:endParaRPr>
          </a:p>
        </p:txBody>
      </p:sp>
      <p:sp>
        <p:nvSpPr>
          <p:cNvPr id="337" name="Google Shape;337;p29"/>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SYN(-Cookie) Proxy</a:t>
            </a:r>
            <a:endParaRPr/>
          </a:p>
        </p:txBody>
      </p:sp>
      <p:sp>
        <p:nvSpPr>
          <p:cNvPr id="338" name="Google Shape;338;p29"/>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cxnSp>
        <p:nvCxnSpPr>
          <p:cNvPr id="339" name="Google Shape;339;p29"/>
          <p:cNvCxnSpPr/>
          <p:nvPr/>
        </p:nvCxnSpPr>
        <p:spPr>
          <a:xfrm>
            <a:off x="1623150" y="1365500"/>
            <a:ext cx="0" cy="3362700"/>
          </a:xfrm>
          <a:prstGeom prst="straightConnector1">
            <a:avLst/>
          </a:prstGeom>
          <a:noFill/>
          <a:ln cap="flat" cmpd="sng" w="19050">
            <a:solidFill>
              <a:schemeClr val="dk1"/>
            </a:solidFill>
            <a:prstDash val="dash"/>
            <a:round/>
            <a:headEnd len="med" w="med" type="none"/>
            <a:tailEnd len="med" w="med" type="none"/>
          </a:ln>
        </p:spPr>
      </p:cxnSp>
      <p:cxnSp>
        <p:nvCxnSpPr>
          <p:cNvPr id="340" name="Google Shape;340;p29"/>
          <p:cNvCxnSpPr/>
          <p:nvPr/>
        </p:nvCxnSpPr>
        <p:spPr>
          <a:xfrm>
            <a:off x="4335400" y="1365500"/>
            <a:ext cx="0" cy="3371100"/>
          </a:xfrm>
          <a:prstGeom prst="straightConnector1">
            <a:avLst/>
          </a:prstGeom>
          <a:noFill/>
          <a:ln cap="flat" cmpd="sng" w="19050">
            <a:solidFill>
              <a:schemeClr val="dk1"/>
            </a:solidFill>
            <a:prstDash val="dash"/>
            <a:round/>
            <a:headEnd len="med" w="med" type="none"/>
            <a:tailEnd len="med" w="med" type="none"/>
          </a:ln>
        </p:spPr>
      </p:cxnSp>
      <p:sp>
        <p:nvSpPr>
          <p:cNvPr id="341" name="Google Shape;341;p29"/>
          <p:cNvSpPr/>
          <p:nvPr/>
        </p:nvSpPr>
        <p:spPr>
          <a:xfrm>
            <a:off x="1520100" y="1595400"/>
            <a:ext cx="206100" cy="30177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342" name="Google Shape;342;p29"/>
          <p:cNvSpPr/>
          <p:nvPr/>
        </p:nvSpPr>
        <p:spPr>
          <a:xfrm>
            <a:off x="4232350" y="1595400"/>
            <a:ext cx="206100" cy="30306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descr="Cookie 的简单图解| 公共领域的载体" id="343" name="Google Shape;343;p29"/>
          <p:cNvPicPr preferRelativeResize="0"/>
          <p:nvPr/>
        </p:nvPicPr>
        <p:blipFill>
          <a:blip r:embed="rId3">
            <a:alphaModFix/>
          </a:blip>
          <a:stretch>
            <a:fillRect/>
          </a:stretch>
        </p:blipFill>
        <p:spPr>
          <a:xfrm>
            <a:off x="4194750" y="1603236"/>
            <a:ext cx="282675" cy="283240"/>
          </a:xfrm>
          <a:prstGeom prst="rect">
            <a:avLst/>
          </a:prstGeom>
          <a:noFill/>
          <a:ln>
            <a:noFill/>
          </a:ln>
        </p:spPr>
      </p:pic>
      <p:pic>
        <p:nvPicPr>
          <p:cNvPr descr="Gear silhouette | Free SVG" id="344" name="Google Shape;344;p29"/>
          <p:cNvPicPr preferRelativeResize="0"/>
          <p:nvPr/>
        </p:nvPicPr>
        <p:blipFill>
          <a:blip r:embed="rId4">
            <a:alphaModFix/>
          </a:blip>
          <a:stretch>
            <a:fillRect/>
          </a:stretch>
        </p:blipFill>
        <p:spPr>
          <a:xfrm>
            <a:off x="4243941" y="1659280"/>
            <a:ext cx="184276" cy="184285"/>
          </a:xfrm>
          <a:prstGeom prst="rect">
            <a:avLst/>
          </a:prstGeom>
          <a:noFill/>
          <a:ln>
            <a:noFill/>
          </a:ln>
        </p:spPr>
      </p:pic>
      <p:cxnSp>
        <p:nvCxnSpPr>
          <p:cNvPr id="345" name="Google Shape;345;p29"/>
          <p:cNvCxnSpPr/>
          <p:nvPr/>
        </p:nvCxnSpPr>
        <p:spPr>
          <a:xfrm>
            <a:off x="7093100" y="1367350"/>
            <a:ext cx="0" cy="3360900"/>
          </a:xfrm>
          <a:prstGeom prst="straightConnector1">
            <a:avLst/>
          </a:prstGeom>
          <a:noFill/>
          <a:ln cap="flat" cmpd="sng" w="19050">
            <a:solidFill>
              <a:schemeClr val="dk1"/>
            </a:solidFill>
            <a:prstDash val="dash"/>
            <a:round/>
            <a:headEnd len="med" w="med" type="none"/>
            <a:tailEnd len="med" w="med" type="none"/>
          </a:ln>
        </p:spPr>
      </p:cxnSp>
      <p:sp>
        <p:nvSpPr>
          <p:cNvPr id="346" name="Google Shape;346;p29"/>
          <p:cNvSpPr/>
          <p:nvPr/>
        </p:nvSpPr>
        <p:spPr>
          <a:xfrm>
            <a:off x="6990050" y="2578825"/>
            <a:ext cx="206100" cy="20472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cxnSp>
        <p:nvCxnSpPr>
          <p:cNvPr id="347" name="Google Shape;347;p29"/>
          <p:cNvCxnSpPr/>
          <p:nvPr/>
        </p:nvCxnSpPr>
        <p:spPr>
          <a:xfrm>
            <a:off x="1737025" y="1744850"/>
            <a:ext cx="2467500" cy="0"/>
          </a:xfrm>
          <a:prstGeom prst="straightConnector1">
            <a:avLst/>
          </a:prstGeom>
          <a:noFill/>
          <a:ln cap="flat" cmpd="sng" w="19050">
            <a:solidFill>
              <a:schemeClr val="dk1"/>
            </a:solidFill>
            <a:prstDash val="solid"/>
            <a:round/>
            <a:headEnd len="med" w="med" type="none"/>
            <a:tailEnd len="med" w="med" type="triangle"/>
          </a:ln>
        </p:spPr>
      </p:cxnSp>
      <p:sp>
        <p:nvSpPr>
          <p:cNvPr id="348" name="Google Shape;348;p29"/>
          <p:cNvSpPr txBox="1"/>
          <p:nvPr/>
        </p:nvSpPr>
        <p:spPr>
          <a:xfrm>
            <a:off x="2736525" y="1572650"/>
            <a:ext cx="520500" cy="172200"/>
          </a:xfrm>
          <a:prstGeom prst="rect">
            <a:avLst/>
          </a:prstGeom>
          <a:noFill/>
          <a:ln>
            <a:noFill/>
          </a:ln>
        </p:spPr>
        <p:txBody>
          <a:bodyPr anchorCtr="0" anchor="t" bIns="18000" lIns="91425" spcFirstLastPara="1" rIns="91425" wrap="square" tIns="0">
            <a:spAutoFit/>
          </a:bodyPr>
          <a:lstStyle/>
          <a:p>
            <a:pPr indent="0" lvl="0" marL="0" rtl="0" algn="ctr">
              <a:spcBef>
                <a:spcPts val="0"/>
              </a:spcBef>
              <a:spcAft>
                <a:spcPts val="0"/>
              </a:spcAft>
              <a:buNone/>
            </a:pPr>
            <a:r>
              <a:rPr lang="de" sz="1000">
                <a:solidFill>
                  <a:schemeClr val="dk1"/>
                </a:solidFill>
                <a:latin typeface="Lato"/>
                <a:ea typeface="Lato"/>
                <a:cs typeface="Lato"/>
                <a:sym typeface="Lato"/>
              </a:rPr>
              <a:t>SYN</a:t>
            </a:r>
            <a:endParaRPr sz="1000">
              <a:solidFill>
                <a:schemeClr val="dk1"/>
              </a:solidFill>
              <a:latin typeface="Lato"/>
              <a:ea typeface="Lato"/>
              <a:cs typeface="Lato"/>
              <a:sym typeface="Lato"/>
            </a:endParaRPr>
          </a:p>
        </p:txBody>
      </p:sp>
      <p:cxnSp>
        <p:nvCxnSpPr>
          <p:cNvPr id="349" name="Google Shape;349;p29"/>
          <p:cNvCxnSpPr/>
          <p:nvPr/>
        </p:nvCxnSpPr>
        <p:spPr>
          <a:xfrm>
            <a:off x="1744475" y="2110775"/>
            <a:ext cx="2443800" cy="0"/>
          </a:xfrm>
          <a:prstGeom prst="straightConnector1">
            <a:avLst/>
          </a:prstGeom>
          <a:noFill/>
          <a:ln cap="flat" cmpd="sng" w="19050">
            <a:solidFill>
              <a:schemeClr val="dk1"/>
            </a:solidFill>
            <a:prstDash val="solid"/>
            <a:round/>
            <a:headEnd len="med" w="med" type="triangle"/>
            <a:tailEnd len="med" w="med" type="none"/>
          </a:ln>
        </p:spPr>
      </p:cxnSp>
      <p:sp>
        <p:nvSpPr>
          <p:cNvPr id="350" name="Google Shape;350;p29"/>
          <p:cNvSpPr txBox="1"/>
          <p:nvPr/>
        </p:nvSpPr>
        <p:spPr>
          <a:xfrm>
            <a:off x="2564175" y="1938563"/>
            <a:ext cx="865200" cy="172200"/>
          </a:xfrm>
          <a:prstGeom prst="rect">
            <a:avLst/>
          </a:prstGeom>
          <a:noFill/>
          <a:ln>
            <a:noFill/>
          </a:ln>
        </p:spPr>
        <p:txBody>
          <a:bodyPr anchorCtr="0" anchor="t" bIns="18000" lIns="91425" spcFirstLastPara="1" rIns="91425" wrap="square" tIns="0">
            <a:spAutoFit/>
          </a:bodyPr>
          <a:lstStyle/>
          <a:p>
            <a:pPr indent="0" lvl="0" marL="0" rtl="0" algn="ctr">
              <a:spcBef>
                <a:spcPts val="0"/>
              </a:spcBef>
              <a:spcAft>
                <a:spcPts val="0"/>
              </a:spcAft>
              <a:buNone/>
            </a:pPr>
            <a:r>
              <a:rPr lang="de" sz="1000">
                <a:solidFill>
                  <a:schemeClr val="dk1"/>
                </a:solidFill>
                <a:latin typeface="Lato"/>
                <a:ea typeface="Lato"/>
                <a:cs typeface="Lato"/>
                <a:sym typeface="Lato"/>
              </a:rPr>
              <a:t>SYN/ACK</a:t>
            </a:r>
            <a:endParaRPr sz="1000">
              <a:solidFill>
                <a:schemeClr val="dk1"/>
              </a:solidFill>
              <a:latin typeface="Lato"/>
              <a:ea typeface="Lato"/>
              <a:cs typeface="Lato"/>
              <a:sym typeface="Lato"/>
            </a:endParaRPr>
          </a:p>
        </p:txBody>
      </p:sp>
      <p:cxnSp>
        <p:nvCxnSpPr>
          <p:cNvPr id="351" name="Google Shape;351;p29"/>
          <p:cNvCxnSpPr/>
          <p:nvPr/>
        </p:nvCxnSpPr>
        <p:spPr>
          <a:xfrm>
            <a:off x="1744475" y="2451625"/>
            <a:ext cx="2455800" cy="0"/>
          </a:xfrm>
          <a:prstGeom prst="straightConnector1">
            <a:avLst/>
          </a:prstGeom>
          <a:noFill/>
          <a:ln cap="flat" cmpd="sng" w="19050">
            <a:solidFill>
              <a:schemeClr val="dk1"/>
            </a:solidFill>
            <a:prstDash val="solid"/>
            <a:round/>
            <a:headEnd len="med" w="med" type="none"/>
            <a:tailEnd len="med" w="med" type="triangle"/>
          </a:ln>
        </p:spPr>
      </p:cxnSp>
      <p:sp>
        <p:nvSpPr>
          <p:cNvPr id="352" name="Google Shape;352;p29"/>
          <p:cNvSpPr txBox="1"/>
          <p:nvPr/>
        </p:nvSpPr>
        <p:spPr>
          <a:xfrm>
            <a:off x="2736525" y="2279425"/>
            <a:ext cx="520500" cy="172200"/>
          </a:xfrm>
          <a:prstGeom prst="rect">
            <a:avLst/>
          </a:prstGeom>
          <a:noFill/>
          <a:ln>
            <a:noFill/>
          </a:ln>
        </p:spPr>
        <p:txBody>
          <a:bodyPr anchorCtr="0" anchor="t" bIns="18000" lIns="91425" spcFirstLastPara="1" rIns="91425" wrap="square" tIns="0">
            <a:spAutoFit/>
          </a:bodyPr>
          <a:lstStyle/>
          <a:p>
            <a:pPr indent="0" lvl="0" marL="0" rtl="0" algn="ctr">
              <a:spcBef>
                <a:spcPts val="0"/>
              </a:spcBef>
              <a:spcAft>
                <a:spcPts val="0"/>
              </a:spcAft>
              <a:buNone/>
            </a:pPr>
            <a:r>
              <a:rPr lang="de" sz="1000">
                <a:solidFill>
                  <a:schemeClr val="dk1"/>
                </a:solidFill>
                <a:latin typeface="Lato"/>
                <a:ea typeface="Lato"/>
                <a:cs typeface="Lato"/>
                <a:sym typeface="Lato"/>
              </a:rPr>
              <a:t>ACK</a:t>
            </a:r>
            <a:endParaRPr sz="1000">
              <a:solidFill>
                <a:schemeClr val="dk1"/>
              </a:solidFill>
              <a:latin typeface="Lato"/>
              <a:ea typeface="Lato"/>
              <a:cs typeface="Lato"/>
              <a:sym typeface="Lato"/>
            </a:endParaRPr>
          </a:p>
        </p:txBody>
      </p:sp>
      <p:sp>
        <p:nvSpPr>
          <p:cNvPr id="353" name="Google Shape;353;p29"/>
          <p:cNvSpPr txBox="1"/>
          <p:nvPr/>
        </p:nvSpPr>
        <p:spPr>
          <a:xfrm>
            <a:off x="2498175" y="1744850"/>
            <a:ext cx="997200" cy="174900"/>
          </a:xfrm>
          <a:prstGeom prst="rect">
            <a:avLst/>
          </a:prstGeom>
          <a:noFill/>
          <a:ln>
            <a:noFill/>
          </a:ln>
        </p:spPr>
        <p:txBody>
          <a:bodyPr anchorCtr="0" anchor="t" bIns="18000" lIns="91425" spcFirstLastPara="1" rIns="91425" wrap="square" tIns="18000">
            <a:spAutoFit/>
          </a:bodyPr>
          <a:lstStyle/>
          <a:p>
            <a:pPr indent="0" lvl="0" marL="0" rtl="0" algn="ctr">
              <a:spcBef>
                <a:spcPts val="0"/>
              </a:spcBef>
              <a:spcAft>
                <a:spcPts val="0"/>
              </a:spcAft>
              <a:buNone/>
            </a:pPr>
            <a:r>
              <a:rPr lang="de" sz="900">
                <a:solidFill>
                  <a:schemeClr val="dk1"/>
                </a:solidFill>
                <a:latin typeface="Lato"/>
                <a:ea typeface="Lato"/>
                <a:cs typeface="Lato"/>
                <a:sym typeface="Lato"/>
              </a:rPr>
              <a:t>seq=x, ack=0</a:t>
            </a:r>
            <a:endParaRPr sz="900">
              <a:solidFill>
                <a:schemeClr val="dk1"/>
              </a:solidFill>
              <a:latin typeface="Lato"/>
              <a:ea typeface="Lato"/>
              <a:cs typeface="Lato"/>
              <a:sym typeface="Lato"/>
            </a:endParaRPr>
          </a:p>
        </p:txBody>
      </p:sp>
      <p:pic>
        <p:nvPicPr>
          <p:cNvPr descr="Cookie 的简单图解| 公共领域的载体" id="354" name="Google Shape;354;p29"/>
          <p:cNvPicPr preferRelativeResize="0"/>
          <p:nvPr/>
        </p:nvPicPr>
        <p:blipFill>
          <a:blip r:embed="rId3">
            <a:alphaModFix/>
          </a:blip>
          <a:stretch>
            <a:fillRect/>
          </a:stretch>
        </p:blipFill>
        <p:spPr>
          <a:xfrm>
            <a:off x="4194063" y="2386211"/>
            <a:ext cx="282675" cy="283240"/>
          </a:xfrm>
          <a:prstGeom prst="rect">
            <a:avLst/>
          </a:prstGeom>
          <a:noFill/>
          <a:ln>
            <a:noFill/>
          </a:ln>
        </p:spPr>
      </p:pic>
      <p:pic>
        <p:nvPicPr>
          <p:cNvPr descr="Gear silhouette | Free SVG" id="355" name="Google Shape;355;p29"/>
          <p:cNvPicPr preferRelativeResize="0"/>
          <p:nvPr/>
        </p:nvPicPr>
        <p:blipFill>
          <a:blip r:embed="rId4">
            <a:alphaModFix/>
          </a:blip>
          <a:stretch>
            <a:fillRect/>
          </a:stretch>
        </p:blipFill>
        <p:spPr>
          <a:xfrm>
            <a:off x="4243253" y="2442255"/>
            <a:ext cx="184276" cy="184285"/>
          </a:xfrm>
          <a:prstGeom prst="rect">
            <a:avLst/>
          </a:prstGeom>
          <a:noFill/>
          <a:ln>
            <a:noFill/>
          </a:ln>
        </p:spPr>
      </p:pic>
      <p:sp>
        <p:nvSpPr>
          <p:cNvPr id="356" name="Google Shape;356;p29"/>
          <p:cNvSpPr txBox="1"/>
          <p:nvPr/>
        </p:nvSpPr>
        <p:spPr>
          <a:xfrm>
            <a:off x="4411238" y="2346350"/>
            <a:ext cx="11229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900">
                <a:solidFill>
                  <a:schemeClr val="dk1"/>
                </a:solidFill>
                <a:latin typeface="Lato"/>
                <a:ea typeface="Lato"/>
                <a:cs typeface="Lato"/>
                <a:sym typeface="Lato"/>
              </a:rPr>
              <a:t>verify connection</a:t>
            </a:r>
            <a:endParaRPr sz="900">
              <a:solidFill>
                <a:schemeClr val="dk1"/>
              </a:solidFill>
              <a:latin typeface="Lato"/>
              <a:ea typeface="Lato"/>
              <a:cs typeface="Lato"/>
              <a:sym typeface="Lato"/>
            </a:endParaRPr>
          </a:p>
        </p:txBody>
      </p:sp>
      <p:cxnSp>
        <p:nvCxnSpPr>
          <p:cNvPr id="357" name="Google Shape;357;p29"/>
          <p:cNvCxnSpPr/>
          <p:nvPr/>
        </p:nvCxnSpPr>
        <p:spPr>
          <a:xfrm>
            <a:off x="4477425" y="2634675"/>
            <a:ext cx="2467500" cy="0"/>
          </a:xfrm>
          <a:prstGeom prst="straightConnector1">
            <a:avLst/>
          </a:prstGeom>
          <a:noFill/>
          <a:ln cap="flat" cmpd="sng" w="19050">
            <a:solidFill>
              <a:schemeClr val="dk1"/>
            </a:solidFill>
            <a:prstDash val="solid"/>
            <a:round/>
            <a:headEnd len="med" w="med" type="none"/>
            <a:tailEnd len="med" w="med" type="triangle"/>
          </a:ln>
        </p:spPr>
      </p:cxnSp>
      <p:sp>
        <p:nvSpPr>
          <p:cNvPr id="358" name="Google Shape;358;p29"/>
          <p:cNvSpPr txBox="1"/>
          <p:nvPr/>
        </p:nvSpPr>
        <p:spPr>
          <a:xfrm>
            <a:off x="5424400" y="2461100"/>
            <a:ext cx="520500" cy="172200"/>
          </a:xfrm>
          <a:prstGeom prst="rect">
            <a:avLst/>
          </a:prstGeom>
          <a:noFill/>
          <a:ln>
            <a:noFill/>
          </a:ln>
        </p:spPr>
        <p:txBody>
          <a:bodyPr anchorCtr="0" anchor="t" bIns="18000" lIns="91425" spcFirstLastPara="1" rIns="91425" wrap="square" tIns="0">
            <a:spAutoFit/>
          </a:bodyPr>
          <a:lstStyle/>
          <a:p>
            <a:pPr indent="0" lvl="0" marL="0" rtl="0" algn="ctr">
              <a:spcBef>
                <a:spcPts val="0"/>
              </a:spcBef>
              <a:spcAft>
                <a:spcPts val="0"/>
              </a:spcAft>
              <a:buNone/>
            </a:pPr>
            <a:r>
              <a:rPr lang="de" sz="1000">
                <a:solidFill>
                  <a:schemeClr val="dk1"/>
                </a:solidFill>
                <a:latin typeface="Lato"/>
                <a:ea typeface="Lato"/>
                <a:cs typeface="Lato"/>
                <a:sym typeface="Lato"/>
              </a:rPr>
              <a:t>SYN</a:t>
            </a:r>
            <a:endParaRPr sz="1000">
              <a:solidFill>
                <a:schemeClr val="dk1"/>
              </a:solidFill>
              <a:latin typeface="Lato"/>
              <a:ea typeface="Lato"/>
              <a:cs typeface="Lato"/>
              <a:sym typeface="Lato"/>
            </a:endParaRPr>
          </a:p>
        </p:txBody>
      </p:sp>
      <p:cxnSp>
        <p:nvCxnSpPr>
          <p:cNvPr id="359" name="Google Shape;359;p29"/>
          <p:cNvCxnSpPr/>
          <p:nvPr/>
        </p:nvCxnSpPr>
        <p:spPr>
          <a:xfrm>
            <a:off x="4462750" y="3009000"/>
            <a:ext cx="2443800" cy="0"/>
          </a:xfrm>
          <a:prstGeom prst="straightConnector1">
            <a:avLst/>
          </a:prstGeom>
          <a:noFill/>
          <a:ln cap="flat" cmpd="sng" w="19050">
            <a:solidFill>
              <a:schemeClr val="dk1"/>
            </a:solidFill>
            <a:prstDash val="solid"/>
            <a:round/>
            <a:headEnd len="med" w="med" type="triangle"/>
            <a:tailEnd len="med" w="med" type="none"/>
          </a:ln>
        </p:spPr>
      </p:cxnSp>
      <p:sp>
        <p:nvSpPr>
          <p:cNvPr id="360" name="Google Shape;360;p29"/>
          <p:cNvSpPr txBox="1"/>
          <p:nvPr/>
        </p:nvSpPr>
        <p:spPr>
          <a:xfrm>
            <a:off x="5252050" y="2836788"/>
            <a:ext cx="865200" cy="172200"/>
          </a:xfrm>
          <a:prstGeom prst="rect">
            <a:avLst/>
          </a:prstGeom>
          <a:noFill/>
          <a:ln>
            <a:noFill/>
          </a:ln>
        </p:spPr>
        <p:txBody>
          <a:bodyPr anchorCtr="0" anchor="t" bIns="18000" lIns="91425" spcFirstLastPara="1" rIns="91425" wrap="square" tIns="0">
            <a:spAutoFit/>
          </a:bodyPr>
          <a:lstStyle/>
          <a:p>
            <a:pPr indent="0" lvl="0" marL="0" rtl="0" algn="ctr">
              <a:spcBef>
                <a:spcPts val="0"/>
              </a:spcBef>
              <a:spcAft>
                <a:spcPts val="0"/>
              </a:spcAft>
              <a:buNone/>
            </a:pPr>
            <a:r>
              <a:rPr lang="de" sz="1000">
                <a:solidFill>
                  <a:schemeClr val="dk1"/>
                </a:solidFill>
                <a:latin typeface="Lato"/>
                <a:ea typeface="Lato"/>
                <a:cs typeface="Lato"/>
                <a:sym typeface="Lato"/>
              </a:rPr>
              <a:t>SYN/ACK</a:t>
            </a:r>
            <a:endParaRPr sz="1000">
              <a:solidFill>
                <a:schemeClr val="dk1"/>
              </a:solidFill>
              <a:latin typeface="Lato"/>
              <a:ea typeface="Lato"/>
              <a:cs typeface="Lato"/>
              <a:sym typeface="Lato"/>
            </a:endParaRPr>
          </a:p>
        </p:txBody>
      </p:sp>
      <p:cxnSp>
        <p:nvCxnSpPr>
          <p:cNvPr id="361" name="Google Shape;361;p29"/>
          <p:cNvCxnSpPr/>
          <p:nvPr/>
        </p:nvCxnSpPr>
        <p:spPr>
          <a:xfrm>
            <a:off x="4486350" y="3361900"/>
            <a:ext cx="2455800" cy="0"/>
          </a:xfrm>
          <a:prstGeom prst="straightConnector1">
            <a:avLst/>
          </a:prstGeom>
          <a:noFill/>
          <a:ln cap="flat" cmpd="sng" w="19050">
            <a:solidFill>
              <a:schemeClr val="dk1"/>
            </a:solidFill>
            <a:prstDash val="solid"/>
            <a:round/>
            <a:headEnd len="med" w="med" type="none"/>
            <a:tailEnd len="med" w="med" type="triangle"/>
          </a:ln>
        </p:spPr>
      </p:cxnSp>
      <p:sp>
        <p:nvSpPr>
          <p:cNvPr id="362" name="Google Shape;362;p29"/>
          <p:cNvSpPr txBox="1"/>
          <p:nvPr/>
        </p:nvSpPr>
        <p:spPr>
          <a:xfrm>
            <a:off x="5448575" y="3190788"/>
            <a:ext cx="520500" cy="172200"/>
          </a:xfrm>
          <a:prstGeom prst="rect">
            <a:avLst/>
          </a:prstGeom>
          <a:noFill/>
          <a:ln>
            <a:noFill/>
          </a:ln>
        </p:spPr>
        <p:txBody>
          <a:bodyPr anchorCtr="0" anchor="t" bIns="18000" lIns="91425" spcFirstLastPara="1" rIns="91425" wrap="square" tIns="0">
            <a:spAutoFit/>
          </a:bodyPr>
          <a:lstStyle/>
          <a:p>
            <a:pPr indent="0" lvl="0" marL="0" rtl="0" algn="ctr">
              <a:spcBef>
                <a:spcPts val="0"/>
              </a:spcBef>
              <a:spcAft>
                <a:spcPts val="0"/>
              </a:spcAft>
              <a:buNone/>
            </a:pPr>
            <a:r>
              <a:rPr lang="de" sz="1000">
                <a:solidFill>
                  <a:schemeClr val="dk1"/>
                </a:solidFill>
                <a:latin typeface="Lato"/>
                <a:ea typeface="Lato"/>
                <a:cs typeface="Lato"/>
                <a:sym typeface="Lato"/>
              </a:rPr>
              <a:t>ACK</a:t>
            </a:r>
            <a:endParaRPr sz="1000">
              <a:solidFill>
                <a:schemeClr val="dk1"/>
              </a:solidFill>
              <a:latin typeface="Lato"/>
              <a:ea typeface="Lato"/>
              <a:cs typeface="Lato"/>
              <a:sym typeface="Lato"/>
            </a:endParaRPr>
          </a:p>
        </p:txBody>
      </p:sp>
      <p:sp>
        <p:nvSpPr>
          <p:cNvPr id="363" name="Google Shape;363;p29"/>
          <p:cNvSpPr txBox="1"/>
          <p:nvPr/>
        </p:nvSpPr>
        <p:spPr>
          <a:xfrm>
            <a:off x="5185875" y="3009000"/>
            <a:ext cx="1069800" cy="169200"/>
          </a:xfrm>
          <a:prstGeom prst="rect">
            <a:avLst/>
          </a:prstGeom>
          <a:noFill/>
          <a:ln>
            <a:noFill/>
          </a:ln>
        </p:spPr>
        <p:txBody>
          <a:bodyPr anchorCtr="0" anchor="t" bIns="0" lIns="91425" spcFirstLastPara="1" rIns="91425" wrap="square" tIns="0">
            <a:spAutoFit/>
          </a:bodyPr>
          <a:lstStyle/>
          <a:p>
            <a:pPr indent="0" lvl="0" marL="0" rtl="0" algn="ctr">
              <a:spcBef>
                <a:spcPts val="0"/>
              </a:spcBef>
              <a:spcAft>
                <a:spcPts val="0"/>
              </a:spcAft>
              <a:buNone/>
            </a:pPr>
            <a:r>
              <a:rPr lang="de" sz="900">
                <a:solidFill>
                  <a:schemeClr val="dk1"/>
                </a:solidFill>
                <a:latin typeface="Lato"/>
                <a:ea typeface="Lato"/>
                <a:cs typeface="Lato"/>
                <a:sym typeface="Lato"/>
              </a:rPr>
              <a:t>seq=</a:t>
            </a:r>
            <a:r>
              <a:rPr b="1" lang="de" sz="1100">
                <a:solidFill>
                  <a:srgbClr val="FF0000"/>
                </a:solidFill>
                <a:latin typeface="Lato"/>
                <a:ea typeface="Lato"/>
                <a:cs typeface="Lato"/>
                <a:sym typeface="Lato"/>
              </a:rPr>
              <a:t>z</a:t>
            </a:r>
            <a:r>
              <a:rPr lang="de" sz="900">
                <a:solidFill>
                  <a:schemeClr val="dk1"/>
                </a:solidFill>
                <a:latin typeface="Lato"/>
                <a:ea typeface="Lato"/>
                <a:cs typeface="Lato"/>
                <a:sym typeface="Lato"/>
              </a:rPr>
              <a:t>, ack=x+1</a:t>
            </a:r>
            <a:endParaRPr sz="900">
              <a:solidFill>
                <a:schemeClr val="dk1"/>
              </a:solidFill>
              <a:latin typeface="Lato"/>
              <a:ea typeface="Lato"/>
              <a:cs typeface="Lato"/>
              <a:sym typeface="Lato"/>
            </a:endParaRPr>
          </a:p>
        </p:txBody>
      </p:sp>
      <p:cxnSp>
        <p:nvCxnSpPr>
          <p:cNvPr id="364" name="Google Shape;364;p29"/>
          <p:cNvCxnSpPr/>
          <p:nvPr/>
        </p:nvCxnSpPr>
        <p:spPr>
          <a:xfrm>
            <a:off x="1732575" y="3722775"/>
            <a:ext cx="2455800" cy="0"/>
          </a:xfrm>
          <a:prstGeom prst="straightConnector1">
            <a:avLst/>
          </a:prstGeom>
          <a:noFill/>
          <a:ln cap="flat" cmpd="sng" w="19050">
            <a:solidFill>
              <a:schemeClr val="dk1"/>
            </a:solidFill>
            <a:prstDash val="solid"/>
            <a:round/>
            <a:headEnd len="med" w="med" type="none"/>
            <a:tailEnd len="med" w="med" type="triangle"/>
          </a:ln>
        </p:spPr>
      </p:cxnSp>
      <p:sp>
        <p:nvSpPr>
          <p:cNvPr id="365" name="Google Shape;365;p29"/>
          <p:cNvSpPr txBox="1"/>
          <p:nvPr/>
        </p:nvSpPr>
        <p:spPr>
          <a:xfrm>
            <a:off x="2575325" y="3550575"/>
            <a:ext cx="782100" cy="172200"/>
          </a:xfrm>
          <a:prstGeom prst="rect">
            <a:avLst/>
          </a:prstGeom>
          <a:noFill/>
          <a:ln>
            <a:noFill/>
          </a:ln>
        </p:spPr>
        <p:txBody>
          <a:bodyPr anchorCtr="0" anchor="t" bIns="18000" lIns="91425" spcFirstLastPara="1" rIns="91425" wrap="square" tIns="0">
            <a:spAutoFit/>
          </a:bodyPr>
          <a:lstStyle/>
          <a:p>
            <a:pPr indent="0" lvl="0" marL="0" rtl="0" algn="ctr">
              <a:spcBef>
                <a:spcPts val="0"/>
              </a:spcBef>
              <a:spcAft>
                <a:spcPts val="0"/>
              </a:spcAft>
              <a:buNone/>
            </a:pPr>
            <a:r>
              <a:rPr lang="de" sz="1000">
                <a:solidFill>
                  <a:schemeClr val="dk1"/>
                </a:solidFill>
                <a:latin typeface="Lato"/>
                <a:ea typeface="Lato"/>
                <a:cs typeface="Lato"/>
                <a:sym typeface="Lato"/>
              </a:rPr>
              <a:t>HTTP GET</a:t>
            </a:r>
            <a:endParaRPr sz="1000">
              <a:solidFill>
                <a:schemeClr val="dk1"/>
              </a:solidFill>
              <a:latin typeface="Lato"/>
              <a:ea typeface="Lato"/>
              <a:cs typeface="Lato"/>
              <a:sym typeface="Lato"/>
            </a:endParaRPr>
          </a:p>
        </p:txBody>
      </p:sp>
      <p:sp>
        <p:nvSpPr>
          <p:cNvPr id="366" name="Google Shape;366;p29"/>
          <p:cNvSpPr txBox="1"/>
          <p:nvPr/>
        </p:nvSpPr>
        <p:spPr>
          <a:xfrm>
            <a:off x="2564175" y="3722775"/>
            <a:ext cx="865200" cy="174900"/>
          </a:xfrm>
          <a:prstGeom prst="rect">
            <a:avLst/>
          </a:prstGeom>
          <a:noFill/>
          <a:ln>
            <a:noFill/>
          </a:ln>
        </p:spPr>
        <p:txBody>
          <a:bodyPr anchorCtr="0" anchor="t" bIns="18000" lIns="91425" spcFirstLastPara="1" rIns="91425" wrap="square" tIns="18000">
            <a:spAutoFit/>
          </a:bodyPr>
          <a:lstStyle/>
          <a:p>
            <a:pPr indent="0" lvl="0" marL="0" rtl="0" algn="ctr">
              <a:spcBef>
                <a:spcPts val="0"/>
              </a:spcBef>
              <a:spcAft>
                <a:spcPts val="0"/>
              </a:spcAft>
              <a:buNone/>
            </a:pPr>
            <a:r>
              <a:rPr lang="de" sz="900">
                <a:solidFill>
                  <a:schemeClr val="dk1"/>
                </a:solidFill>
                <a:latin typeface="Lato"/>
                <a:ea typeface="Lato"/>
                <a:cs typeface="Lato"/>
                <a:sym typeface="Lato"/>
              </a:rPr>
              <a:t>seq=a, ack=b</a:t>
            </a:r>
            <a:endParaRPr sz="900">
              <a:solidFill>
                <a:schemeClr val="dk1"/>
              </a:solidFill>
              <a:latin typeface="Lato"/>
              <a:ea typeface="Lato"/>
              <a:cs typeface="Lato"/>
              <a:sym typeface="Lato"/>
            </a:endParaRPr>
          </a:p>
        </p:txBody>
      </p:sp>
      <p:cxnSp>
        <p:nvCxnSpPr>
          <p:cNvPr id="367" name="Google Shape;367;p29"/>
          <p:cNvCxnSpPr/>
          <p:nvPr/>
        </p:nvCxnSpPr>
        <p:spPr>
          <a:xfrm>
            <a:off x="1159175" y="3544775"/>
            <a:ext cx="6341700" cy="0"/>
          </a:xfrm>
          <a:prstGeom prst="straightConnector1">
            <a:avLst/>
          </a:prstGeom>
          <a:noFill/>
          <a:ln cap="flat" cmpd="sng" w="38100">
            <a:solidFill>
              <a:schemeClr val="dk1"/>
            </a:solidFill>
            <a:prstDash val="dash"/>
            <a:round/>
            <a:headEnd len="med" w="med" type="none"/>
            <a:tailEnd len="med" w="med" type="none"/>
          </a:ln>
        </p:spPr>
      </p:cxnSp>
      <p:sp>
        <p:nvSpPr>
          <p:cNvPr id="368" name="Google Shape;368;p29"/>
          <p:cNvSpPr txBox="1"/>
          <p:nvPr/>
        </p:nvSpPr>
        <p:spPr>
          <a:xfrm>
            <a:off x="4381475" y="3544775"/>
            <a:ext cx="18906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900">
                <a:solidFill>
                  <a:schemeClr val="dk1"/>
                </a:solidFill>
                <a:latin typeface="Lato"/>
                <a:ea typeface="Lato"/>
                <a:cs typeface="Lato"/>
                <a:sym typeface="Lato"/>
              </a:rPr>
              <a:t>translate sequence number</a:t>
            </a:r>
            <a:endParaRPr sz="900">
              <a:solidFill>
                <a:schemeClr val="dk1"/>
              </a:solidFill>
              <a:latin typeface="Lato"/>
              <a:ea typeface="Lato"/>
              <a:cs typeface="Lato"/>
              <a:sym typeface="Lato"/>
            </a:endParaRPr>
          </a:p>
        </p:txBody>
      </p:sp>
      <p:pic>
        <p:nvPicPr>
          <p:cNvPr descr="File:Eo circle grey arrow-rotate.svg - Wikimedia Commons" id="369" name="Google Shape;369;p29"/>
          <p:cNvPicPr preferRelativeResize="0"/>
          <p:nvPr/>
        </p:nvPicPr>
        <p:blipFill>
          <a:blip r:embed="rId5">
            <a:alphaModFix/>
          </a:blip>
          <a:stretch>
            <a:fillRect/>
          </a:stretch>
        </p:blipFill>
        <p:spPr>
          <a:xfrm>
            <a:off x="4194752" y="3612150"/>
            <a:ext cx="282650" cy="282650"/>
          </a:xfrm>
          <a:prstGeom prst="rect">
            <a:avLst/>
          </a:prstGeom>
          <a:noFill/>
          <a:ln>
            <a:noFill/>
          </a:ln>
        </p:spPr>
      </p:pic>
      <p:cxnSp>
        <p:nvCxnSpPr>
          <p:cNvPr id="370" name="Google Shape;370;p29"/>
          <p:cNvCxnSpPr/>
          <p:nvPr/>
        </p:nvCxnSpPr>
        <p:spPr>
          <a:xfrm>
            <a:off x="4456750" y="4029950"/>
            <a:ext cx="2455800" cy="0"/>
          </a:xfrm>
          <a:prstGeom prst="straightConnector1">
            <a:avLst/>
          </a:prstGeom>
          <a:noFill/>
          <a:ln cap="flat" cmpd="sng" w="19050">
            <a:solidFill>
              <a:schemeClr val="dk1"/>
            </a:solidFill>
            <a:prstDash val="solid"/>
            <a:round/>
            <a:headEnd len="med" w="med" type="none"/>
            <a:tailEnd len="med" w="med" type="triangle"/>
          </a:ln>
        </p:spPr>
      </p:cxnSp>
      <p:sp>
        <p:nvSpPr>
          <p:cNvPr id="371" name="Google Shape;371;p29"/>
          <p:cNvSpPr txBox="1"/>
          <p:nvPr/>
        </p:nvSpPr>
        <p:spPr>
          <a:xfrm>
            <a:off x="5329725" y="3857750"/>
            <a:ext cx="782100" cy="172200"/>
          </a:xfrm>
          <a:prstGeom prst="rect">
            <a:avLst/>
          </a:prstGeom>
          <a:noFill/>
          <a:ln>
            <a:noFill/>
          </a:ln>
        </p:spPr>
        <p:txBody>
          <a:bodyPr anchorCtr="0" anchor="t" bIns="18000" lIns="91425" spcFirstLastPara="1" rIns="91425" wrap="square" tIns="0">
            <a:spAutoFit/>
          </a:bodyPr>
          <a:lstStyle/>
          <a:p>
            <a:pPr indent="0" lvl="0" marL="0" rtl="0" algn="ctr">
              <a:spcBef>
                <a:spcPts val="0"/>
              </a:spcBef>
              <a:spcAft>
                <a:spcPts val="0"/>
              </a:spcAft>
              <a:buNone/>
            </a:pPr>
            <a:r>
              <a:rPr lang="de" sz="1000">
                <a:solidFill>
                  <a:schemeClr val="dk1"/>
                </a:solidFill>
                <a:latin typeface="Lato"/>
                <a:ea typeface="Lato"/>
                <a:cs typeface="Lato"/>
                <a:sym typeface="Lato"/>
              </a:rPr>
              <a:t>HTTP GET</a:t>
            </a:r>
            <a:endParaRPr sz="1000">
              <a:solidFill>
                <a:schemeClr val="dk1"/>
              </a:solidFill>
              <a:latin typeface="Lato"/>
              <a:ea typeface="Lato"/>
              <a:cs typeface="Lato"/>
              <a:sym typeface="Lato"/>
            </a:endParaRPr>
          </a:p>
        </p:txBody>
      </p:sp>
      <p:sp>
        <p:nvSpPr>
          <p:cNvPr id="372" name="Google Shape;372;p29"/>
          <p:cNvSpPr txBox="1"/>
          <p:nvPr/>
        </p:nvSpPr>
        <p:spPr>
          <a:xfrm>
            <a:off x="5239200" y="4029950"/>
            <a:ext cx="1069800" cy="169200"/>
          </a:xfrm>
          <a:prstGeom prst="rect">
            <a:avLst/>
          </a:prstGeom>
          <a:noFill/>
          <a:ln>
            <a:noFill/>
          </a:ln>
        </p:spPr>
        <p:txBody>
          <a:bodyPr anchorCtr="0" anchor="t" bIns="0" lIns="91425" spcFirstLastPara="1" rIns="91425" wrap="square" tIns="0">
            <a:spAutoFit/>
          </a:bodyPr>
          <a:lstStyle/>
          <a:p>
            <a:pPr indent="0" lvl="0" marL="0" rtl="0" algn="ctr">
              <a:spcBef>
                <a:spcPts val="0"/>
              </a:spcBef>
              <a:spcAft>
                <a:spcPts val="0"/>
              </a:spcAft>
              <a:buNone/>
            </a:pPr>
            <a:r>
              <a:rPr lang="de" sz="900">
                <a:solidFill>
                  <a:schemeClr val="dk1"/>
                </a:solidFill>
                <a:latin typeface="Lato"/>
                <a:ea typeface="Lato"/>
                <a:cs typeface="Lato"/>
                <a:sym typeface="Lato"/>
              </a:rPr>
              <a:t>seq=a, ack=b + </a:t>
            </a:r>
            <a:r>
              <a:rPr b="1" lang="de" sz="1100">
                <a:solidFill>
                  <a:srgbClr val="FF0000"/>
                </a:solidFill>
                <a:latin typeface="Lato"/>
                <a:ea typeface="Lato"/>
                <a:cs typeface="Lato"/>
                <a:sym typeface="Lato"/>
              </a:rPr>
              <a:t>δ</a:t>
            </a:r>
            <a:endParaRPr b="1" sz="1100">
              <a:solidFill>
                <a:srgbClr val="FF0000"/>
              </a:solidFill>
              <a:latin typeface="Lato"/>
              <a:ea typeface="Lato"/>
              <a:cs typeface="Lato"/>
              <a:sym typeface="Lato"/>
            </a:endParaRPr>
          </a:p>
        </p:txBody>
      </p:sp>
      <p:cxnSp>
        <p:nvCxnSpPr>
          <p:cNvPr id="373" name="Google Shape;373;p29"/>
          <p:cNvCxnSpPr/>
          <p:nvPr/>
        </p:nvCxnSpPr>
        <p:spPr>
          <a:xfrm>
            <a:off x="4488850" y="4395675"/>
            <a:ext cx="2443800" cy="0"/>
          </a:xfrm>
          <a:prstGeom prst="straightConnector1">
            <a:avLst/>
          </a:prstGeom>
          <a:noFill/>
          <a:ln cap="flat" cmpd="sng" w="19050">
            <a:solidFill>
              <a:schemeClr val="dk1"/>
            </a:solidFill>
            <a:prstDash val="solid"/>
            <a:round/>
            <a:headEnd len="med" w="med" type="triangle"/>
            <a:tailEnd len="med" w="med" type="none"/>
          </a:ln>
        </p:spPr>
      </p:cxnSp>
      <p:sp>
        <p:nvSpPr>
          <p:cNvPr id="374" name="Google Shape;374;p29"/>
          <p:cNvSpPr txBox="1"/>
          <p:nvPr/>
        </p:nvSpPr>
        <p:spPr>
          <a:xfrm>
            <a:off x="5275500" y="4235500"/>
            <a:ext cx="997200" cy="172200"/>
          </a:xfrm>
          <a:prstGeom prst="rect">
            <a:avLst/>
          </a:prstGeom>
          <a:noFill/>
          <a:ln>
            <a:noFill/>
          </a:ln>
        </p:spPr>
        <p:txBody>
          <a:bodyPr anchorCtr="0" anchor="t" bIns="18000" lIns="91425" spcFirstLastPara="1" rIns="91425" wrap="square" tIns="0">
            <a:spAutoFit/>
          </a:bodyPr>
          <a:lstStyle/>
          <a:p>
            <a:pPr indent="0" lvl="0" marL="0" rtl="0" algn="ctr">
              <a:spcBef>
                <a:spcPts val="0"/>
              </a:spcBef>
              <a:spcAft>
                <a:spcPts val="0"/>
              </a:spcAft>
              <a:buNone/>
            </a:pPr>
            <a:r>
              <a:rPr lang="de" sz="1000">
                <a:solidFill>
                  <a:schemeClr val="dk1"/>
                </a:solidFill>
                <a:latin typeface="Lato"/>
                <a:ea typeface="Lato"/>
                <a:cs typeface="Lato"/>
                <a:sym typeface="Lato"/>
              </a:rPr>
              <a:t>HTTP 200 OK</a:t>
            </a:r>
            <a:endParaRPr sz="1000">
              <a:solidFill>
                <a:schemeClr val="dk1"/>
              </a:solidFill>
              <a:latin typeface="Lato"/>
              <a:ea typeface="Lato"/>
              <a:cs typeface="Lato"/>
              <a:sym typeface="Lato"/>
            </a:endParaRPr>
          </a:p>
        </p:txBody>
      </p:sp>
      <p:sp>
        <p:nvSpPr>
          <p:cNvPr id="375" name="Google Shape;375;p29"/>
          <p:cNvSpPr txBox="1"/>
          <p:nvPr/>
        </p:nvSpPr>
        <p:spPr>
          <a:xfrm>
            <a:off x="5041500" y="4395675"/>
            <a:ext cx="1465200" cy="169200"/>
          </a:xfrm>
          <a:prstGeom prst="rect">
            <a:avLst/>
          </a:prstGeom>
          <a:noFill/>
          <a:ln>
            <a:noFill/>
          </a:ln>
        </p:spPr>
        <p:txBody>
          <a:bodyPr anchorCtr="0" anchor="t" bIns="0" lIns="91425" spcFirstLastPara="1" rIns="91425" wrap="square" tIns="0">
            <a:spAutoFit/>
          </a:bodyPr>
          <a:lstStyle/>
          <a:p>
            <a:pPr indent="0" lvl="0" marL="0" rtl="0" algn="ctr">
              <a:spcBef>
                <a:spcPts val="0"/>
              </a:spcBef>
              <a:spcAft>
                <a:spcPts val="0"/>
              </a:spcAft>
              <a:buNone/>
            </a:pPr>
            <a:r>
              <a:rPr lang="de" sz="900">
                <a:solidFill>
                  <a:schemeClr val="dk1"/>
                </a:solidFill>
                <a:latin typeface="Lato"/>
                <a:ea typeface="Lato"/>
                <a:cs typeface="Lato"/>
                <a:sym typeface="Lato"/>
              </a:rPr>
              <a:t>seq=b + c + </a:t>
            </a:r>
            <a:r>
              <a:rPr b="1" lang="de" sz="1100">
                <a:solidFill>
                  <a:srgbClr val="FF0000"/>
                </a:solidFill>
                <a:latin typeface="Lato"/>
                <a:ea typeface="Lato"/>
                <a:cs typeface="Lato"/>
                <a:sym typeface="Lato"/>
              </a:rPr>
              <a:t>δ</a:t>
            </a:r>
            <a:r>
              <a:rPr lang="de" sz="900">
                <a:solidFill>
                  <a:schemeClr val="dk1"/>
                </a:solidFill>
                <a:latin typeface="Lato"/>
                <a:ea typeface="Lato"/>
                <a:cs typeface="Lato"/>
                <a:sym typeface="Lato"/>
              </a:rPr>
              <a:t>, ack=a+1</a:t>
            </a:r>
            <a:endParaRPr sz="900">
              <a:solidFill>
                <a:schemeClr val="dk1"/>
              </a:solidFill>
              <a:latin typeface="Lato"/>
              <a:ea typeface="Lato"/>
              <a:cs typeface="Lato"/>
              <a:sym typeface="Lato"/>
            </a:endParaRPr>
          </a:p>
        </p:txBody>
      </p:sp>
      <p:pic>
        <p:nvPicPr>
          <p:cNvPr descr="File:Eo circle grey arrow-rotate.svg - Wikimedia Commons" id="376" name="Google Shape;376;p29"/>
          <p:cNvPicPr preferRelativeResize="0"/>
          <p:nvPr/>
        </p:nvPicPr>
        <p:blipFill>
          <a:blip r:embed="rId5">
            <a:alphaModFix/>
          </a:blip>
          <a:stretch>
            <a:fillRect/>
          </a:stretch>
        </p:blipFill>
        <p:spPr>
          <a:xfrm>
            <a:off x="4188702" y="4282225"/>
            <a:ext cx="282650" cy="282650"/>
          </a:xfrm>
          <a:prstGeom prst="rect">
            <a:avLst/>
          </a:prstGeom>
          <a:noFill/>
          <a:ln>
            <a:noFill/>
          </a:ln>
        </p:spPr>
      </p:pic>
      <p:cxnSp>
        <p:nvCxnSpPr>
          <p:cNvPr id="377" name="Google Shape;377;p29"/>
          <p:cNvCxnSpPr/>
          <p:nvPr/>
        </p:nvCxnSpPr>
        <p:spPr>
          <a:xfrm>
            <a:off x="1757375" y="4453850"/>
            <a:ext cx="2443800" cy="0"/>
          </a:xfrm>
          <a:prstGeom prst="straightConnector1">
            <a:avLst/>
          </a:prstGeom>
          <a:noFill/>
          <a:ln cap="flat" cmpd="sng" w="19050">
            <a:solidFill>
              <a:schemeClr val="dk1"/>
            </a:solidFill>
            <a:prstDash val="solid"/>
            <a:round/>
            <a:headEnd len="med" w="med" type="triangle"/>
            <a:tailEnd len="med" w="med" type="none"/>
          </a:ln>
        </p:spPr>
      </p:cxnSp>
      <p:sp>
        <p:nvSpPr>
          <p:cNvPr id="378" name="Google Shape;378;p29"/>
          <p:cNvSpPr txBox="1"/>
          <p:nvPr/>
        </p:nvSpPr>
        <p:spPr>
          <a:xfrm>
            <a:off x="2498175" y="4281650"/>
            <a:ext cx="997200" cy="172200"/>
          </a:xfrm>
          <a:prstGeom prst="rect">
            <a:avLst/>
          </a:prstGeom>
          <a:noFill/>
          <a:ln>
            <a:noFill/>
          </a:ln>
        </p:spPr>
        <p:txBody>
          <a:bodyPr anchorCtr="0" anchor="t" bIns="18000" lIns="91425" spcFirstLastPara="1" rIns="91425" wrap="square" tIns="0">
            <a:spAutoFit/>
          </a:bodyPr>
          <a:lstStyle/>
          <a:p>
            <a:pPr indent="0" lvl="0" marL="0" rtl="0" algn="ctr">
              <a:spcBef>
                <a:spcPts val="0"/>
              </a:spcBef>
              <a:spcAft>
                <a:spcPts val="0"/>
              </a:spcAft>
              <a:buNone/>
            </a:pPr>
            <a:r>
              <a:rPr lang="de" sz="1000">
                <a:solidFill>
                  <a:schemeClr val="dk1"/>
                </a:solidFill>
                <a:latin typeface="Lato"/>
                <a:ea typeface="Lato"/>
                <a:cs typeface="Lato"/>
                <a:sym typeface="Lato"/>
              </a:rPr>
              <a:t>HTTP 200 OK</a:t>
            </a:r>
            <a:endParaRPr sz="1000">
              <a:solidFill>
                <a:schemeClr val="dk1"/>
              </a:solidFill>
              <a:latin typeface="Lato"/>
              <a:ea typeface="Lato"/>
              <a:cs typeface="Lato"/>
              <a:sym typeface="Lato"/>
            </a:endParaRPr>
          </a:p>
        </p:txBody>
      </p:sp>
      <p:sp>
        <p:nvSpPr>
          <p:cNvPr id="379" name="Google Shape;379;p29"/>
          <p:cNvSpPr txBox="1"/>
          <p:nvPr/>
        </p:nvSpPr>
        <p:spPr>
          <a:xfrm>
            <a:off x="2238175" y="4453850"/>
            <a:ext cx="1465200" cy="174900"/>
          </a:xfrm>
          <a:prstGeom prst="rect">
            <a:avLst/>
          </a:prstGeom>
          <a:noFill/>
          <a:ln>
            <a:noFill/>
          </a:ln>
        </p:spPr>
        <p:txBody>
          <a:bodyPr anchorCtr="0" anchor="t" bIns="18000" lIns="91425" spcFirstLastPara="1" rIns="91425" wrap="square" tIns="18000">
            <a:spAutoFit/>
          </a:bodyPr>
          <a:lstStyle/>
          <a:p>
            <a:pPr indent="0" lvl="0" marL="0" rtl="0" algn="ctr">
              <a:spcBef>
                <a:spcPts val="0"/>
              </a:spcBef>
              <a:spcAft>
                <a:spcPts val="0"/>
              </a:spcAft>
              <a:buNone/>
            </a:pPr>
            <a:r>
              <a:rPr lang="de" sz="900">
                <a:solidFill>
                  <a:schemeClr val="dk1"/>
                </a:solidFill>
                <a:latin typeface="Lato"/>
                <a:ea typeface="Lato"/>
                <a:cs typeface="Lato"/>
                <a:sym typeface="Lato"/>
              </a:rPr>
              <a:t>seq=b + c, ack=a+1</a:t>
            </a:r>
            <a:endParaRPr sz="900">
              <a:solidFill>
                <a:schemeClr val="dk1"/>
              </a:solidFill>
              <a:latin typeface="Lato"/>
              <a:ea typeface="Lato"/>
              <a:cs typeface="Lato"/>
              <a:sym typeface="Lato"/>
            </a:endParaRPr>
          </a:p>
        </p:txBody>
      </p:sp>
      <p:sp>
        <p:nvSpPr>
          <p:cNvPr id="380" name="Google Shape;380;p29"/>
          <p:cNvSpPr txBox="1"/>
          <p:nvPr/>
        </p:nvSpPr>
        <p:spPr>
          <a:xfrm>
            <a:off x="7170950" y="4029950"/>
            <a:ext cx="911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900">
                <a:solidFill>
                  <a:schemeClr val="dk1"/>
                </a:solidFill>
                <a:latin typeface="Lato"/>
                <a:ea typeface="Lato"/>
                <a:cs typeface="Lato"/>
                <a:sym typeface="Lato"/>
              </a:rPr>
              <a:t>send c bytes</a:t>
            </a:r>
            <a:endParaRPr sz="900">
              <a:solidFill>
                <a:schemeClr val="dk1"/>
              </a:solidFill>
              <a:latin typeface="Lato"/>
              <a:ea typeface="Lato"/>
              <a:cs typeface="Lato"/>
              <a:sym typeface="Lato"/>
            </a:endParaRPr>
          </a:p>
        </p:txBody>
      </p:sp>
      <p:sp>
        <p:nvSpPr>
          <p:cNvPr id="381" name="Google Shape;381;p29"/>
          <p:cNvSpPr/>
          <p:nvPr/>
        </p:nvSpPr>
        <p:spPr>
          <a:xfrm>
            <a:off x="1088250" y="963200"/>
            <a:ext cx="1069800" cy="5547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de">
                <a:solidFill>
                  <a:schemeClr val="lt1"/>
                </a:solidFill>
                <a:latin typeface="Lato"/>
                <a:ea typeface="Lato"/>
                <a:cs typeface="Lato"/>
                <a:sym typeface="Lato"/>
              </a:rPr>
              <a:t>Client</a:t>
            </a:r>
            <a:endParaRPr>
              <a:solidFill>
                <a:schemeClr val="lt1"/>
              </a:solidFill>
              <a:latin typeface="Lato"/>
              <a:ea typeface="Lato"/>
              <a:cs typeface="Lato"/>
              <a:sym typeface="Lato"/>
            </a:endParaRPr>
          </a:p>
        </p:txBody>
      </p:sp>
      <p:sp>
        <p:nvSpPr>
          <p:cNvPr id="382" name="Google Shape;382;p29"/>
          <p:cNvSpPr/>
          <p:nvPr/>
        </p:nvSpPr>
        <p:spPr>
          <a:xfrm>
            <a:off x="3800500" y="963200"/>
            <a:ext cx="1069800" cy="5547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de">
                <a:solidFill>
                  <a:schemeClr val="lt1"/>
                </a:solidFill>
                <a:latin typeface="Lato"/>
                <a:ea typeface="Lato"/>
                <a:cs typeface="Lato"/>
                <a:sym typeface="Lato"/>
              </a:rPr>
              <a:t>SYN Proxy</a:t>
            </a:r>
            <a:endParaRPr>
              <a:solidFill>
                <a:schemeClr val="lt1"/>
              </a:solidFill>
              <a:latin typeface="Lato"/>
              <a:ea typeface="Lato"/>
              <a:cs typeface="Lato"/>
              <a:sym typeface="Lato"/>
            </a:endParaRPr>
          </a:p>
        </p:txBody>
      </p:sp>
      <p:sp>
        <p:nvSpPr>
          <p:cNvPr id="383" name="Google Shape;383;p29"/>
          <p:cNvSpPr/>
          <p:nvPr/>
        </p:nvSpPr>
        <p:spPr>
          <a:xfrm>
            <a:off x="6558200" y="965050"/>
            <a:ext cx="1069800" cy="554700"/>
          </a:xfrm>
          <a:prstGeom prst="rect">
            <a:avLst/>
          </a:prstGeom>
          <a:solidFill>
            <a:srgbClr val="02679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de">
                <a:solidFill>
                  <a:schemeClr val="lt1"/>
                </a:solidFill>
                <a:latin typeface="Lato"/>
                <a:ea typeface="Lato"/>
                <a:cs typeface="Lato"/>
                <a:sym typeface="Lato"/>
              </a:rPr>
              <a:t>Server</a:t>
            </a:r>
            <a:endParaRPr>
              <a:solidFill>
                <a:schemeClr val="lt1"/>
              </a:solidFill>
              <a:latin typeface="Lato"/>
              <a:ea typeface="Lato"/>
              <a:cs typeface="Lato"/>
              <a:sym typeface="Lato"/>
            </a:endParaRPr>
          </a:p>
        </p:txBody>
      </p:sp>
      <p:pic>
        <p:nvPicPr>
          <p:cNvPr descr="Cookie 的简单图解| 公共领域的载体" id="384" name="Google Shape;384;p29"/>
          <p:cNvPicPr preferRelativeResize="0"/>
          <p:nvPr/>
        </p:nvPicPr>
        <p:blipFill>
          <a:blip r:embed="rId3">
            <a:alphaModFix/>
          </a:blip>
          <a:stretch>
            <a:fillRect/>
          </a:stretch>
        </p:blipFill>
        <p:spPr>
          <a:xfrm>
            <a:off x="3210099" y="2495492"/>
            <a:ext cx="103211" cy="103413"/>
          </a:xfrm>
          <a:prstGeom prst="rect">
            <a:avLst/>
          </a:prstGeom>
          <a:noFill/>
          <a:ln>
            <a:noFill/>
          </a:ln>
        </p:spPr>
      </p:pic>
      <p:pic>
        <p:nvPicPr>
          <p:cNvPr descr="Cookie 的简单图解| 公共领域的载体" id="385" name="Google Shape;385;p29"/>
          <p:cNvPicPr preferRelativeResize="0"/>
          <p:nvPr/>
        </p:nvPicPr>
        <p:blipFill>
          <a:blip r:embed="rId3">
            <a:alphaModFix/>
          </a:blip>
          <a:stretch>
            <a:fillRect/>
          </a:stretch>
        </p:blipFill>
        <p:spPr>
          <a:xfrm>
            <a:off x="2798974" y="2157542"/>
            <a:ext cx="103211" cy="1034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0"/>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Problem Analysis</a:t>
            </a:r>
            <a:endParaRPr/>
          </a:p>
        </p:txBody>
      </p:sp>
      <p:sp>
        <p:nvSpPr>
          <p:cNvPr id="391" name="Google Shape;391;p30"/>
          <p:cNvSpPr txBox="1"/>
          <p:nvPr>
            <p:ph idx="1" type="body"/>
          </p:nvPr>
        </p:nvSpPr>
        <p:spPr>
          <a:xfrm>
            <a:off x="311700" y="1159700"/>
            <a:ext cx="85206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de"/>
              <a:t>SYN-Cookie Proxy is very promising!</a:t>
            </a:r>
            <a:endParaRPr/>
          </a:p>
          <a:p>
            <a:pPr indent="0" lvl="0" marL="0" rtl="0" algn="l">
              <a:spcBef>
                <a:spcPts val="1200"/>
              </a:spcBef>
              <a:spcAft>
                <a:spcPts val="0"/>
              </a:spcAft>
              <a:buNone/>
            </a:pPr>
            <a:r>
              <a:rPr lang="de"/>
              <a:t>Let’s put it into </a:t>
            </a:r>
            <a:r>
              <a:rPr lang="de"/>
              <a:t>the</a:t>
            </a:r>
            <a:r>
              <a:rPr lang="de"/>
              <a:t> </a:t>
            </a:r>
            <a:r>
              <a:rPr b="1" lang="de"/>
              <a:t>programmable data plane</a:t>
            </a:r>
            <a:r>
              <a:rPr lang="de"/>
              <a:t> (SmartNIC)</a:t>
            </a:r>
            <a:endParaRPr/>
          </a:p>
          <a:p>
            <a:pPr indent="0" lvl="0" marL="0" rtl="0" algn="l">
              <a:spcBef>
                <a:spcPts val="1200"/>
              </a:spcBef>
              <a:spcAft>
                <a:spcPts val="0"/>
              </a:spcAft>
              <a:buNone/>
            </a:pPr>
            <a:r>
              <a:rPr b="1" lang="de">
                <a:solidFill>
                  <a:srgbClr val="7E1083"/>
                </a:solidFill>
              </a:rPr>
              <a:t>Good:</a:t>
            </a:r>
            <a:endParaRPr b="1">
              <a:solidFill>
                <a:srgbClr val="7E1083"/>
              </a:solidFill>
            </a:endParaRPr>
          </a:p>
          <a:p>
            <a:pPr indent="-342900" lvl="0" marL="914400" rtl="0" algn="l">
              <a:spcBef>
                <a:spcPts val="1200"/>
              </a:spcBef>
              <a:spcAft>
                <a:spcPts val="0"/>
              </a:spcAft>
              <a:buSzPts val="1800"/>
              <a:buAutoNum type="arabicPeriod"/>
            </a:pPr>
            <a:r>
              <a:rPr lang="de"/>
              <a:t>SmartNIC is good at computing SYN-Cookie hashes</a:t>
            </a:r>
            <a:endParaRPr/>
          </a:p>
          <a:p>
            <a:pPr indent="-342900" lvl="0" marL="914400" rtl="0" algn="l">
              <a:spcBef>
                <a:spcPts val="0"/>
              </a:spcBef>
              <a:spcAft>
                <a:spcPts val="0"/>
              </a:spcAft>
              <a:buSzPts val="1800"/>
              <a:buAutoNum type="arabicPeriod"/>
            </a:pPr>
            <a:r>
              <a:rPr lang="de"/>
              <a:t>Only verified connection reach the server</a:t>
            </a:r>
            <a:endParaRPr/>
          </a:p>
          <a:p>
            <a:pPr indent="0" lvl="0" marL="0" rtl="0" algn="l">
              <a:spcBef>
                <a:spcPts val="1200"/>
              </a:spcBef>
              <a:spcAft>
                <a:spcPts val="0"/>
              </a:spcAft>
              <a:buNone/>
            </a:pPr>
            <a:r>
              <a:rPr b="1" lang="de">
                <a:solidFill>
                  <a:srgbClr val="FF0000"/>
                </a:solidFill>
              </a:rPr>
              <a:t>Challenges</a:t>
            </a:r>
            <a:r>
              <a:rPr b="1" lang="de">
                <a:solidFill>
                  <a:srgbClr val="FF0000"/>
                </a:solidFill>
              </a:rPr>
              <a:t>:</a:t>
            </a:r>
            <a:endParaRPr b="1">
              <a:solidFill>
                <a:srgbClr val="FF0000"/>
              </a:solidFill>
            </a:endParaRPr>
          </a:p>
          <a:p>
            <a:pPr indent="-342900" lvl="0" marL="914400" rtl="0" algn="l">
              <a:spcBef>
                <a:spcPts val="1200"/>
              </a:spcBef>
              <a:spcAft>
                <a:spcPts val="0"/>
              </a:spcAft>
              <a:buSzPts val="1800"/>
              <a:buAutoNum type="arabicPeriod"/>
            </a:pPr>
            <a:r>
              <a:rPr lang="de"/>
              <a:t>Sequence number translation for every regular TCP packet</a:t>
            </a:r>
            <a:endParaRPr/>
          </a:p>
          <a:p>
            <a:pPr indent="-342900" lvl="0" marL="914400" rtl="0" algn="l">
              <a:spcBef>
                <a:spcPts val="0"/>
              </a:spcBef>
              <a:spcAft>
                <a:spcPts val="0"/>
              </a:spcAft>
              <a:buSzPts val="1800"/>
              <a:buAutoNum type="arabicPeriod"/>
            </a:pPr>
            <a:r>
              <a:rPr lang="de"/>
              <a:t>SmartNIC needs to keep connection state for every connection</a:t>
            </a:r>
            <a:endParaRPr/>
          </a:p>
          <a:p>
            <a:pPr indent="-317500" lvl="1" marL="1371600" rtl="0" algn="l">
              <a:spcBef>
                <a:spcPts val="0"/>
              </a:spcBef>
              <a:spcAft>
                <a:spcPts val="0"/>
              </a:spcAft>
              <a:buSzPts val="1400"/>
              <a:buChar char="-"/>
            </a:pPr>
            <a:r>
              <a:rPr lang="de"/>
              <a:t>Connection identifier + sequence number difference δ</a:t>
            </a:r>
            <a:endParaRPr/>
          </a:p>
        </p:txBody>
      </p:sp>
      <p:sp>
        <p:nvSpPr>
          <p:cNvPr id="392" name="Google Shape;392;p30"/>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
        <p:nvSpPr>
          <p:cNvPr id="393" name="Google Shape;393;p30"/>
          <p:cNvSpPr txBox="1"/>
          <p:nvPr/>
        </p:nvSpPr>
        <p:spPr>
          <a:xfrm rot="-890896">
            <a:off x="6999269" y="3990730"/>
            <a:ext cx="1704518" cy="46178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1800">
                <a:solidFill>
                  <a:schemeClr val="dk1"/>
                </a:solidFill>
              </a:rPr>
              <a:t>R1 – MEM</a:t>
            </a:r>
            <a:r>
              <a:rPr lang="de" sz="1800">
                <a:solidFill>
                  <a:srgbClr val="EECE1A"/>
                </a:solidFill>
                <a:latin typeface="Lato"/>
                <a:ea typeface="Lato"/>
                <a:cs typeface="Lato"/>
                <a:sym typeface="Lato"/>
              </a:rPr>
              <a:t>⚡</a:t>
            </a:r>
            <a:endParaRPr sz="1800">
              <a:solidFill>
                <a:schemeClr val="dk1"/>
              </a:solidFill>
            </a:endParaRPr>
          </a:p>
        </p:txBody>
      </p:sp>
      <p:sp>
        <p:nvSpPr>
          <p:cNvPr id="394" name="Google Shape;394;p30"/>
          <p:cNvSpPr txBox="1"/>
          <p:nvPr/>
        </p:nvSpPr>
        <p:spPr>
          <a:xfrm rot="-676">
            <a:off x="5975671" y="2698483"/>
            <a:ext cx="1526100" cy="53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de" sz="1800">
                <a:solidFill>
                  <a:schemeClr val="dk1"/>
                </a:solidFill>
                <a:latin typeface="Lato"/>
                <a:ea typeface="Lato"/>
                <a:cs typeface="Lato"/>
                <a:sym typeface="Lato"/>
              </a:rPr>
              <a:t>R4 – TRP</a:t>
            </a:r>
            <a:r>
              <a:rPr lang="de" sz="2300">
                <a:solidFill>
                  <a:schemeClr val="accent1"/>
                </a:solidFill>
              </a:rPr>
              <a:t>✓</a:t>
            </a:r>
            <a:endParaRPr b="1" sz="1800">
              <a:solidFill>
                <a:schemeClr val="accent2"/>
              </a:solidFill>
              <a:latin typeface="Lato"/>
              <a:ea typeface="Lato"/>
              <a:cs typeface="Lato"/>
              <a:sym typeface="Lato"/>
            </a:endParaRPr>
          </a:p>
        </p:txBody>
      </p:sp>
      <p:sp>
        <p:nvSpPr>
          <p:cNvPr id="395" name="Google Shape;395;p30"/>
          <p:cNvSpPr txBox="1"/>
          <p:nvPr/>
        </p:nvSpPr>
        <p:spPr>
          <a:xfrm rot="979472">
            <a:off x="6118436" y="2160370"/>
            <a:ext cx="1432345" cy="538644"/>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de" sz="1800">
                <a:solidFill>
                  <a:schemeClr val="dk1"/>
                </a:solidFill>
                <a:latin typeface="Lato"/>
                <a:ea typeface="Lato"/>
                <a:cs typeface="Lato"/>
                <a:sym typeface="Lato"/>
              </a:rPr>
              <a:t>R2 – LAT </a:t>
            </a:r>
            <a:r>
              <a:rPr lang="de" sz="2300">
                <a:solidFill>
                  <a:schemeClr val="accent1"/>
                </a:solidFill>
              </a:rPr>
              <a:t>✓</a:t>
            </a:r>
            <a:endParaRPr sz="1800">
              <a:solidFill>
                <a:schemeClr val="dk2"/>
              </a:solidFill>
            </a:endParaRPr>
          </a:p>
        </p:txBody>
      </p:sp>
      <p:sp>
        <p:nvSpPr>
          <p:cNvPr id="396" name="Google Shape;396;p30"/>
          <p:cNvSpPr txBox="1"/>
          <p:nvPr/>
        </p:nvSpPr>
        <p:spPr>
          <a:xfrm rot="388715">
            <a:off x="6993569" y="1995557"/>
            <a:ext cx="1728236" cy="538654"/>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de" sz="1800">
                <a:solidFill>
                  <a:schemeClr val="dk1"/>
                </a:solidFill>
                <a:latin typeface="Lato"/>
                <a:ea typeface="Lato"/>
                <a:cs typeface="Lato"/>
                <a:sym typeface="Lato"/>
              </a:rPr>
              <a:t>R5 </a:t>
            </a:r>
            <a:r>
              <a:rPr b="1" lang="de" sz="1800">
                <a:solidFill>
                  <a:schemeClr val="dk1"/>
                </a:solidFill>
                <a:latin typeface="Lato"/>
                <a:ea typeface="Lato"/>
                <a:cs typeface="Lato"/>
                <a:sym typeface="Lato"/>
              </a:rPr>
              <a:t>– </a:t>
            </a:r>
            <a:r>
              <a:rPr b="1" lang="de" sz="1800">
                <a:solidFill>
                  <a:schemeClr val="dk1"/>
                </a:solidFill>
                <a:latin typeface="Lato"/>
                <a:ea typeface="Lato"/>
                <a:cs typeface="Lato"/>
                <a:sym typeface="Lato"/>
              </a:rPr>
              <a:t>OFF </a:t>
            </a:r>
            <a:r>
              <a:rPr lang="de" sz="2300">
                <a:solidFill>
                  <a:schemeClr val="accent1"/>
                </a:solidFill>
              </a:rPr>
              <a:t>✓</a:t>
            </a:r>
            <a:endParaRPr b="1"/>
          </a:p>
        </p:txBody>
      </p:sp>
      <p:sp>
        <p:nvSpPr>
          <p:cNvPr id="397" name="Google Shape;397;p30"/>
          <p:cNvSpPr txBox="1"/>
          <p:nvPr/>
        </p:nvSpPr>
        <p:spPr>
          <a:xfrm>
            <a:off x="954875" y="112200"/>
            <a:ext cx="412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98" name="Google Shape;398;p30"/>
          <p:cNvSpPr txBox="1"/>
          <p:nvPr/>
        </p:nvSpPr>
        <p:spPr>
          <a:xfrm>
            <a:off x="4048725" y="3764650"/>
            <a:ext cx="412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99" name="Google Shape;399;p30"/>
          <p:cNvSpPr txBox="1"/>
          <p:nvPr/>
        </p:nvSpPr>
        <p:spPr>
          <a:xfrm rot="-534352">
            <a:off x="7228455" y="2465191"/>
            <a:ext cx="1432065" cy="601533"/>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b="1" lang="de" sz="1800">
                <a:solidFill>
                  <a:schemeClr val="dk1"/>
                </a:solidFill>
                <a:latin typeface="Lato"/>
                <a:ea typeface="Lato"/>
                <a:cs typeface="Lato"/>
                <a:sym typeface="Lato"/>
              </a:rPr>
              <a:t>R3 –THR </a:t>
            </a:r>
            <a:r>
              <a:rPr lang="de" sz="2300">
                <a:solidFill>
                  <a:schemeClr val="accent1"/>
                </a:solidFill>
              </a:rPr>
              <a:t>✓</a:t>
            </a:r>
            <a:endParaRPr sz="1800">
              <a:solidFill>
                <a:schemeClr val="dk2"/>
              </a:solidFill>
            </a:endParaRPr>
          </a:p>
        </p:txBody>
      </p:sp>
      <p:sp>
        <p:nvSpPr>
          <p:cNvPr id="400" name="Google Shape;400;p30"/>
          <p:cNvSpPr txBox="1"/>
          <p:nvPr/>
        </p:nvSpPr>
        <p:spPr>
          <a:xfrm>
            <a:off x="2028750" y="1703950"/>
            <a:ext cx="6279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800">
                <a:solidFill>
                  <a:srgbClr val="FF0000"/>
                </a:solidFill>
                <a:highlight>
                  <a:schemeClr val="lt1"/>
                </a:highlight>
              </a:rPr>
              <a:t>Deploying SYN-Cookie Proxy on SmartNICs</a:t>
            </a:r>
            <a:r>
              <a:rPr lang="de" sz="1800">
                <a:solidFill>
                  <a:srgbClr val="FF0000"/>
                </a:solidFill>
                <a:highlight>
                  <a:schemeClr val="lt1"/>
                </a:highlight>
              </a:rPr>
              <a:t> </a:t>
            </a:r>
            <a:r>
              <a:rPr lang="de" sz="1800">
                <a:solidFill>
                  <a:srgbClr val="FF0000"/>
                </a:solidFill>
                <a:highlight>
                  <a:schemeClr val="lt1"/>
                </a:highlight>
              </a:rPr>
              <a:t>is too memory expensive</a:t>
            </a:r>
            <a:endParaRPr sz="1800">
              <a:solidFill>
                <a:srgbClr val="FF0000"/>
              </a:solidFill>
              <a:highlight>
                <a:schemeClr val="lt1"/>
              </a:highlight>
            </a:endParaRPr>
          </a:p>
          <a:p>
            <a:pPr indent="0" lvl="0" marL="0" rtl="0" algn="l">
              <a:spcBef>
                <a:spcPts val="0"/>
              </a:spcBef>
              <a:spcAft>
                <a:spcPts val="0"/>
              </a:spcAft>
              <a:buNone/>
            </a:pPr>
            <a:r>
              <a:rPr lang="de" sz="1800">
                <a:solidFill>
                  <a:srgbClr val="FF0000"/>
                </a:solidFill>
                <a:highlight>
                  <a:schemeClr val="lt1"/>
                </a:highlight>
              </a:rPr>
              <a:t>E.g. ~9.9 MB needed vs. 8.8 MB available (</a:t>
            </a:r>
            <a:r>
              <a:rPr lang="de" sz="1800">
                <a:solidFill>
                  <a:srgbClr val="FF0000"/>
                </a:solidFill>
                <a:highlight>
                  <a:schemeClr val="lt1"/>
                </a:highlight>
              </a:rPr>
              <a:t>579,600 flows)</a:t>
            </a:r>
            <a:endParaRPr sz="1800">
              <a:solidFill>
                <a:srgbClr val="FF0000"/>
              </a:solidFill>
              <a:highlight>
                <a:schemeClr val="lt1"/>
              </a:highlight>
            </a:endParaRPr>
          </a:p>
          <a:p>
            <a:pPr indent="-342900" lvl="0" marL="457200" rtl="0" algn="l">
              <a:spcBef>
                <a:spcPts val="0"/>
              </a:spcBef>
              <a:spcAft>
                <a:spcPts val="0"/>
              </a:spcAft>
              <a:buClr>
                <a:srgbClr val="FF0000"/>
              </a:buClr>
              <a:buSzPts val="1800"/>
              <a:buChar char="-"/>
            </a:pPr>
            <a:r>
              <a:rPr lang="de" sz="1800">
                <a:solidFill>
                  <a:srgbClr val="FF0000"/>
                </a:solidFill>
                <a:highlight>
                  <a:schemeClr val="lt1"/>
                </a:highlight>
              </a:rPr>
              <a:t>Other network functions need memory resources</a:t>
            </a:r>
            <a:endParaRPr sz="1800">
              <a:solidFill>
                <a:srgbClr val="FF0000"/>
              </a:solidFill>
              <a:highlight>
                <a:schemeClr val="lt1"/>
              </a:highlight>
            </a:endParaRPr>
          </a:p>
          <a:p>
            <a:pPr indent="-342900" lvl="0" marL="457200" rtl="0" algn="l">
              <a:spcBef>
                <a:spcPts val="0"/>
              </a:spcBef>
              <a:spcAft>
                <a:spcPts val="0"/>
              </a:spcAft>
              <a:buClr>
                <a:srgbClr val="FF0000"/>
              </a:buClr>
              <a:buSzPts val="1800"/>
              <a:buChar char="-"/>
            </a:pPr>
            <a:r>
              <a:rPr lang="de" sz="1800">
                <a:solidFill>
                  <a:srgbClr val="FF0000"/>
                </a:solidFill>
                <a:highlight>
                  <a:schemeClr val="lt1"/>
                </a:highlight>
              </a:rPr>
              <a:t>SYN Flood Defense often only secondary</a:t>
            </a:r>
            <a:endParaRPr sz="1800">
              <a:solidFill>
                <a:srgbClr val="FF0000"/>
              </a:solidFill>
              <a:highlight>
                <a:schemeClr val="lt1"/>
              </a:highlight>
            </a:endParaRPr>
          </a:p>
          <a:p>
            <a:pPr indent="-342900" lvl="0" marL="457200" rtl="0" algn="l">
              <a:spcBef>
                <a:spcPts val="0"/>
              </a:spcBef>
              <a:spcAft>
                <a:spcPts val="0"/>
              </a:spcAft>
              <a:buClr>
                <a:srgbClr val="FF0000"/>
              </a:buClr>
              <a:buSzPts val="1800"/>
              <a:buChar char="-"/>
            </a:pPr>
            <a:r>
              <a:rPr lang="de" sz="1800">
                <a:solidFill>
                  <a:srgbClr val="FF0000"/>
                </a:solidFill>
                <a:highlight>
                  <a:schemeClr val="lt1"/>
                </a:highlight>
              </a:rPr>
              <a:t>Too expensive for server operators for one function only</a:t>
            </a:r>
            <a:endParaRPr sz="1800">
              <a:solidFill>
                <a:srgbClr val="FF0000"/>
              </a:solidFill>
              <a:highlight>
                <a:schemeClr val="lt1"/>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1"/>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CUCKOOGUARD Outperforms State-of-the-art Solutions</a:t>
            </a:r>
            <a:endParaRPr/>
          </a:p>
        </p:txBody>
      </p:sp>
      <p:sp>
        <p:nvSpPr>
          <p:cNvPr id="406" name="Google Shape;406;p31"/>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graphicFrame>
        <p:nvGraphicFramePr>
          <p:cNvPr id="407" name="Google Shape;407;p31"/>
          <p:cNvGraphicFramePr/>
          <p:nvPr/>
        </p:nvGraphicFramePr>
        <p:xfrm>
          <a:off x="813438" y="1566150"/>
          <a:ext cx="3000000" cy="3000000"/>
        </p:xfrm>
        <a:graphic>
          <a:graphicData uri="http://schemas.openxmlformats.org/drawingml/2006/table">
            <a:tbl>
              <a:tblPr>
                <a:noFill/>
                <a:tableStyleId>{EAB9FCEE-6EEC-4959-9200-90519A27A40E}</a:tableStyleId>
              </a:tblPr>
              <a:tblGrid>
                <a:gridCol w="1882050"/>
                <a:gridCol w="1004625"/>
                <a:gridCol w="1072350"/>
                <a:gridCol w="1072450"/>
                <a:gridCol w="1072550"/>
                <a:gridCol w="1072350"/>
              </a:tblGrid>
              <a:tr h="381000">
                <a:tc>
                  <a:txBody>
                    <a:bodyPr/>
                    <a:lstStyle/>
                    <a:p>
                      <a:pPr indent="0" lvl="0" marL="0" rtl="0" algn="l">
                        <a:spcBef>
                          <a:spcPts val="0"/>
                        </a:spcBef>
                        <a:spcAft>
                          <a:spcPts val="0"/>
                        </a:spcAft>
                        <a:buNone/>
                      </a:pPr>
                      <a:r>
                        <a:rPr b="1" lang="de"/>
                        <a:t>Appr</a:t>
                      </a:r>
                      <a:r>
                        <a:rPr b="1" lang="de"/>
                        <a:t>oach</a:t>
                      </a:r>
                      <a:endParaRPr b="1"/>
                    </a:p>
                  </a:txBody>
                  <a:tcPr marT="91425" marB="91425" marR="91425" marL="91425"/>
                </a:tc>
                <a:tc>
                  <a:txBody>
                    <a:bodyPr/>
                    <a:lstStyle/>
                    <a:p>
                      <a:pPr indent="0" lvl="0" marL="0" rtl="0" algn="l">
                        <a:spcBef>
                          <a:spcPts val="0"/>
                        </a:spcBef>
                        <a:spcAft>
                          <a:spcPts val="0"/>
                        </a:spcAft>
                        <a:buNone/>
                      </a:pPr>
                      <a:r>
                        <a:rPr b="1" lang="de"/>
                        <a:t>R1 – </a:t>
                      </a:r>
                      <a:r>
                        <a:rPr b="1" lang="de"/>
                        <a:t>MEM</a:t>
                      </a:r>
                      <a:endParaRPr b="1"/>
                    </a:p>
                  </a:txBody>
                  <a:tcPr marT="91425" marB="91425" marR="91425" marL="91425"/>
                </a:tc>
                <a:tc>
                  <a:txBody>
                    <a:bodyPr/>
                    <a:lstStyle/>
                    <a:p>
                      <a:pPr indent="0" lvl="0" marL="0" rtl="0" algn="l">
                        <a:spcBef>
                          <a:spcPts val="0"/>
                        </a:spcBef>
                        <a:spcAft>
                          <a:spcPts val="0"/>
                        </a:spcAft>
                        <a:buNone/>
                      </a:pPr>
                      <a:r>
                        <a:rPr b="1" lang="de"/>
                        <a:t>R2 – </a:t>
                      </a:r>
                      <a:r>
                        <a:rPr b="1" lang="de"/>
                        <a:t>LAT</a:t>
                      </a:r>
                      <a:endParaRPr b="1"/>
                    </a:p>
                  </a:txBody>
                  <a:tcPr marT="91425" marB="91425" marR="91425" marL="91425"/>
                </a:tc>
                <a:tc>
                  <a:txBody>
                    <a:bodyPr/>
                    <a:lstStyle/>
                    <a:p>
                      <a:pPr indent="0" lvl="0" marL="0" rtl="0" algn="l">
                        <a:spcBef>
                          <a:spcPts val="0"/>
                        </a:spcBef>
                        <a:spcAft>
                          <a:spcPts val="0"/>
                        </a:spcAft>
                        <a:buNone/>
                      </a:pPr>
                      <a:r>
                        <a:rPr b="1" lang="de"/>
                        <a:t>R3 – </a:t>
                      </a:r>
                      <a:r>
                        <a:rPr b="1" lang="de"/>
                        <a:t>THR</a:t>
                      </a:r>
                      <a:endParaRPr b="1"/>
                    </a:p>
                  </a:txBody>
                  <a:tcPr marT="91425" marB="91425" marR="91425" marL="91425"/>
                </a:tc>
                <a:tc>
                  <a:txBody>
                    <a:bodyPr/>
                    <a:lstStyle/>
                    <a:p>
                      <a:pPr indent="0" lvl="0" marL="0" rtl="0" algn="l">
                        <a:spcBef>
                          <a:spcPts val="0"/>
                        </a:spcBef>
                        <a:spcAft>
                          <a:spcPts val="0"/>
                        </a:spcAft>
                        <a:buNone/>
                      </a:pPr>
                      <a:r>
                        <a:rPr b="1" lang="de"/>
                        <a:t>R4 – </a:t>
                      </a:r>
                      <a:r>
                        <a:rPr b="1" lang="de"/>
                        <a:t>TRP</a:t>
                      </a:r>
                      <a:endParaRPr b="1"/>
                    </a:p>
                  </a:txBody>
                  <a:tcPr marT="91425" marB="91425" marR="91425" marL="91425"/>
                </a:tc>
                <a:tc>
                  <a:txBody>
                    <a:bodyPr/>
                    <a:lstStyle/>
                    <a:p>
                      <a:pPr indent="0" lvl="0" marL="0" rtl="0" algn="l">
                        <a:spcBef>
                          <a:spcPts val="0"/>
                        </a:spcBef>
                        <a:spcAft>
                          <a:spcPts val="0"/>
                        </a:spcAft>
                        <a:buNone/>
                      </a:pPr>
                      <a:r>
                        <a:rPr b="1" lang="de"/>
                        <a:t>R5 – </a:t>
                      </a:r>
                      <a:r>
                        <a:rPr b="1" lang="de"/>
                        <a:t>OFF</a:t>
                      </a:r>
                      <a:endParaRPr b="1"/>
                    </a:p>
                  </a:txBody>
                  <a:tcPr marT="91425" marB="91425" marR="91425" marL="91425"/>
                </a:tc>
              </a:tr>
              <a:tr h="381000">
                <a:tc>
                  <a:txBody>
                    <a:bodyPr/>
                    <a:lstStyle/>
                    <a:p>
                      <a:pPr indent="0" lvl="0" marL="0" rtl="0" algn="l">
                        <a:spcBef>
                          <a:spcPts val="0"/>
                        </a:spcBef>
                        <a:spcAft>
                          <a:spcPts val="0"/>
                        </a:spcAft>
                        <a:buNone/>
                      </a:pPr>
                      <a:r>
                        <a:rPr b="1" lang="de"/>
                        <a:t>Machine Learning</a:t>
                      </a:r>
                      <a:endParaRPr b="1"/>
                    </a:p>
                  </a:txBody>
                  <a:tcPr marT="91425" marB="91425" marR="91425" marL="91425"/>
                </a:tc>
                <a:tc>
                  <a:txBody>
                    <a:bodyPr/>
                    <a:lstStyle/>
                    <a:p>
                      <a:pPr indent="0" lvl="0" marL="0" rtl="0" algn="ctr">
                        <a:spcBef>
                          <a:spcPts val="0"/>
                        </a:spcBef>
                        <a:spcAft>
                          <a:spcPts val="0"/>
                        </a:spcAft>
                        <a:buNone/>
                      </a:pPr>
                      <a:r>
                        <a:rPr lang="de" sz="2300"/>
                        <a:t>×</a:t>
                      </a:r>
                      <a:endParaRPr sz="2300"/>
                    </a:p>
                  </a:txBody>
                  <a:tcPr marT="18000" marB="18000" marR="18000" marL="18000"/>
                </a:tc>
                <a:tc>
                  <a:txBody>
                    <a:bodyPr/>
                    <a:lstStyle/>
                    <a:p>
                      <a:pPr indent="0" lvl="0" marL="0" rtl="0" algn="ctr">
                        <a:spcBef>
                          <a:spcPts val="0"/>
                        </a:spcBef>
                        <a:spcAft>
                          <a:spcPts val="0"/>
                        </a:spcAft>
                        <a:buNone/>
                      </a:pPr>
                      <a:r>
                        <a:rPr lang="de" sz="2300"/>
                        <a:t>✓</a:t>
                      </a:r>
                      <a:endParaRPr sz="2300"/>
                    </a:p>
                  </a:txBody>
                  <a:tcPr marT="18000" marB="18000" marR="18000" marL="18000"/>
                </a:tc>
                <a:tc>
                  <a:txBody>
                    <a:bodyPr/>
                    <a:lstStyle/>
                    <a:p>
                      <a:pPr indent="0" lvl="0" marL="0" rtl="0" algn="ctr">
                        <a:spcBef>
                          <a:spcPts val="0"/>
                        </a:spcBef>
                        <a:spcAft>
                          <a:spcPts val="0"/>
                        </a:spcAft>
                        <a:buClr>
                          <a:schemeClr val="dk1"/>
                        </a:buClr>
                        <a:buSzPts val="1100"/>
                        <a:buFont typeface="Arial"/>
                        <a:buNone/>
                      </a:pPr>
                      <a:r>
                        <a:rPr lang="de" sz="2300">
                          <a:solidFill>
                            <a:schemeClr val="dk1"/>
                          </a:solidFill>
                        </a:rPr>
                        <a:t>✓</a:t>
                      </a:r>
                      <a:endParaRPr sz="2300"/>
                    </a:p>
                  </a:txBody>
                  <a:tcPr marT="18000" marB="18000" marR="18000" marL="18000"/>
                </a:tc>
                <a:tc>
                  <a:txBody>
                    <a:bodyPr/>
                    <a:lstStyle/>
                    <a:p>
                      <a:pPr indent="0" lvl="0" marL="0" rtl="0" algn="ctr">
                        <a:spcBef>
                          <a:spcPts val="0"/>
                        </a:spcBef>
                        <a:spcAft>
                          <a:spcPts val="0"/>
                        </a:spcAft>
                        <a:buClr>
                          <a:schemeClr val="dk1"/>
                        </a:buClr>
                        <a:buSzPts val="1100"/>
                        <a:buFont typeface="Arial"/>
                        <a:buNone/>
                      </a:pPr>
                      <a:r>
                        <a:rPr lang="de" sz="2300">
                          <a:solidFill>
                            <a:schemeClr val="dk1"/>
                          </a:solidFill>
                        </a:rPr>
                        <a:t>×</a:t>
                      </a:r>
                      <a:endParaRPr sz="2300"/>
                    </a:p>
                  </a:txBody>
                  <a:tcPr marT="18000" marB="18000" marR="18000" marL="18000"/>
                </a:tc>
                <a:tc>
                  <a:txBody>
                    <a:bodyPr/>
                    <a:lstStyle/>
                    <a:p>
                      <a:pPr indent="0" lvl="0" marL="0" rtl="0" algn="ctr">
                        <a:spcBef>
                          <a:spcPts val="0"/>
                        </a:spcBef>
                        <a:spcAft>
                          <a:spcPts val="0"/>
                        </a:spcAft>
                        <a:buClr>
                          <a:schemeClr val="dk1"/>
                        </a:buClr>
                        <a:buSzPts val="1100"/>
                        <a:buFont typeface="Arial"/>
                        <a:buNone/>
                      </a:pPr>
                      <a:r>
                        <a:rPr lang="de" sz="2300">
                          <a:solidFill>
                            <a:schemeClr val="dk1"/>
                          </a:solidFill>
                        </a:rPr>
                        <a:t>◦</a:t>
                      </a:r>
                      <a:endParaRPr sz="2300"/>
                    </a:p>
                  </a:txBody>
                  <a:tcPr marT="18000" marB="18000" marR="18000" marL="18000"/>
                </a:tc>
              </a:tr>
              <a:tr h="381000">
                <a:tc>
                  <a:txBody>
                    <a:bodyPr/>
                    <a:lstStyle/>
                    <a:p>
                      <a:pPr indent="0" lvl="0" marL="0" rtl="0" algn="l">
                        <a:spcBef>
                          <a:spcPts val="0"/>
                        </a:spcBef>
                        <a:spcAft>
                          <a:spcPts val="0"/>
                        </a:spcAft>
                        <a:buNone/>
                      </a:pPr>
                      <a:r>
                        <a:rPr b="1" lang="de"/>
                        <a:t>Rule-based</a:t>
                      </a:r>
                      <a:endParaRPr b="1"/>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de" sz="2300">
                          <a:solidFill>
                            <a:schemeClr val="dk1"/>
                          </a:solidFill>
                        </a:rPr>
                        <a:t>×</a:t>
                      </a:r>
                      <a:endParaRPr sz="2300"/>
                    </a:p>
                  </a:txBody>
                  <a:tcPr marT="18000" marB="18000" marR="18000" marL="18000"/>
                </a:tc>
                <a:tc>
                  <a:txBody>
                    <a:bodyPr/>
                    <a:lstStyle/>
                    <a:p>
                      <a:pPr indent="0" lvl="0" marL="0" rtl="0" algn="ctr">
                        <a:spcBef>
                          <a:spcPts val="0"/>
                        </a:spcBef>
                        <a:spcAft>
                          <a:spcPts val="0"/>
                        </a:spcAft>
                        <a:buClr>
                          <a:schemeClr val="dk1"/>
                        </a:buClr>
                        <a:buSzPts val="1100"/>
                        <a:buFont typeface="Arial"/>
                        <a:buNone/>
                      </a:pPr>
                      <a:r>
                        <a:rPr lang="de" sz="2300">
                          <a:solidFill>
                            <a:schemeClr val="dk1"/>
                          </a:solidFill>
                        </a:rPr>
                        <a:t>✓</a:t>
                      </a:r>
                      <a:endParaRPr sz="2300"/>
                    </a:p>
                  </a:txBody>
                  <a:tcPr marT="18000" marB="18000" marR="18000" marL="18000"/>
                </a:tc>
                <a:tc>
                  <a:txBody>
                    <a:bodyPr/>
                    <a:lstStyle/>
                    <a:p>
                      <a:pPr indent="0" lvl="0" marL="0" rtl="0" algn="ctr">
                        <a:spcBef>
                          <a:spcPts val="0"/>
                        </a:spcBef>
                        <a:spcAft>
                          <a:spcPts val="0"/>
                        </a:spcAft>
                        <a:buClr>
                          <a:schemeClr val="dk1"/>
                        </a:buClr>
                        <a:buSzPts val="1100"/>
                        <a:buFont typeface="Arial"/>
                        <a:buNone/>
                      </a:pPr>
                      <a:r>
                        <a:rPr lang="de" sz="2300">
                          <a:solidFill>
                            <a:schemeClr val="dk1"/>
                          </a:solidFill>
                        </a:rPr>
                        <a:t>✓</a:t>
                      </a:r>
                      <a:endParaRPr sz="2300"/>
                    </a:p>
                  </a:txBody>
                  <a:tcPr marT="18000" marB="18000" marR="18000" marL="18000"/>
                </a:tc>
                <a:tc>
                  <a:txBody>
                    <a:bodyPr/>
                    <a:lstStyle/>
                    <a:p>
                      <a:pPr indent="0" lvl="0" marL="0" rtl="0" algn="ctr">
                        <a:spcBef>
                          <a:spcPts val="0"/>
                        </a:spcBef>
                        <a:spcAft>
                          <a:spcPts val="0"/>
                        </a:spcAft>
                        <a:buClr>
                          <a:schemeClr val="dk1"/>
                        </a:buClr>
                        <a:buSzPts val="1100"/>
                        <a:buFont typeface="Arial"/>
                        <a:buNone/>
                      </a:pPr>
                      <a:r>
                        <a:rPr lang="de" sz="2300">
                          <a:solidFill>
                            <a:schemeClr val="dk1"/>
                          </a:solidFill>
                        </a:rPr>
                        <a:t>×</a:t>
                      </a:r>
                      <a:endParaRPr sz="2300"/>
                    </a:p>
                  </a:txBody>
                  <a:tcPr marT="18000" marB="18000" marR="18000" marL="18000"/>
                </a:tc>
                <a:tc>
                  <a:txBody>
                    <a:bodyPr/>
                    <a:lstStyle/>
                    <a:p>
                      <a:pPr indent="0" lvl="0" marL="0" rtl="0" algn="ctr">
                        <a:spcBef>
                          <a:spcPts val="0"/>
                        </a:spcBef>
                        <a:spcAft>
                          <a:spcPts val="0"/>
                        </a:spcAft>
                        <a:buClr>
                          <a:schemeClr val="dk1"/>
                        </a:buClr>
                        <a:buSzPts val="1100"/>
                        <a:buFont typeface="Arial"/>
                        <a:buNone/>
                      </a:pPr>
                      <a:r>
                        <a:rPr lang="de" sz="2300">
                          <a:solidFill>
                            <a:schemeClr val="dk1"/>
                          </a:solidFill>
                        </a:rPr>
                        <a:t>✓</a:t>
                      </a:r>
                      <a:endParaRPr sz="2300"/>
                    </a:p>
                  </a:txBody>
                  <a:tcPr marT="18000" marB="18000" marR="18000" marL="18000"/>
                </a:tc>
              </a:tr>
              <a:tr h="381000">
                <a:tc>
                  <a:txBody>
                    <a:bodyPr/>
                    <a:lstStyle/>
                    <a:p>
                      <a:pPr indent="0" lvl="0" marL="0" rtl="0" algn="l">
                        <a:spcBef>
                          <a:spcPts val="0"/>
                        </a:spcBef>
                        <a:spcAft>
                          <a:spcPts val="0"/>
                        </a:spcAft>
                        <a:buNone/>
                      </a:pPr>
                      <a:r>
                        <a:rPr b="1" lang="de"/>
                        <a:t>SYN-Cookie Proxy</a:t>
                      </a:r>
                      <a:r>
                        <a:rPr b="1" baseline="30000" lang="de"/>
                        <a:t>[1]</a:t>
                      </a:r>
                      <a:endParaRPr b="1" baseline="30000"/>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de" sz="2300">
                          <a:solidFill>
                            <a:schemeClr val="dk1"/>
                          </a:solidFill>
                        </a:rPr>
                        <a:t>×</a:t>
                      </a:r>
                      <a:endParaRPr sz="2300"/>
                    </a:p>
                  </a:txBody>
                  <a:tcPr marT="18000" marB="18000" marR="18000" marL="18000"/>
                </a:tc>
                <a:tc>
                  <a:txBody>
                    <a:bodyPr/>
                    <a:lstStyle/>
                    <a:p>
                      <a:pPr indent="0" lvl="0" marL="0" rtl="0" algn="ctr">
                        <a:spcBef>
                          <a:spcPts val="0"/>
                        </a:spcBef>
                        <a:spcAft>
                          <a:spcPts val="0"/>
                        </a:spcAft>
                        <a:buClr>
                          <a:schemeClr val="dk1"/>
                        </a:buClr>
                        <a:buSzPts val="1100"/>
                        <a:buFont typeface="Arial"/>
                        <a:buNone/>
                      </a:pPr>
                      <a:r>
                        <a:rPr lang="de" sz="2300">
                          <a:solidFill>
                            <a:schemeClr val="dk1"/>
                          </a:solidFill>
                        </a:rPr>
                        <a:t>✓</a:t>
                      </a:r>
                      <a:endParaRPr sz="2300"/>
                    </a:p>
                  </a:txBody>
                  <a:tcPr marT="18000" marB="18000" marR="18000" marL="18000"/>
                </a:tc>
                <a:tc>
                  <a:txBody>
                    <a:bodyPr/>
                    <a:lstStyle/>
                    <a:p>
                      <a:pPr indent="0" lvl="0" marL="0" rtl="0" algn="ctr">
                        <a:spcBef>
                          <a:spcPts val="0"/>
                        </a:spcBef>
                        <a:spcAft>
                          <a:spcPts val="0"/>
                        </a:spcAft>
                        <a:buClr>
                          <a:schemeClr val="dk1"/>
                        </a:buClr>
                        <a:buSzPts val="1100"/>
                        <a:buFont typeface="Arial"/>
                        <a:buNone/>
                      </a:pPr>
                      <a:r>
                        <a:rPr lang="de" sz="2300">
                          <a:solidFill>
                            <a:schemeClr val="dk1"/>
                          </a:solidFill>
                        </a:rPr>
                        <a:t>✓</a:t>
                      </a:r>
                      <a:endParaRPr sz="2300"/>
                    </a:p>
                  </a:txBody>
                  <a:tcPr marT="18000" marB="18000" marR="18000" marL="18000"/>
                </a:tc>
                <a:tc>
                  <a:txBody>
                    <a:bodyPr/>
                    <a:lstStyle/>
                    <a:p>
                      <a:pPr indent="0" lvl="0" marL="0" rtl="0" algn="ctr">
                        <a:spcBef>
                          <a:spcPts val="0"/>
                        </a:spcBef>
                        <a:spcAft>
                          <a:spcPts val="0"/>
                        </a:spcAft>
                        <a:buClr>
                          <a:schemeClr val="dk1"/>
                        </a:buClr>
                        <a:buSzPts val="1100"/>
                        <a:buFont typeface="Arial"/>
                        <a:buNone/>
                      </a:pPr>
                      <a:r>
                        <a:rPr lang="de" sz="2300">
                          <a:solidFill>
                            <a:schemeClr val="dk1"/>
                          </a:solidFill>
                        </a:rPr>
                        <a:t>✓</a:t>
                      </a:r>
                      <a:endParaRPr sz="2300"/>
                    </a:p>
                  </a:txBody>
                  <a:tcPr marT="18000" marB="18000" marR="18000" marL="18000"/>
                </a:tc>
                <a:tc>
                  <a:txBody>
                    <a:bodyPr/>
                    <a:lstStyle/>
                    <a:p>
                      <a:pPr indent="0" lvl="0" marL="0" rtl="0" algn="ctr">
                        <a:spcBef>
                          <a:spcPts val="0"/>
                        </a:spcBef>
                        <a:spcAft>
                          <a:spcPts val="0"/>
                        </a:spcAft>
                        <a:buClr>
                          <a:schemeClr val="dk1"/>
                        </a:buClr>
                        <a:buSzPts val="1100"/>
                        <a:buFont typeface="Arial"/>
                        <a:buNone/>
                      </a:pPr>
                      <a:r>
                        <a:rPr lang="de" sz="2300">
                          <a:solidFill>
                            <a:schemeClr val="dk1"/>
                          </a:solidFill>
                        </a:rPr>
                        <a:t>✓</a:t>
                      </a:r>
                      <a:endParaRPr sz="2300"/>
                    </a:p>
                  </a:txBody>
                  <a:tcPr marT="18000" marB="18000" marR="18000" marL="18000"/>
                </a:tc>
              </a:tr>
              <a:tr h="381000">
                <a:tc>
                  <a:txBody>
                    <a:bodyPr/>
                    <a:lstStyle/>
                    <a:p>
                      <a:pPr indent="0" lvl="0" marL="0" rtl="0" algn="l">
                        <a:spcBef>
                          <a:spcPts val="0"/>
                        </a:spcBef>
                        <a:spcAft>
                          <a:spcPts val="0"/>
                        </a:spcAft>
                        <a:buNone/>
                      </a:pPr>
                      <a:r>
                        <a:rPr b="1" lang="de">
                          <a:solidFill>
                            <a:schemeClr val="dk1"/>
                          </a:solidFill>
                        </a:rPr>
                        <a:t>SMARTCOOKIE</a:t>
                      </a:r>
                      <a:r>
                        <a:rPr b="1" baseline="30000" lang="de">
                          <a:solidFill>
                            <a:schemeClr val="dk1"/>
                          </a:solidFill>
                        </a:rPr>
                        <a:t>[2]</a:t>
                      </a:r>
                      <a:endParaRPr b="1" baseline="30000">
                        <a:solidFill>
                          <a:schemeClr val="dk1"/>
                        </a:solidFill>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de" sz="2300">
                          <a:solidFill>
                            <a:schemeClr val="dk1"/>
                          </a:solidFill>
                        </a:rPr>
                        <a:t>◦</a:t>
                      </a:r>
                      <a:endParaRPr sz="2300">
                        <a:solidFill>
                          <a:srgbClr val="7E1083"/>
                        </a:solidFill>
                      </a:endParaRPr>
                    </a:p>
                  </a:txBody>
                  <a:tcPr marT="18000" marB="18000" marR="18000" marL="18000"/>
                </a:tc>
                <a:tc>
                  <a:txBody>
                    <a:bodyPr/>
                    <a:lstStyle/>
                    <a:p>
                      <a:pPr indent="0" lvl="0" marL="0" rtl="0" algn="ctr">
                        <a:spcBef>
                          <a:spcPts val="0"/>
                        </a:spcBef>
                        <a:spcAft>
                          <a:spcPts val="0"/>
                        </a:spcAft>
                        <a:buClr>
                          <a:schemeClr val="dk1"/>
                        </a:buClr>
                        <a:buSzPts val="1100"/>
                        <a:buFont typeface="Arial"/>
                        <a:buNone/>
                      </a:pPr>
                      <a:r>
                        <a:rPr lang="de" sz="2300">
                          <a:solidFill>
                            <a:schemeClr val="dk1"/>
                          </a:solidFill>
                        </a:rPr>
                        <a:t>✓</a:t>
                      </a:r>
                      <a:endParaRPr sz="2300">
                        <a:solidFill>
                          <a:srgbClr val="7E1083"/>
                        </a:solidFill>
                      </a:endParaRPr>
                    </a:p>
                  </a:txBody>
                  <a:tcPr marT="18000" marB="18000" marR="18000" marL="18000"/>
                </a:tc>
                <a:tc>
                  <a:txBody>
                    <a:bodyPr/>
                    <a:lstStyle/>
                    <a:p>
                      <a:pPr indent="0" lvl="0" marL="0" rtl="0" algn="ctr">
                        <a:spcBef>
                          <a:spcPts val="0"/>
                        </a:spcBef>
                        <a:spcAft>
                          <a:spcPts val="0"/>
                        </a:spcAft>
                        <a:buClr>
                          <a:schemeClr val="dk1"/>
                        </a:buClr>
                        <a:buSzPts val="1100"/>
                        <a:buFont typeface="Arial"/>
                        <a:buNone/>
                      </a:pPr>
                      <a:r>
                        <a:rPr lang="de" sz="2300">
                          <a:solidFill>
                            <a:schemeClr val="dk1"/>
                          </a:solidFill>
                        </a:rPr>
                        <a:t>✓</a:t>
                      </a:r>
                      <a:endParaRPr sz="2300">
                        <a:solidFill>
                          <a:srgbClr val="7E1083"/>
                        </a:solidFill>
                      </a:endParaRPr>
                    </a:p>
                  </a:txBody>
                  <a:tcPr marT="18000" marB="18000" marR="18000" marL="18000"/>
                </a:tc>
                <a:tc>
                  <a:txBody>
                    <a:bodyPr/>
                    <a:lstStyle/>
                    <a:p>
                      <a:pPr indent="0" lvl="0" marL="0" rtl="0" algn="ctr">
                        <a:spcBef>
                          <a:spcPts val="0"/>
                        </a:spcBef>
                        <a:spcAft>
                          <a:spcPts val="0"/>
                        </a:spcAft>
                        <a:buClr>
                          <a:schemeClr val="dk1"/>
                        </a:buClr>
                        <a:buSzPts val="1100"/>
                        <a:buFont typeface="Arial"/>
                        <a:buNone/>
                      </a:pPr>
                      <a:r>
                        <a:rPr lang="de" sz="2300">
                          <a:solidFill>
                            <a:schemeClr val="dk1"/>
                          </a:solidFill>
                        </a:rPr>
                        <a:t>✓</a:t>
                      </a:r>
                      <a:endParaRPr sz="2300">
                        <a:solidFill>
                          <a:srgbClr val="7E1083"/>
                        </a:solidFill>
                      </a:endParaRPr>
                    </a:p>
                  </a:txBody>
                  <a:tcPr marT="18000" marB="18000" marR="18000" marL="18000"/>
                </a:tc>
                <a:tc>
                  <a:txBody>
                    <a:bodyPr/>
                    <a:lstStyle/>
                    <a:p>
                      <a:pPr indent="0" lvl="0" marL="0" rtl="0" algn="ctr">
                        <a:spcBef>
                          <a:spcPts val="0"/>
                        </a:spcBef>
                        <a:spcAft>
                          <a:spcPts val="0"/>
                        </a:spcAft>
                        <a:buClr>
                          <a:schemeClr val="dk1"/>
                        </a:buClr>
                        <a:buSzPts val="1100"/>
                        <a:buFont typeface="Arial"/>
                        <a:buNone/>
                      </a:pPr>
                      <a:r>
                        <a:rPr lang="de" sz="2300">
                          <a:solidFill>
                            <a:schemeClr val="dk1"/>
                          </a:solidFill>
                        </a:rPr>
                        <a:t>×</a:t>
                      </a:r>
                      <a:endParaRPr sz="2300">
                        <a:solidFill>
                          <a:srgbClr val="7E1083"/>
                        </a:solidFill>
                      </a:endParaRPr>
                    </a:p>
                  </a:txBody>
                  <a:tcPr marT="18000" marB="18000" marR="18000" marL="18000"/>
                </a:tc>
              </a:tr>
              <a:tr h="381000">
                <a:tc>
                  <a:txBody>
                    <a:bodyPr/>
                    <a:lstStyle/>
                    <a:p>
                      <a:pPr indent="0" lvl="0" marL="0" rtl="0" algn="l">
                        <a:spcBef>
                          <a:spcPts val="0"/>
                        </a:spcBef>
                        <a:spcAft>
                          <a:spcPts val="0"/>
                        </a:spcAft>
                        <a:buNone/>
                      </a:pPr>
                      <a:r>
                        <a:rPr b="1" lang="de">
                          <a:solidFill>
                            <a:srgbClr val="7E1083"/>
                          </a:solidFill>
                        </a:rPr>
                        <a:t>CUCKOOGUARD</a:t>
                      </a:r>
                      <a:endParaRPr b="1">
                        <a:solidFill>
                          <a:srgbClr val="7E1083"/>
                        </a:solidFill>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de" sz="2300">
                          <a:solidFill>
                            <a:srgbClr val="7E1083"/>
                          </a:solidFill>
                        </a:rPr>
                        <a:t>✓</a:t>
                      </a:r>
                      <a:endParaRPr sz="2300">
                        <a:solidFill>
                          <a:srgbClr val="7E1083"/>
                        </a:solidFill>
                      </a:endParaRPr>
                    </a:p>
                  </a:txBody>
                  <a:tcPr marT="18000" marB="18000" marR="18000" marL="18000"/>
                </a:tc>
                <a:tc>
                  <a:txBody>
                    <a:bodyPr/>
                    <a:lstStyle/>
                    <a:p>
                      <a:pPr indent="0" lvl="0" marL="0" rtl="0" algn="ctr">
                        <a:spcBef>
                          <a:spcPts val="0"/>
                        </a:spcBef>
                        <a:spcAft>
                          <a:spcPts val="0"/>
                        </a:spcAft>
                        <a:buClr>
                          <a:schemeClr val="dk1"/>
                        </a:buClr>
                        <a:buSzPts val="1100"/>
                        <a:buFont typeface="Arial"/>
                        <a:buNone/>
                      </a:pPr>
                      <a:r>
                        <a:rPr lang="de" sz="2300">
                          <a:solidFill>
                            <a:srgbClr val="7E1083"/>
                          </a:solidFill>
                        </a:rPr>
                        <a:t>✓</a:t>
                      </a:r>
                      <a:endParaRPr sz="2300">
                        <a:solidFill>
                          <a:srgbClr val="7E1083"/>
                        </a:solidFill>
                      </a:endParaRPr>
                    </a:p>
                  </a:txBody>
                  <a:tcPr marT="18000" marB="18000" marR="18000" marL="18000"/>
                </a:tc>
                <a:tc>
                  <a:txBody>
                    <a:bodyPr/>
                    <a:lstStyle/>
                    <a:p>
                      <a:pPr indent="0" lvl="0" marL="0" rtl="0" algn="ctr">
                        <a:spcBef>
                          <a:spcPts val="0"/>
                        </a:spcBef>
                        <a:spcAft>
                          <a:spcPts val="0"/>
                        </a:spcAft>
                        <a:buClr>
                          <a:schemeClr val="dk1"/>
                        </a:buClr>
                        <a:buSzPts val="1100"/>
                        <a:buFont typeface="Arial"/>
                        <a:buNone/>
                      </a:pPr>
                      <a:r>
                        <a:rPr lang="de" sz="2300">
                          <a:solidFill>
                            <a:srgbClr val="7E1083"/>
                          </a:solidFill>
                        </a:rPr>
                        <a:t>✓</a:t>
                      </a:r>
                      <a:endParaRPr sz="2300">
                        <a:solidFill>
                          <a:srgbClr val="7E1083"/>
                        </a:solidFill>
                      </a:endParaRPr>
                    </a:p>
                  </a:txBody>
                  <a:tcPr marT="18000" marB="18000" marR="18000" marL="18000"/>
                </a:tc>
                <a:tc>
                  <a:txBody>
                    <a:bodyPr/>
                    <a:lstStyle/>
                    <a:p>
                      <a:pPr indent="0" lvl="0" marL="0" rtl="0" algn="ctr">
                        <a:spcBef>
                          <a:spcPts val="0"/>
                        </a:spcBef>
                        <a:spcAft>
                          <a:spcPts val="0"/>
                        </a:spcAft>
                        <a:buClr>
                          <a:schemeClr val="dk1"/>
                        </a:buClr>
                        <a:buSzPts val="1100"/>
                        <a:buFont typeface="Arial"/>
                        <a:buNone/>
                      </a:pPr>
                      <a:r>
                        <a:rPr lang="de" sz="2300">
                          <a:solidFill>
                            <a:srgbClr val="7E1083"/>
                          </a:solidFill>
                        </a:rPr>
                        <a:t>✓</a:t>
                      </a:r>
                      <a:endParaRPr sz="2300">
                        <a:solidFill>
                          <a:srgbClr val="7E1083"/>
                        </a:solidFill>
                      </a:endParaRPr>
                    </a:p>
                  </a:txBody>
                  <a:tcPr marT="18000" marB="18000" marR="18000" marL="18000"/>
                </a:tc>
                <a:tc>
                  <a:txBody>
                    <a:bodyPr/>
                    <a:lstStyle/>
                    <a:p>
                      <a:pPr indent="0" lvl="0" marL="0" rtl="0" algn="ctr">
                        <a:spcBef>
                          <a:spcPts val="0"/>
                        </a:spcBef>
                        <a:spcAft>
                          <a:spcPts val="0"/>
                        </a:spcAft>
                        <a:buClr>
                          <a:schemeClr val="dk1"/>
                        </a:buClr>
                        <a:buSzPts val="1100"/>
                        <a:buFont typeface="Arial"/>
                        <a:buNone/>
                      </a:pPr>
                      <a:r>
                        <a:rPr lang="de" sz="2300">
                          <a:solidFill>
                            <a:srgbClr val="7E1083"/>
                          </a:solidFill>
                        </a:rPr>
                        <a:t>✓</a:t>
                      </a:r>
                      <a:endParaRPr sz="2300">
                        <a:solidFill>
                          <a:srgbClr val="7E1083"/>
                        </a:solidFill>
                      </a:endParaRPr>
                    </a:p>
                  </a:txBody>
                  <a:tcPr marT="18000" marB="18000" marR="18000" marL="18000"/>
                </a:tc>
              </a:tr>
            </a:tbl>
          </a:graphicData>
        </a:graphic>
      </p:graphicFrame>
      <p:sp>
        <p:nvSpPr>
          <p:cNvPr id="408" name="Google Shape;408;p31"/>
          <p:cNvSpPr txBox="1"/>
          <p:nvPr/>
        </p:nvSpPr>
        <p:spPr>
          <a:xfrm>
            <a:off x="952513" y="4156700"/>
            <a:ext cx="6898200" cy="457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de">
                <a:solidFill>
                  <a:schemeClr val="dk1"/>
                </a:solidFill>
              </a:rPr>
              <a:t>✓</a:t>
            </a:r>
            <a:r>
              <a:rPr lang="de" sz="1300">
                <a:solidFill>
                  <a:schemeClr val="dk1"/>
                </a:solidFill>
              </a:rPr>
              <a:t>: fully satisfies, </a:t>
            </a:r>
            <a:r>
              <a:rPr lang="de" sz="1500">
                <a:solidFill>
                  <a:schemeClr val="dk1"/>
                </a:solidFill>
              </a:rPr>
              <a:t>◦</a:t>
            </a:r>
            <a:r>
              <a:rPr lang="de" sz="1300">
                <a:solidFill>
                  <a:schemeClr val="dk1"/>
                </a:solidFill>
              </a:rPr>
              <a:t>: partially satisfies, </a:t>
            </a:r>
            <a:r>
              <a:rPr lang="de" sz="1500">
                <a:solidFill>
                  <a:schemeClr val="dk1"/>
                </a:solidFill>
              </a:rPr>
              <a:t>×</a:t>
            </a:r>
            <a:r>
              <a:rPr lang="de" sz="1300">
                <a:solidFill>
                  <a:schemeClr val="dk1"/>
                </a:solidFill>
              </a:rPr>
              <a:t>: does not satisfy.</a:t>
            </a:r>
            <a:endParaRPr sz="1300">
              <a:solidFill>
                <a:schemeClr val="dk1"/>
              </a:solidFill>
            </a:endParaRPr>
          </a:p>
        </p:txBody>
      </p:sp>
      <p:cxnSp>
        <p:nvCxnSpPr>
          <p:cNvPr id="409" name="Google Shape;409;p31"/>
          <p:cNvCxnSpPr/>
          <p:nvPr/>
        </p:nvCxnSpPr>
        <p:spPr>
          <a:xfrm>
            <a:off x="189025" y="3953525"/>
            <a:ext cx="594300" cy="0"/>
          </a:xfrm>
          <a:prstGeom prst="straightConnector1">
            <a:avLst/>
          </a:prstGeom>
          <a:noFill/>
          <a:ln cap="flat" cmpd="sng" w="38100">
            <a:solidFill>
              <a:schemeClr val="accent1"/>
            </a:solidFill>
            <a:prstDash val="solid"/>
            <a:round/>
            <a:headEnd len="med" w="med" type="none"/>
            <a:tailEnd len="med" w="med" type="triangle"/>
          </a:ln>
        </p:spPr>
      </p:cxnSp>
      <p:sp>
        <p:nvSpPr>
          <p:cNvPr id="410" name="Google Shape;410;p31"/>
          <p:cNvSpPr txBox="1"/>
          <p:nvPr/>
        </p:nvSpPr>
        <p:spPr>
          <a:xfrm>
            <a:off x="0" y="4573675"/>
            <a:ext cx="5903400" cy="572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baseline="30000" lang="de" sz="1100">
                <a:solidFill>
                  <a:schemeClr val="dk1"/>
                </a:solidFill>
                <a:latin typeface="Lato"/>
                <a:ea typeface="Lato"/>
                <a:cs typeface="Lato"/>
                <a:sym typeface="Lato"/>
              </a:rPr>
              <a:t>[1]</a:t>
            </a:r>
            <a:r>
              <a:rPr lang="de" sz="1100">
                <a:solidFill>
                  <a:schemeClr val="dk1"/>
                </a:solidFill>
                <a:latin typeface="Lato"/>
                <a:ea typeface="Lato"/>
                <a:cs typeface="Lato"/>
                <a:sym typeface="Lato"/>
              </a:rPr>
              <a:t>Scholz et al., </a:t>
            </a:r>
            <a:r>
              <a:rPr i="1" lang="de" sz="1100">
                <a:solidFill>
                  <a:schemeClr val="dk1"/>
                </a:solidFill>
                <a:latin typeface="Lato"/>
                <a:ea typeface="Lato"/>
                <a:cs typeface="Lato"/>
                <a:sym typeface="Lato"/>
              </a:rPr>
              <a:t>SYN Flood Defense</a:t>
            </a:r>
            <a:r>
              <a:rPr lang="de" sz="1100">
                <a:solidFill>
                  <a:schemeClr val="dk1"/>
                </a:solidFill>
                <a:latin typeface="Lato"/>
                <a:ea typeface="Lato"/>
                <a:cs typeface="Lato"/>
                <a:sym typeface="Lato"/>
              </a:rPr>
              <a:t>, EuroP4 '20</a:t>
            </a:r>
            <a:endParaRPr sz="1100">
              <a:solidFill>
                <a:schemeClr val="dk1"/>
              </a:solidFill>
              <a:latin typeface="Lato"/>
              <a:ea typeface="Lato"/>
              <a:cs typeface="Lato"/>
              <a:sym typeface="Lato"/>
            </a:endParaRPr>
          </a:p>
          <a:p>
            <a:pPr indent="0" lvl="0" marL="0" rtl="0" algn="l">
              <a:spcBef>
                <a:spcPts val="0"/>
              </a:spcBef>
              <a:spcAft>
                <a:spcPts val="0"/>
              </a:spcAft>
              <a:buNone/>
            </a:pPr>
            <a:r>
              <a:rPr b="1" baseline="30000" lang="de" sz="1100">
                <a:solidFill>
                  <a:schemeClr val="dk1"/>
                </a:solidFill>
                <a:latin typeface="Lato"/>
                <a:ea typeface="Lato"/>
                <a:cs typeface="Lato"/>
                <a:sym typeface="Lato"/>
              </a:rPr>
              <a:t>[2]</a:t>
            </a:r>
            <a:r>
              <a:rPr lang="de" sz="1100">
                <a:solidFill>
                  <a:schemeClr val="dk1"/>
                </a:solidFill>
                <a:latin typeface="Lato"/>
                <a:ea typeface="Lato"/>
                <a:cs typeface="Lato"/>
                <a:sym typeface="Lato"/>
              </a:rPr>
              <a:t>Yoo et al., </a:t>
            </a:r>
            <a:r>
              <a:rPr i="1" lang="de" sz="1100">
                <a:solidFill>
                  <a:schemeClr val="dk1"/>
                </a:solidFill>
                <a:latin typeface="Lato"/>
                <a:ea typeface="Lato"/>
                <a:cs typeface="Lato"/>
                <a:sym typeface="Lato"/>
              </a:rPr>
              <a:t>SmartCookie</a:t>
            </a:r>
            <a:r>
              <a:rPr lang="de" sz="1100">
                <a:solidFill>
                  <a:schemeClr val="dk1"/>
                </a:solidFill>
                <a:latin typeface="Lato"/>
                <a:ea typeface="Lato"/>
                <a:cs typeface="Lato"/>
                <a:sym typeface="Lato"/>
              </a:rPr>
              <a:t>, USENIX Sec. '24</a:t>
            </a:r>
            <a:endParaRPr sz="1100">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idx="1" type="body"/>
          </p:nvPr>
        </p:nvSpPr>
        <p:spPr>
          <a:xfrm>
            <a:off x="311700" y="1159700"/>
            <a:ext cx="8520600" cy="3197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de">
                <a:solidFill>
                  <a:schemeClr val="dk1"/>
                </a:solidFill>
              </a:rPr>
              <a:t>Common Cyberthreat: </a:t>
            </a:r>
            <a:r>
              <a:rPr b="1" lang="de">
                <a:solidFill>
                  <a:schemeClr val="dk1"/>
                </a:solidFill>
              </a:rPr>
              <a:t>DDoS</a:t>
            </a:r>
            <a:r>
              <a:rPr lang="de">
                <a:solidFill>
                  <a:schemeClr val="dk1"/>
                </a:solidFill>
              </a:rPr>
              <a:t> (</a:t>
            </a:r>
            <a:r>
              <a:rPr b="1" lang="de">
                <a:solidFill>
                  <a:schemeClr val="dk1"/>
                </a:solidFill>
              </a:rPr>
              <a:t>D</a:t>
            </a:r>
            <a:r>
              <a:rPr lang="de">
                <a:solidFill>
                  <a:schemeClr val="dk1"/>
                </a:solidFill>
              </a:rPr>
              <a:t>istributed </a:t>
            </a:r>
            <a:r>
              <a:rPr b="1" lang="de">
                <a:solidFill>
                  <a:schemeClr val="dk1"/>
                </a:solidFill>
              </a:rPr>
              <a:t>D</a:t>
            </a:r>
            <a:r>
              <a:rPr lang="de">
                <a:solidFill>
                  <a:schemeClr val="dk1"/>
                </a:solidFill>
              </a:rPr>
              <a:t>enial </a:t>
            </a:r>
            <a:r>
              <a:rPr b="1" lang="de">
                <a:solidFill>
                  <a:schemeClr val="dk1"/>
                </a:solidFill>
              </a:rPr>
              <a:t>o</a:t>
            </a:r>
            <a:r>
              <a:rPr lang="de">
                <a:solidFill>
                  <a:schemeClr val="dk1"/>
                </a:solidFill>
              </a:rPr>
              <a:t>f </a:t>
            </a:r>
            <a:r>
              <a:rPr b="1" lang="de">
                <a:solidFill>
                  <a:schemeClr val="dk1"/>
                </a:solidFill>
              </a:rPr>
              <a:t>S</a:t>
            </a:r>
            <a:r>
              <a:rPr lang="de">
                <a:solidFill>
                  <a:schemeClr val="dk1"/>
                </a:solidFill>
              </a:rPr>
              <a:t>ervice) attacks</a:t>
            </a:r>
            <a:endParaRPr>
              <a:solidFill>
                <a:schemeClr val="dk1"/>
              </a:solidFill>
            </a:endParaRPr>
          </a:p>
          <a:p>
            <a:pPr indent="-342900" lvl="0" marL="457200" rtl="0" algn="l">
              <a:spcBef>
                <a:spcPts val="1200"/>
              </a:spcBef>
              <a:spcAft>
                <a:spcPts val="0"/>
              </a:spcAft>
              <a:buClr>
                <a:schemeClr val="dk1"/>
              </a:buClr>
              <a:buSzPts val="1800"/>
              <a:buChar char="●"/>
            </a:pPr>
            <a:r>
              <a:rPr lang="de">
                <a:solidFill>
                  <a:schemeClr val="dk1"/>
                </a:solidFill>
              </a:rPr>
              <a:t>Taiwan ranks #3 as attack target worldwide</a:t>
            </a:r>
            <a:endParaRPr>
              <a:solidFill>
                <a:schemeClr val="dk1"/>
              </a:solidFill>
            </a:endParaRPr>
          </a:p>
          <a:p>
            <a:pPr indent="-342900" lvl="0" marL="457200" rtl="0" algn="l">
              <a:spcBef>
                <a:spcPts val="0"/>
              </a:spcBef>
              <a:spcAft>
                <a:spcPts val="0"/>
              </a:spcAft>
              <a:buClr>
                <a:schemeClr val="dk1"/>
              </a:buClr>
              <a:buSzPts val="1800"/>
              <a:buChar char="●"/>
            </a:pPr>
            <a:r>
              <a:rPr lang="de">
                <a:solidFill>
                  <a:schemeClr val="dk1"/>
                </a:solidFill>
              </a:rPr>
              <a:t>2022 Nancy Pelocy visits Taiwan -&gt; Ministry of Foreign Affairs website received over 8.5 million access requests within one minute</a:t>
            </a:r>
            <a:endParaRPr>
              <a:solidFill>
                <a:schemeClr val="dk1"/>
              </a:solidFill>
            </a:endParaRPr>
          </a:p>
          <a:p>
            <a:pPr indent="0" lvl="0" marL="457200" rtl="0" algn="l">
              <a:spcBef>
                <a:spcPts val="1200"/>
              </a:spcBef>
              <a:spcAft>
                <a:spcPts val="0"/>
              </a:spcAft>
              <a:buNone/>
            </a:pPr>
            <a:r>
              <a:rPr lang="de">
                <a:solidFill>
                  <a:schemeClr val="dk1"/>
                </a:solidFill>
              </a:rPr>
              <a:t>➥ Denial of Service: server overloaded - website goes offline</a:t>
            </a:r>
            <a:endParaRPr>
              <a:solidFill>
                <a:schemeClr val="dk1"/>
              </a:solidFill>
            </a:endParaRPr>
          </a:p>
          <a:p>
            <a:pPr indent="-342900" lvl="0" marL="457200" rtl="0" algn="l">
              <a:spcBef>
                <a:spcPts val="1200"/>
              </a:spcBef>
              <a:spcAft>
                <a:spcPts val="0"/>
              </a:spcAft>
              <a:buClr>
                <a:schemeClr val="dk1"/>
              </a:buClr>
              <a:buSzPts val="1800"/>
              <a:buChar char="●"/>
            </a:pPr>
            <a:r>
              <a:rPr lang="de">
                <a:solidFill>
                  <a:schemeClr val="dk1"/>
                </a:solidFill>
              </a:rPr>
              <a:t>DDoS Attacks</a:t>
            </a:r>
            <a:endParaRPr>
              <a:solidFill>
                <a:schemeClr val="dk1"/>
              </a:solidFill>
            </a:endParaRPr>
          </a:p>
          <a:p>
            <a:pPr indent="-317500" lvl="1" marL="914400" rtl="0" algn="l">
              <a:spcBef>
                <a:spcPts val="0"/>
              </a:spcBef>
              <a:spcAft>
                <a:spcPts val="0"/>
              </a:spcAft>
              <a:buClr>
                <a:schemeClr val="dk1"/>
              </a:buClr>
              <a:buSzPts val="1400"/>
              <a:buChar char="○"/>
            </a:pPr>
            <a:r>
              <a:rPr lang="de"/>
              <a:t>T</a:t>
            </a:r>
            <a:r>
              <a:rPr lang="de">
                <a:solidFill>
                  <a:schemeClr val="dk1"/>
                </a:solidFill>
              </a:rPr>
              <a:t>arget governments</a:t>
            </a:r>
            <a:endParaRPr>
              <a:solidFill>
                <a:schemeClr val="dk1"/>
              </a:solidFill>
            </a:endParaRPr>
          </a:p>
          <a:p>
            <a:pPr indent="-317500" lvl="1" marL="914400" rtl="0" algn="l">
              <a:spcBef>
                <a:spcPts val="0"/>
              </a:spcBef>
              <a:spcAft>
                <a:spcPts val="0"/>
              </a:spcAft>
              <a:buClr>
                <a:schemeClr val="dk1"/>
              </a:buClr>
              <a:buSzPts val="1400"/>
              <a:buChar char="○"/>
            </a:pPr>
            <a:r>
              <a:rPr lang="de"/>
              <a:t>T</a:t>
            </a:r>
            <a:r>
              <a:rPr lang="de">
                <a:solidFill>
                  <a:schemeClr val="dk1"/>
                </a:solidFill>
              </a:rPr>
              <a:t>arget companies</a:t>
            </a:r>
            <a:endParaRPr>
              <a:solidFill>
                <a:schemeClr val="dk1"/>
              </a:solidFill>
            </a:endParaRPr>
          </a:p>
          <a:p>
            <a:pPr indent="-317500" lvl="1" marL="914400" rtl="0" algn="l">
              <a:spcBef>
                <a:spcPts val="0"/>
              </a:spcBef>
              <a:spcAft>
                <a:spcPts val="0"/>
              </a:spcAft>
              <a:buClr>
                <a:schemeClr val="dk1"/>
              </a:buClr>
              <a:buSzPts val="1400"/>
              <a:buChar char="○"/>
            </a:pPr>
            <a:r>
              <a:rPr lang="de"/>
              <a:t>A</a:t>
            </a:r>
            <a:r>
              <a:rPr lang="de">
                <a:solidFill>
                  <a:schemeClr val="dk1"/>
                </a:solidFill>
              </a:rPr>
              <a:t>re expensive (e.g. 300</a:t>
            </a:r>
            <a:r>
              <a:rPr lang="de"/>
              <a:t>,</a:t>
            </a:r>
            <a:r>
              <a:rPr lang="de">
                <a:solidFill>
                  <a:schemeClr val="dk1"/>
                </a:solidFill>
              </a:rPr>
              <a:t>000 USD/ hour) </a:t>
            </a:r>
            <a:endParaRPr>
              <a:solidFill>
                <a:schemeClr val="dk1"/>
              </a:solidFill>
            </a:endParaRPr>
          </a:p>
        </p:txBody>
      </p:sp>
      <p:sp>
        <p:nvSpPr>
          <p:cNvPr id="76" name="Google Shape;76;p14"/>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
        <p:nvSpPr>
          <p:cNvPr id="77" name="Google Shape;77;p14"/>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Motivation – DDoS Attacks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id="415" name="Google Shape;415;p32" title="CuckooGuard Architecture - simplified (1).png"/>
          <p:cNvPicPr preferRelativeResize="0"/>
          <p:nvPr/>
        </p:nvPicPr>
        <p:blipFill>
          <a:blip r:embed="rId3">
            <a:alphaModFix/>
          </a:blip>
          <a:stretch>
            <a:fillRect/>
          </a:stretch>
        </p:blipFill>
        <p:spPr>
          <a:xfrm>
            <a:off x="2661650" y="1370298"/>
            <a:ext cx="3820698" cy="1578274"/>
          </a:xfrm>
          <a:prstGeom prst="rect">
            <a:avLst/>
          </a:prstGeom>
          <a:noFill/>
          <a:ln>
            <a:noFill/>
          </a:ln>
        </p:spPr>
      </p:pic>
      <p:sp>
        <p:nvSpPr>
          <p:cNvPr id="416" name="Google Shape;416;p32"/>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CUCKOOGUARD Architecture</a:t>
            </a:r>
            <a:endParaRPr/>
          </a:p>
        </p:txBody>
      </p:sp>
      <p:sp>
        <p:nvSpPr>
          <p:cNvPr id="417" name="Google Shape;417;p32"/>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
        <p:nvSpPr>
          <p:cNvPr id="418" name="Google Shape;418;p32"/>
          <p:cNvSpPr txBox="1"/>
          <p:nvPr>
            <p:ph idx="1" type="body"/>
          </p:nvPr>
        </p:nvSpPr>
        <p:spPr>
          <a:xfrm>
            <a:off x="311700" y="2553275"/>
            <a:ext cx="8520600" cy="217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Main Ideas:</a:t>
            </a:r>
            <a:endParaRPr/>
          </a:p>
          <a:p>
            <a:pPr indent="-342900" lvl="0" marL="457200" rtl="0" algn="l">
              <a:spcBef>
                <a:spcPts val="1200"/>
              </a:spcBef>
              <a:spcAft>
                <a:spcPts val="0"/>
              </a:spcAft>
              <a:buSzPts val="1800"/>
              <a:buChar char="●"/>
            </a:pPr>
            <a:r>
              <a:rPr lang="de"/>
              <a:t>Split-Proxy approach (originally from baseline: SMARTCOOKIE</a:t>
            </a:r>
            <a:r>
              <a:rPr b="1" baseline="30000" lang="de"/>
              <a:t>[2]</a:t>
            </a:r>
            <a:r>
              <a:rPr lang="de"/>
              <a:t>)</a:t>
            </a:r>
            <a:endParaRPr/>
          </a:p>
          <a:p>
            <a:pPr indent="-317500" lvl="0" marL="914400" rtl="0" algn="l">
              <a:spcBef>
                <a:spcPts val="0"/>
              </a:spcBef>
              <a:spcAft>
                <a:spcPts val="0"/>
              </a:spcAft>
              <a:buClr>
                <a:srgbClr val="7DA5DF"/>
              </a:buClr>
              <a:buSzPts val="1400"/>
              <a:buAutoNum type="arabicPeriod"/>
            </a:pPr>
            <a:r>
              <a:rPr b="1" lang="de" sz="1400">
                <a:solidFill>
                  <a:srgbClr val="7DA5DF"/>
                </a:solidFill>
              </a:rPr>
              <a:t>Offload SYN-Cookie computation to SmartNIC</a:t>
            </a:r>
            <a:endParaRPr b="1" sz="1400">
              <a:solidFill>
                <a:srgbClr val="7DA5DF"/>
              </a:solidFill>
            </a:endParaRPr>
          </a:p>
          <a:p>
            <a:pPr indent="-317500" lvl="0" marL="914400" rtl="0" algn="l">
              <a:spcBef>
                <a:spcPts val="0"/>
              </a:spcBef>
              <a:spcAft>
                <a:spcPts val="0"/>
              </a:spcAft>
              <a:buClr>
                <a:srgbClr val="038900"/>
              </a:buClr>
              <a:buSzPts val="1400"/>
              <a:buAutoNum type="arabicPeriod"/>
            </a:pPr>
            <a:r>
              <a:rPr b="1" lang="de" sz="1400">
                <a:solidFill>
                  <a:srgbClr val="038900"/>
                </a:solidFill>
              </a:rPr>
              <a:t>Offload connection state to the servers kernel</a:t>
            </a:r>
            <a:endParaRPr b="1" sz="1400">
              <a:solidFill>
                <a:srgbClr val="038900"/>
              </a:solidFill>
            </a:endParaRPr>
          </a:p>
          <a:p>
            <a:pPr indent="-342900" lvl="0" marL="457200" rtl="0" algn="l">
              <a:spcBef>
                <a:spcPts val="0"/>
              </a:spcBef>
              <a:spcAft>
                <a:spcPts val="0"/>
              </a:spcAft>
              <a:buSzPts val="1800"/>
              <a:buChar char="●"/>
            </a:pPr>
            <a:r>
              <a:rPr lang="de"/>
              <a:t>Memory-efficient line-rate packet filtering in the SmartNIC</a:t>
            </a:r>
            <a:endParaRPr/>
          </a:p>
          <a:p>
            <a:pPr indent="-342900" lvl="0" marL="457200" rtl="0" algn="l">
              <a:spcBef>
                <a:spcPts val="0"/>
              </a:spcBef>
              <a:spcAft>
                <a:spcPts val="0"/>
              </a:spcAft>
              <a:buSzPts val="1800"/>
              <a:buChar char="●"/>
            </a:pPr>
            <a:r>
              <a:rPr b="1" lang="de">
                <a:solidFill>
                  <a:srgbClr val="7E1083"/>
                </a:solidFill>
              </a:rPr>
              <a:t>Major Innovation</a:t>
            </a:r>
            <a:r>
              <a:rPr lang="de"/>
              <a:t>: Deploy a Cuckoo filter for connection tracking</a:t>
            </a:r>
            <a:endParaRPr/>
          </a:p>
        </p:txBody>
      </p:sp>
      <p:sp>
        <p:nvSpPr>
          <p:cNvPr id="419" name="Google Shape;419;p32"/>
          <p:cNvSpPr txBox="1"/>
          <p:nvPr/>
        </p:nvSpPr>
        <p:spPr>
          <a:xfrm>
            <a:off x="4614450" y="1166050"/>
            <a:ext cx="1808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 sz="1600">
                <a:solidFill>
                  <a:schemeClr val="dk1"/>
                </a:solidFill>
                <a:highlight>
                  <a:schemeClr val="lt1"/>
                </a:highlight>
              </a:rPr>
              <a:t>Server</a:t>
            </a:r>
            <a:endParaRPr sz="1600">
              <a:solidFill>
                <a:schemeClr val="dk1"/>
              </a:solidFill>
              <a:highlight>
                <a:schemeClr val="lt1"/>
              </a:highlight>
            </a:endParaRPr>
          </a:p>
        </p:txBody>
      </p:sp>
      <p:sp>
        <p:nvSpPr>
          <p:cNvPr id="420" name="Google Shape;420;p32"/>
          <p:cNvSpPr txBox="1"/>
          <p:nvPr/>
        </p:nvSpPr>
        <p:spPr>
          <a:xfrm>
            <a:off x="2578225" y="1166050"/>
            <a:ext cx="18087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 sz="1600">
                <a:solidFill>
                  <a:schemeClr val="dk1"/>
                </a:solidFill>
                <a:highlight>
                  <a:schemeClr val="lt1"/>
                </a:highlight>
              </a:rPr>
              <a:t>SmartNIC</a:t>
            </a:r>
            <a:endParaRPr sz="1600">
              <a:solidFill>
                <a:schemeClr val="dk1"/>
              </a:solidFill>
              <a:highlight>
                <a:schemeClr val="lt1"/>
              </a:highlight>
            </a:endParaRPr>
          </a:p>
        </p:txBody>
      </p:sp>
      <p:pic>
        <p:nvPicPr>
          <p:cNvPr id="421" name="Google Shape;421;p32"/>
          <p:cNvPicPr preferRelativeResize="0"/>
          <p:nvPr/>
        </p:nvPicPr>
        <p:blipFill>
          <a:blip r:embed="rId4">
            <a:alphaModFix/>
          </a:blip>
          <a:stretch>
            <a:fillRect/>
          </a:stretch>
        </p:blipFill>
        <p:spPr>
          <a:xfrm>
            <a:off x="3269750" y="832024"/>
            <a:ext cx="532350" cy="464925"/>
          </a:xfrm>
          <a:prstGeom prst="rect">
            <a:avLst/>
          </a:prstGeom>
          <a:noFill/>
          <a:ln>
            <a:noFill/>
          </a:ln>
        </p:spPr>
      </p:pic>
      <p:pic>
        <p:nvPicPr>
          <p:cNvPr id="422" name="Google Shape;422;p32" title="ebpf-dark-logo.png"/>
          <p:cNvPicPr preferRelativeResize="0"/>
          <p:nvPr/>
        </p:nvPicPr>
        <p:blipFill>
          <a:blip r:embed="rId5">
            <a:alphaModFix/>
          </a:blip>
          <a:stretch>
            <a:fillRect/>
          </a:stretch>
        </p:blipFill>
        <p:spPr>
          <a:xfrm>
            <a:off x="4677925" y="832025"/>
            <a:ext cx="1547552" cy="538275"/>
          </a:xfrm>
          <a:prstGeom prst="rect">
            <a:avLst/>
          </a:prstGeom>
          <a:noFill/>
          <a:ln>
            <a:noFill/>
          </a:ln>
        </p:spPr>
      </p:pic>
      <p:sp>
        <p:nvSpPr>
          <p:cNvPr id="423" name="Google Shape;423;p32"/>
          <p:cNvSpPr txBox="1"/>
          <p:nvPr/>
        </p:nvSpPr>
        <p:spPr>
          <a:xfrm>
            <a:off x="0" y="4573675"/>
            <a:ext cx="5903400" cy="572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baseline="30000" lang="de" sz="1100">
                <a:solidFill>
                  <a:schemeClr val="dk1"/>
                </a:solidFill>
                <a:latin typeface="Lato"/>
                <a:ea typeface="Lato"/>
                <a:cs typeface="Lato"/>
                <a:sym typeface="Lato"/>
              </a:rPr>
              <a:t>[2]</a:t>
            </a:r>
            <a:r>
              <a:rPr lang="de" sz="1100">
                <a:solidFill>
                  <a:schemeClr val="dk1"/>
                </a:solidFill>
                <a:latin typeface="Lato"/>
                <a:ea typeface="Lato"/>
                <a:cs typeface="Lato"/>
                <a:sym typeface="Lato"/>
              </a:rPr>
              <a:t>Yoo et al., </a:t>
            </a:r>
            <a:r>
              <a:rPr i="1" lang="de" sz="1100">
                <a:solidFill>
                  <a:schemeClr val="dk1"/>
                </a:solidFill>
                <a:latin typeface="Lato"/>
                <a:ea typeface="Lato"/>
                <a:cs typeface="Lato"/>
                <a:sym typeface="Lato"/>
              </a:rPr>
              <a:t>SmartCookie</a:t>
            </a:r>
            <a:r>
              <a:rPr lang="de" sz="1100">
                <a:solidFill>
                  <a:schemeClr val="dk1"/>
                </a:solidFill>
                <a:latin typeface="Lato"/>
                <a:ea typeface="Lato"/>
                <a:cs typeface="Lato"/>
                <a:sym typeface="Lato"/>
              </a:rPr>
              <a:t>, USENIX Sec. '24</a:t>
            </a:r>
            <a:endParaRPr sz="1100">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id="428" name="Google Shape;428;p33" title="CuckooGuard Architecture - simplified (1).png"/>
          <p:cNvPicPr preferRelativeResize="0"/>
          <p:nvPr/>
        </p:nvPicPr>
        <p:blipFill>
          <a:blip r:embed="rId3">
            <a:alphaModFix/>
          </a:blip>
          <a:stretch>
            <a:fillRect/>
          </a:stretch>
        </p:blipFill>
        <p:spPr>
          <a:xfrm>
            <a:off x="283979" y="986803"/>
            <a:ext cx="8576072" cy="3542650"/>
          </a:xfrm>
          <a:prstGeom prst="rect">
            <a:avLst/>
          </a:prstGeom>
          <a:noFill/>
          <a:ln>
            <a:noFill/>
          </a:ln>
        </p:spPr>
      </p:pic>
      <p:sp>
        <p:nvSpPr>
          <p:cNvPr id="429" name="Google Shape;429;p33"/>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CUCKOOGUARD Architecture</a:t>
            </a:r>
            <a:endParaRPr/>
          </a:p>
        </p:txBody>
      </p:sp>
      <p:sp>
        <p:nvSpPr>
          <p:cNvPr id="430" name="Google Shape;430;p33"/>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
        <p:nvSpPr>
          <p:cNvPr id="431" name="Google Shape;431;p33"/>
          <p:cNvSpPr txBox="1"/>
          <p:nvPr/>
        </p:nvSpPr>
        <p:spPr>
          <a:xfrm>
            <a:off x="2234150" y="1998700"/>
            <a:ext cx="49236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2100">
                <a:solidFill>
                  <a:srgbClr val="FF0000"/>
                </a:solidFill>
                <a:highlight>
                  <a:schemeClr val="lt1"/>
                </a:highlight>
              </a:rPr>
              <a:t>Must s</a:t>
            </a:r>
            <a:r>
              <a:rPr b="1" lang="de" sz="2100">
                <a:solidFill>
                  <a:srgbClr val="FF0000"/>
                </a:solidFill>
                <a:highlight>
                  <a:schemeClr val="lt1"/>
                </a:highlight>
              </a:rPr>
              <a:t>upport three core operations:</a:t>
            </a:r>
            <a:endParaRPr b="1" sz="2100">
              <a:solidFill>
                <a:srgbClr val="FF0000"/>
              </a:solidFill>
              <a:highlight>
                <a:schemeClr val="lt1"/>
              </a:highlight>
            </a:endParaRPr>
          </a:p>
          <a:p>
            <a:pPr indent="-361950" lvl="0" marL="457200" rtl="0" algn="l">
              <a:spcBef>
                <a:spcPts val="0"/>
              </a:spcBef>
              <a:spcAft>
                <a:spcPts val="0"/>
              </a:spcAft>
              <a:buClr>
                <a:srgbClr val="FF0000"/>
              </a:buClr>
              <a:buSzPts val="2100"/>
              <a:buAutoNum type="arabicPeriod"/>
            </a:pPr>
            <a:r>
              <a:rPr b="1" lang="de" sz="2100">
                <a:solidFill>
                  <a:srgbClr val="FF0000"/>
                </a:solidFill>
                <a:highlight>
                  <a:schemeClr val="lt1"/>
                </a:highlight>
              </a:rPr>
              <a:t>Establish TCP Connection</a:t>
            </a:r>
            <a:endParaRPr b="1" sz="2100">
              <a:solidFill>
                <a:srgbClr val="FF0000"/>
              </a:solidFill>
              <a:highlight>
                <a:schemeClr val="lt1"/>
              </a:highlight>
            </a:endParaRPr>
          </a:p>
          <a:p>
            <a:pPr indent="-361950" lvl="0" marL="457200" rtl="0" algn="l">
              <a:spcBef>
                <a:spcPts val="0"/>
              </a:spcBef>
              <a:spcAft>
                <a:spcPts val="0"/>
              </a:spcAft>
              <a:buClr>
                <a:srgbClr val="FF0000"/>
              </a:buClr>
              <a:buSzPts val="2100"/>
              <a:buAutoNum type="arabicPeriod"/>
            </a:pPr>
            <a:r>
              <a:rPr b="1" lang="de" sz="2100">
                <a:solidFill>
                  <a:srgbClr val="FF0000"/>
                </a:solidFill>
                <a:highlight>
                  <a:schemeClr val="lt1"/>
                </a:highlight>
              </a:rPr>
              <a:t>Forward Regular TCP Traffic</a:t>
            </a:r>
            <a:endParaRPr b="1" sz="2100">
              <a:solidFill>
                <a:srgbClr val="FF0000"/>
              </a:solidFill>
              <a:highlight>
                <a:schemeClr val="lt1"/>
              </a:highlight>
            </a:endParaRPr>
          </a:p>
          <a:p>
            <a:pPr indent="-361950" lvl="0" marL="457200" rtl="0" algn="l">
              <a:spcBef>
                <a:spcPts val="0"/>
              </a:spcBef>
              <a:spcAft>
                <a:spcPts val="0"/>
              </a:spcAft>
              <a:buClr>
                <a:srgbClr val="FF0000"/>
              </a:buClr>
              <a:buSzPts val="2100"/>
              <a:buAutoNum type="arabicPeriod"/>
            </a:pPr>
            <a:r>
              <a:rPr b="1" lang="de" sz="2100">
                <a:solidFill>
                  <a:srgbClr val="FF0000"/>
                </a:solidFill>
                <a:highlight>
                  <a:schemeClr val="lt1"/>
                </a:highlight>
              </a:rPr>
              <a:t>Terminate TCP Connection</a:t>
            </a:r>
            <a:endParaRPr b="1" sz="2100">
              <a:solidFill>
                <a:srgbClr val="FF0000"/>
              </a:solidFill>
              <a:highlight>
                <a:schemeClr val="lt1"/>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id="436" name="Google Shape;436;p34" title="CuckooGuard_Architecture_compact(2).png"/>
          <p:cNvPicPr preferRelativeResize="0"/>
          <p:nvPr/>
        </p:nvPicPr>
        <p:blipFill>
          <a:blip r:embed="rId3">
            <a:alphaModFix/>
          </a:blip>
          <a:stretch>
            <a:fillRect/>
          </a:stretch>
        </p:blipFill>
        <p:spPr>
          <a:xfrm>
            <a:off x="689924" y="811600"/>
            <a:ext cx="7811425" cy="4218475"/>
          </a:xfrm>
          <a:prstGeom prst="rect">
            <a:avLst/>
          </a:prstGeom>
          <a:noFill/>
          <a:ln>
            <a:noFill/>
          </a:ln>
        </p:spPr>
      </p:pic>
      <p:sp>
        <p:nvSpPr>
          <p:cNvPr id="437" name="Google Shape;437;p34"/>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solidFill>
                  <a:schemeClr val="accent1"/>
                </a:solidFill>
              </a:rPr>
              <a:t>CUCKOOGUARD – TCP </a:t>
            </a:r>
            <a:r>
              <a:rPr lang="de" sz="2800">
                <a:solidFill>
                  <a:schemeClr val="accent1"/>
                </a:solidFill>
              </a:rPr>
              <a:t>Client Connection</a:t>
            </a:r>
            <a:endParaRPr sz="2800">
              <a:solidFill>
                <a:schemeClr val="accent1"/>
              </a:solidFill>
            </a:endParaRPr>
          </a:p>
          <a:p>
            <a:pPr indent="0" lvl="0" marL="0" rtl="0" algn="l">
              <a:spcBef>
                <a:spcPts val="0"/>
              </a:spcBef>
              <a:spcAft>
                <a:spcPts val="0"/>
              </a:spcAft>
              <a:buNone/>
            </a:pPr>
            <a:r>
              <a:t/>
            </a:r>
            <a:endParaRPr/>
          </a:p>
        </p:txBody>
      </p:sp>
      <p:sp>
        <p:nvSpPr>
          <p:cNvPr id="438" name="Google Shape;438;p34"/>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descr="Cookie 的简单图解| 公共领域的载体" id="439" name="Google Shape;439;p34"/>
          <p:cNvPicPr preferRelativeResize="0"/>
          <p:nvPr/>
        </p:nvPicPr>
        <p:blipFill>
          <a:blip r:embed="rId4">
            <a:alphaModFix/>
          </a:blip>
          <a:stretch>
            <a:fillRect/>
          </a:stretch>
        </p:blipFill>
        <p:spPr>
          <a:xfrm>
            <a:off x="2775675" y="1346725"/>
            <a:ext cx="149525" cy="149825"/>
          </a:xfrm>
          <a:prstGeom prst="rect">
            <a:avLst/>
          </a:prstGeom>
          <a:noFill/>
          <a:ln>
            <a:noFill/>
          </a:ln>
        </p:spPr>
      </p:pic>
      <p:pic>
        <p:nvPicPr>
          <p:cNvPr descr="Cookie 的简单图解| 公共领域的载体" id="440" name="Google Shape;440;p34"/>
          <p:cNvPicPr preferRelativeResize="0"/>
          <p:nvPr/>
        </p:nvPicPr>
        <p:blipFill>
          <a:blip r:embed="rId4">
            <a:alphaModFix/>
          </a:blip>
          <a:stretch>
            <a:fillRect/>
          </a:stretch>
        </p:blipFill>
        <p:spPr>
          <a:xfrm>
            <a:off x="2954825" y="1734575"/>
            <a:ext cx="149525" cy="149825"/>
          </a:xfrm>
          <a:prstGeom prst="rect">
            <a:avLst/>
          </a:prstGeom>
          <a:noFill/>
          <a:ln>
            <a:noFill/>
          </a:ln>
        </p:spPr>
      </p:pic>
      <p:pic>
        <p:nvPicPr>
          <p:cNvPr descr="Cookie 的简单图解| 公共领域的载体" id="441" name="Google Shape;441;p34"/>
          <p:cNvPicPr preferRelativeResize="0"/>
          <p:nvPr/>
        </p:nvPicPr>
        <p:blipFill>
          <a:blip r:embed="rId4">
            <a:alphaModFix/>
          </a:blip>
          <a:stretch>
            <a:fillRect/>
          </a:stretch>
        </p:blipFill>
        <p:spPr>
          <a:xfrm>
            <a:off x="784825" y="1646175"/>
            <a:ext cx="149525" cy="149825"/>
          </a:xfrm>
          <a:prstGeom prst="rect">
            <a:avLst/>
          </a:prstGeom>
          <a:noFill/>
          <a:ln>
            <a:noFill/>
          </a:ln>
        </p:spPr>
      </p:pic>
      <p:pic>
        <p:nvPicPr>
          <p:cNvPr descr="Cookie 的简单图解| 公共领域的载体" id="442" name="Google Shape;442;p34"/>
          <p:cNvPicPr preferRelativeResize="0"/>
          <p:nvPr/>
        </p:nvPicPr>
        <p:blipFill>
          <a:blip r:embed="rId4">
            <a:alphaModFix/>
          </a:blip>
          <a:stretch>
            <a:fillRect/>
          </a:stretch>
        </p:blipFill>
        <p:spPr>
          <a:xfrm>
            <a:off x="6877002" y="2242725"/>
            <a:ext cx="149525" cy="149825"/>
          </a:xfrm>
          <a:prstGeom prst="rect">
            <a:avLst/>
          </a:prstGeom>
          <a:noFill/>
          <a:ln>
            <a:noFill/>
          </a:ln>
        </p:spPr>
      </p:pic>
      <p:pic>
        <p:nvPicPr>
          <p:cNvPr descr="Cookie 的简单图解| 公共领域的载体" id="443" name="Google Shape;443;p34"/>
          <p:cNvPicPr preferRelativeResize="0"/>
          <p:nvPr/>
        </p:nvPicPr>
        <p:blipFill>
          <a:blip r:embed="rId4">
            <a:alphaModFix/>
          </a:blip>
          <a:stretch>
            <a:fillRect/>
          </a:stretch>
        </p:blipFill>
        <p:spPr>
          <a:xfrm>
            <a:off x="2392225" y="4798575"/>
            <a:ext cx="149525" cy="149825"/>
          </a:xfrm>
          <a:prstGeom prst="rect">
            <a:avLst/>
          </a:prstGeom>
          <a:noFill/>
          <a:ln>
            <a:noFill/>
          </a:ln>
        </p:spPr>
      </p:pic>
      <p:sp>
        <p:nvSpPr>
          <p:cNvPr id="444" name="Google Shape;444;p34"/>
          <p:cNvSpPr/>
          <p:nvPr/>
        </p:nvSpPr>
        <p:spPr>
          <a:xfrm>
            <a:off x="666275" y="1017500"/>
            <a:ext cx="3322500" cy="1965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5" name="Google Shape;445;p34"/>
          <p:cNvSpPr/>
          <p:nvPr/>
        </p:nvSpPr>
        <p:spPr>
          <a:xfrm>
            <a:off x="3664276" y="1368406"/>
            <a:ext cx="4885500" cy="2527175"/>
          </a:xfrm>
          <a:custGeom>
            <a:rect b="b" l="l" r="r" t="t"/>
            <a:pathLst>
              <a:path extrusionOk="0" h="101087" w="195420">
                <a:moveTo>
                  <a:pt x="1129" y="13264"/>
                </a:moveTo>
                <a:cubicBezTo>
                  <a:pt x="8430" y="13264"/>
                  <a:pt x="16250" y="16275"/>
                  <a:pt x="23029" y="13564"/>
                </a:cubicBezTo>
                <a:cubicBezTo>
                  <a:pt x="26968" y="11988"/>
                  <a:pt x="28129" y="6235"/>
                  <a:pt x="32029" y="4564"/>
                </a:cubicBezTo>
                <a:cubicBezTo>
                  <a:pt x="41857" y="352"/>
                  <a:pt x="53181" y="-604"/>
                  <a:pt x="63829" y="364"/>
                </a:cubicBezTo>
                <a:cubicBezTo>
                  <a:pt x="72408" y="1144"/>
                  <a:pt x="81849" y="290"/>
                  <a:pt x="89329" y="4564"/>
                </a:cubicBezTo>
                <a:cubicBezTo>
                  <a:pt x="95295" y="7973"/>
                  <a:pt x="93294" y="17872"/>
                  <a:pt x="96829" y="23764"/>
                </a:cubicBezTo>
                <a:cubicBezTo>
                  <a:pt x="98877" y="27178"/>
                  <a:pt x="104752" y="24905"/>
                  <a:pt x="108529" y="26164"/>
                </a:cubicBezTo>
                <a:cubicBezTo>
                  <a:pt x="111499" y="27154"/>
                  <a:pt x="111869" y="31554"/>
                  <a:pt x="112729" y="34564"/>
                </a:cubicBezTo>
                <a:cubicBezTo>
                  <a:pt x="115101" y="42867"/>
                  <a:pt x="110537" y="57033"/>
                  <a:pt x="118729" y="59764"/>
                </a:cubicBezTo>
                <a:cubicBezTo>
                  <a:pt x="124150" y="61571"/>
                  <a:pt x="130335" y="59394"/>
                  <a:pt x="135829" y="60964"/>
                </a:cubicBezTo>
                <a:cubicBezTo>
                  <a:pt x="142082" y="62751"/>
                  <a:pt x="149020" y="63141"/>
                  <a:pt x="155329" y="61564"/>
                </a:cubicBezTo>
                <a:cubicBezTo>
                  <a:pt x="160451" y="60283"/>
                  <a:pt x="163206" y="54325"/>
                  <a:pt x="167929" y="51964"/>
                </a:cubicBezTo>
                <a:cubicBezTo>
                  <a:pt x="173440" y="49209"/>
                  <a:pt x="179887" y="46556"/>
                  <a:pt x="185929" y="47764"/>
                </a:cubicBezTo>
                <a:cubicBezTo>
                  <a:pt x="191630" y="48904"/>
                  <a:pt x="192319" y="57724"/>
                  <a:pt x="193729" y="63364"/>
                </a:cubicBezTo>
                <a:cubicBezTo>
                  <a:pt x="195645" y="71028"/>
                  <a:pt x="196227" y="79569"/>
                  <a:pt x="193729" y="87064"/>
                </a:cubicBezTo>
                <a:cubicBezTo>
                  <a:pt x="188786" y="101894"/>
                  <a:pt x="164361" y="100264"/>
                  <a:pt x="148729" y="100264"/>
                </a:cubicBezTo>
                <a:cubicBezTo>
                  <a:pt x="139027" y="100264"/>
                  <a:pt x="129331" y="100864"/>
                  <a:pt x="119629" y="100864"/>
                </a:cubicBezTo>
                <a:cubicBezTo>
                  <a:pt x="114394" y="100864"/>
                  <a:pt x="108518" y="101757"/>
                  <a:pt x="104029" y="99064"/>
                </a:cubicBezTo>
                <a:cubicBezTo>
                  <a:pt x="100306" y="96830"/>
                  <a:pt x="102102" y="90583"/>
                  <a:pt x="100729" y="86464"/>
                </a:cubicBezTo>
                <a:cubicBezTo>
                  <a:pt x="95368" y="70382"/>
                  <a:pt x="99801" y="44416"/>
                  <a:pt x="83929" y="38464"/>
                </a:cubicBezTo>
                <a:cubicBezTo>
                  <a:pt x="77171" y="35930"/>
                  <a:pt x="68334" y="35961"/>
                  <a:pt x="62329" y="39964"/>
                </a:cubicBezTo>
                <a:cubicBezTo>
                  <a:pt x="59026" y="42166"/>
                  <a:pt x="57832" y="46762"/>
                  <a:pt x="54529" y="48964"/>
                </a:cubicBezTo>
                <a:cubicBezTo>
                  <a:pt x="49908" y="52045"/>
                  <a:pt x="43717" y="54211"/>
                  <a:pt x="38329" y="52864"/>
                </a:cubicBezTo>
                <a:cubicBezTo>
                  <a:pt x="28245" y="50343"/>
                  <a:pt x="24246" y="37458"/>
                  <a:pt x="16129" y="30964"/>
                </a:cubicBezTo>
                <a:cubicBezTo>
                  <a:pt x="10157" y="26186"/>
                  <a:pt x="-3414" y="20228"/>
                  <a:pt x="829" y="13864"/>
                </a:cubicBezTo>
              </a:path>
            </a:pathLst>
          </a:custGeom>
          <a:noFill/>
          <a:ln cap="flat" cmpd="sng" w="38100">
            <a:solidFill>
              <a:srgbClr val="FF0000"/>
            </a:solidFill>
            <a:prstDash val="solid"/>
            <a:round/>
            <a:headEnd len="med" w="med" type="none"/>
            <a:tailEnd len="med" w="med" type="none"/>
          </a:ln>
        </p:spPr>
      </p:sp>
      <p:sp>
        <p:nvSpPr>
          <p:cNvPr id="446" name="Google Shape;446;p34"/>
          <p:cNvSpPr/>
          <p:nvPr/>
        </p:nvSpPr>
        <p:spPr>
          <a:xfrm>
            <a:off x="1277672" y="1344652"/>
            <a:ext cx="5777525" cy="2896400"/>
          </a:xfrm>
          <a:custGeom>
            <a:rect b="b" l="l" r="r" t="t"/>
            <a:pathLst>
              <a:path extrusionOk="0" h="115856" w="231101">
                <a:moveTo>
                  <a:pt x="8393" y="68214"/>
                </a:moveTo>
                <a:cubicBezTo>
                  <a:pt x="9959" y="63516"/>
                  <a:pt x="14279" y="58628"/>
                  <a:pt x="19193" y="58014"/>
                </a:cubicBezTo>
                <a:cubicBezTo>
                  <a:pt x="24187" y="57390"/>
                  <a:pt x="29734" y="59855"/>
                  <a:pt x="33293" y="63414"/>
                </a:cubicBezTo>
                <a:cubicBezTo>
                  <a:pt x="36443" y="66564"/>
                  <a:pt x="31823" y="72203"/>
                  <a:pt x="31193" y="76614"/>
                </a:cubicBezTo>
                <a:cubicBezTo>
                  <a:pt x="30800" y="79365"/>
                  <a:pt x="32908" y="82571"/>
                  <a:pt x="35393" y="83814"/>
                </a:cubicBezTo>
                <a:cubicBezTo>
                  <a:pt x="44552" y="88393"/>
                  <a:pt x="55816" y="85383"/>
                  <a:pt x="65993" y="86514"/>
                </a:cubicBezTo>
                <a:cubicBezTo>
                  <a:pt x="80615" y="88139"/>
                  <a:pt x="95581" y="90733"/>
                  <a:pt x="110093" y="88314"/>
                </a:cubicBezTo>
                <a:cubicBezTo>
                  <a:pt x="120069" y="86651"/>
                  <a:pt x="129441" y="81931"/>
                  <a:pt x="139493" y="80814"/>
                </a:cubicBezTo>
                <a:cubicBezTo>
                  <a:pt x="146722" y="80011"/>
                  <a:pt x="157893" y="80814"/>
                  <a:pt x="160193" y="73914"/>
                </a:cubicBezTo>
                <a:cubicBezTo>
                  <a:pt x="168096" y="50206"/>
                  <a:pt x="148596" y="3214"/>
                  <a:pt x="173393" y="114"/>
                </a:cubicBezTo>
                <a:cubicBezTo>
                  <a:pt x="180411" y="-763"/>
                  <a:pt x="188856" y="5104"/>
                  <a:pt x="191093" y="11814"/>
                </a:cubicBezTo>
                <a:cubicBezTo>
                  <a:pt x="195557" y="25207"/>
                  <a:pt x="185362" y="42368"/>
                  <a:pt x="193193" y="54114"/>
                </a:cubicBezTo>
                <a:cubicBezTo>
                  <a:pt x="199625" y="63761"/>
                  <a:pt x="216851" y="57149"/>
                  <a:pt x="226793" y="63114"/>
                </a:cubicBezTo>
                <a:cubicBezTo>
                  <a:pt x="231536" y="65960"/>
                  <a:pt x="230393" y="73782"/>
                  <a:pt x="230393" y="79314"/>
                </a:cubicBezTo>
                <a:cubicBezTo>
                  <a:pt x="230393" y="84118"/>
                  <a:pt x="232265" y="89594"/>
                  <a:pt x="229793" y="93714"/>
                </a:cubicBezTo>
                <a:cubicBezTo>
                  <a:pt x="227860" y="96936"/>
                  <a:pt x="223300" y="97896"/>
                  <a:pt x="219593" y="98514"/>
                </a:cubicBezTo>
                <a:cubicBezTo>
                  <a:pt x="208517" y="100360"/>
                  <a:pt x="196645" y="99665"/>
                  <a:pt x="185993" y="96114"/>
                </a:cubicBezTo>
                <a:cubicBezTo>
                  <a:pt x="181439" y="94596"/>
                  <a:pt x="176393" y="96114"/>
                  <a:pt x="171593" y="96114"/>
                </a:cubicBezTo>
                <a:cubicBezTo>
                  <a:pt x="165093" y="96114"/>
                  <a:pt x="158505" y="95045"/>
                  <a:pt x="152093" y="96114"/>
                </a:cubicBezTo>
                <a:cubicBezTo>
                  <a:pt x="145332" y="97241"/>
                  <a:pt x="150411" y="112607"/>
                  <a:pt x="143993" y="115014"/>
                </a:cubicBezTo>
                <a:cubicBezTo>
                  <a:pt x="137210" y="117558"/>
                  <a:pt x="129581" y="113513"/>
                  <a:pt x="122393" y="112614"/>
                </a:cubicBezTo>
                <a:cubicBezTo>
                  <a:pt x="114851" y="111671"/>
                  <a:pt x="107090" y="113564"/>
                  <a:pt x="99593" y="112314"/>
                </a:cubicBezTo>
                <a:cubicBezTo>
                  <a:pt x="79964" y="109042"/>
                  <a:pt x="59522" y="115286"/>
                  <a:pt x="39893" y="112014"/>
                </a:cubicBezTo>
                <a:cubicBezTo>
                  <a:pt x="32625" y="110803"/>
                  <a:pt x="25361" y="109014"/>
                  <a:pt x="17993" y="109014"/>
                </a:cubicBezTo>
                <a:cubicBezTo>
                  <a:pt x="13583" y="109014"/>
                  <a:pt x="7616" y="111502"/>
                  <a:pt x="4793" y="108114"/>
                </a:cubicBezTo>
                <a:cubicBezTo>
                  <a:pt x="-1684" y="100341"/>
                  <a:pt x="-765" y="87208"/>
                  <a:pt x="2993" y="77814"/>
                </a:cubicBezTo>
                <a:cubicBezTo>
                  <a:pt x="4796" y="73306"/>
                  <a:pt x="6083" y="66691"/>
                  <a:pt x="10793" y="65514"/>
                </a:cubicBezTo>
              </a:path>
            </a:pathLst>
          </a:custGeom>
          <a:noFill/>
          <a:ln cap="flat" cmpd="sng" w="38100">
            <a:solidFill>
              <a:srgbClr val="FF0000"/>
            </a:solidFill>
            <a:prstDash val="solid"/>
            <a:round/>
            <a:headEnd len="med" w="med" type="none"/>
            <a:tailEnd len="med" w="med" type="none"/>
          </a:ln>
        </p:spPr>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44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44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pic>
        <p:nvPicPr>
          <p:cNvPr id="451" name="Google Shape;451;p35" title="CuckooGuard_Architecture_compact(2).png"/>
          <p:cNvPicPr preferRelativeResize="0"/>
          <p:nvPr/>
        </p:nvPicPr>
        <p:blipFill>
          <a:blip r:embed="rId3">
            <a:alphaModFix/>
          </a:blip>
          <a:stretch>
            <a:fillRect/>
          </a:stretch>
        </p:blipFill>
        <p:spPr>
          <a:xfrm>
            <a:off x="689924" y="811600"/>
            <a:ext cx="7811425" cy="4218475"/>
          </a:xfrm>
          <a:prstGeom prst="rect">
            <a:avLst/>
          </a:prstGeom>
          <a:noFill/>
          <a:ln>
            <a:noFill/>
          </a:ln>
        </p:spPr>
      </p:pic>
      <p:sp>
        <p:nvSpPr>
          <p:cNvPr id="452" name="Google Shape;452;p35"/>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solidFill>
                  <a:schemeClr val="accent1"/>
                </a:solidFill>
              </a:rPr>
              <a:t>CUCKOOGUARD– </a:t>
            </a:r>
            <a:r>
              <a:rPr lang="de" sz="2750">
                <a:solidFill>
                  <a:schemeClr val="accent1"/>
                </a:solidFill>
              </a:rPr>
              <a:t>R</a:t>
            </a:r>
            <a:r>
              <a:rPr lang="de" sz="2750">
                <a:solidFill>
                  <a:schemeClr val="accent1"/>
                </a:solidFill>
              </a:rPr>
              <a:t>egular </a:t>
            </a:r>
            <a:r>
              <a:rPr lang="de" sz="2750">
                <a:solidFill>
                  <a:schemeClr val="accent1"/>
                </a:solidFill>
              </a:rPr>
              <a:t>TCP Traffic</a:t>
            </a:r>
            <a:endParaRPr sz="2750">
              <a:solidFill>
                <a:schemeClr val="accent1"/>
              </a:solidFill>
            </a:endParaRPr>
          </a:p>
          <a:p>
            <a:pPr indent="0" lvl="0" marL="0" rtl="0" algn="l">
              <a:spcBef>
                <a:spcPts val="0"/>
              </a:spcBef>
              <a:spcAft>
                <a:spcPts val="0"/>
              </a:spcAft>
              <a:buNone/>
            </a:pPr>
            <a:r>
              <a:t/>
            </a:r>
            <a:endParaRPr/>
          </a:p>
        </p:txBody>
      </p:sp>
      <p:sp>
        <p:nvSpPr>
          <p:cNvPr id="453" name="Google Shape;453;p35"/>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descr="Cookie 的简单图解| 公共领域的载体" id="454" name="Google Shape;454;p35"/>
          <p:cNvPicPr preferRelativeResize="0"/>
          <p:nvPr/>
        </p:nvPicPr>
        <p:blipFill>
          <a:blip r:embed="rId4">
            <a:alphaModFix/>
          </a:blip>
          <a:stretch>
            <a:fillRect/>
          </a:stretch>
        </p:blipFill>
        <p:spPr>
          <a:xfrm>
            <a:off x="2775675" y="1346725"/>
            <a:ext cx="149525" cy="149825"/>
          </a:xfrm>
          <a:prstGeom prst="rect">
            <a:avLst/>
          </a:prstGeom>
          <a:noFill/>
          <a:ln>
            <a:noFill/>
          </a:ln>
        </p:spPr>
      </p:pic>
      <p:pic>
        <p:nvPicPr>
          <p:cNvPr descr="Cookie 的简单图解| 公共领域的载体" id="455" name="Google Shape;455;p35"/>
          <p:cNvPicPr preferRelativeResize="0"/>
          <p:nvPr/>
        </p:nvPicPr>
        <p:blipFill>
          <a:blip r:embed="rId4">
            <a:alphaModFix/>
          </a:blip>
          <a:stretch>
            <a:fillRect/>
          </a:stretch>
        </p:blipFill>
        <p:spPr>
          <a:xfrm>
            <a:off x="2954825" y="1734575"/>
            <a:ext cx="149525" cy="149825"/>
          </a:xfrm>
          <a:prstGeom prst="rect">
            <a:avLst/>
          </a:prstGeom>
          <a:noFill/>
          <a:ln>
            <a:noFill/>
          </a:ln>
        </p:spPr>
      </p:pic>
      <p:pic>
        <p:nvPicPr>
          <p:cNvPr descr="Cookie 的简单图解| 公共领域的载体" id="456" name="Google Shape;456;p35"/>
          <p:cNvPicPr preferRelativeResize="0"/>
          <p:nvPr/>
        </p:nvPicPr>
        <p:blipFill>
          <a:blip r:embed="rId4">
            <a:alphaModFix/>
          </a:blip>
          <a:stretch>
            <a:fillRect/>
          </a:stretch>
        </p:blipFill>
        <p:spPr>
          <a:xfrm>
            <a:off x="784825" y="1646175"/>
            <a:ext cx="149525" cy="149825"/>
          </a:xfrm>
          <a:prstGeom prst="rect">
            <a:avLst/>
          </a:prstGeom>
          <a:noFill/>
          <a:ln>
            <a:noFill/>
          </a:ln>
        </p:spPr>
      </p:pic>
      <p:pic>
        <p:nvPicPr>
          <p:cNvPr descr="Cookie 的简单图解| 公共领域的载体" id="457" name="Google Shape;457;p35"/>
          <p:cNvPicPr preferRelativeResize="0"/>
          <p:nvPr/>
        </p:nvPicPr>
        <p:blipFill>
          <a:blip r:embed="rId4">
            <a:alphaModFix/>
          </a:blip>
          <a:stretch>
            <a:fillRect/>
          </a:stretch>
        </p:blipFill>
        <p:spPr>
          <a:xfrm>
            <a:off x="6877002" y="2242725"/>
            <a:ext cx="149525" cy="149825"/>
          </a:xfrm>
          <a:prstGeom prst="rect">
            <a:avLst/>
          </a:prstGeom>
          <a:noFill/>
          <a:ln>
            <a:noFill/>
          </a:ln>
        </p:spPr>
      </p:pic>
      <p:pic>
        <p:nvPicPr>
          <p:cNvPr descr="Cookie 的简单图解| 公共领域的载体" id="458" name="Google Shape;458;p35"/>
          <p:cNvPicPr preferRelativeResize="0"/>
          <p:nvPr/>
        </p:nvPicPr>
        <p:blipFill>
          <a:blip r:embed="rId4">
            <a:alphaModFix/>
          </a:blip>
          <a:stretch>
            <a:fillRect/>
          </a:stretch>
        </p:blipFill>
        <p:spPr>
          <a:xfrm>
            <a:off x="2392225" y="4798575"/>
            <a:ext cx="149525" cy="149825"/>
          </a:xfrm>
          <a:prstGeom prst="rect">
            <a:avLst/>
          </a:prstGeom>
          <a:noFill/>
          <a:ln>
            <a:noFill/>
          </a:ln>
        </p:spPr>
      </p:pic>
      <p:sp>
        <p:nvSpPr>
          <p:cNvPr id="459" name="Google Shape;459;p35"/>
          <p:cNvSpPr/>
          <p:nvPr/>
        </p:nvSpPr>
        <p:spPr>
          <a:xfrm>
            <a:off x="580236" y="1123636"/>
            <a:ext cx="8024500" cy="3034200"/>
          </a:xfrm>
          <a:custGeom>
            <a:rect b="b" l="l" r="r" t="t"/>
            <a:pathLst>
              <a:path extrusionOk="0" h="121368" w="320980">
                <a:moveTo>
                  <a:pt x="3869" y="62687"/>
                </a:moveTo>
                <a:cubicBezTo>
                  <a:pt x="7583" y="62687"/>
                  <a:pt x="11802" y="63117"/>
                  <a:pt x="14891" y="61055"/>
                </a:cubicBezTo>
                <a:cubicBezTo>
                  <a:pt x="17999" y="58981"/>
                  <a:pt x="20572" y="55395"/>
                  <a:pt x="24280" y="54931"/>
                </a:cubicBezTo>
                <a:cubicBezTo>
                  <a:pt x="37784" y="53240"/>
                  <a:pt x="51897" y="52449"/>
                  <a:pt x="65101" y="55748"/>
                </a:cubicBezTo>
                <a:cubicBezTo>
                  <a:pt x="68692" y="56645"/>
                  <a:pt x="66712" y="63050"/>
                  <a:pt x="68367" y="66361"/>
                </a:cubicBezTo>
                <a:cubicBezTo>
                  <a:pt x="69852" y="69333"/>
                  <a:pt x="73421" y="70909"/>
                  <a:pt x="76531" y="72076"/>
                </a:cubicBezTo>
                <a:cubicBezTo>
                  <a:pt x="90058" y="77150"/>
                  <a:pt x="105355" y="74526"/>
                  <a:pt x="119802" y="74526"/>
                </a:cubicBezTo>
                <a:cubicBezTo>
                  <a:pt x="129600" y="74526"/>
                  <a:pt x="140095" y="78571"/>
                  <a:pt x="149193" y="74934"/>
                </a:cubicBezTo>
                <a:cubicBezTo>
                  <a:pt x="155808" y="72289"/>
                  <a:pt x="154361" y="61194"/>
                  <a:pt x="159399" y="56156"/>
                </a:cubicBezTo>
                <a:cubicBezTo>
                  <a:pt x="166151" y="49404"/>
                  <a:pt x="174282" y="44130"/>
                  <a:pt x="181034" y="37378"/>
                </a:cubicBezTo>
                <a:cubicBezTo>
                  <a:pt x="187443" y="30969"/>
                  <a:pt x="191017" y="21264"/>
                  <a:pt x="198996" y="16967"/>
                </a:cubicBezTo>
                <a:cubicBezTo>
                  <a:pt x="208587" y="11802"/>
                  <a:pt x="217819" y="5320"/>
                  <a:pt x="228387" y="2680"/>
                </a:cubicBezTo>
                <a:cubicBezTo>
                  <a:pt x="246341" y="-1806"/>
                  <a:pt x="265541" y="385"/>
                  <a:pt x="283904" y="2680"/>
                </a:cubicBezTo>
                <a:cubicBezTo>
                  <a:pt x="296992" y="4315"/>
                  <a:pt x="313331" y="6399"/>
                  <a:pt x="320643" y="17376"/>
                </a:cubicBezTo>
                <a:cubicBezTo>
                  <a:pt x="321723" y="18997"/>
                  <a:pt x="319571" y="21305"/>
                  <a:pt x="318194" y="22682"/>
                </a:cubicBezTo>
                <a:cubicBezTo>
                  <a:pt x="310396" y="30480"/>
                  <a:pt x="297381" y="31663"/>
                  <a:pt x="286353" y="31663"/>
                </a:cubicBezTo>
                <a:cubicBezTo>
                  <a:pt x="274376" y="31663"/>
                  <a:pt x="262051" y="33750"/>
                  <a:pt x="250431" y="30847"/>
                </a:cubicBezTo>
                <a:cubicBezTo>
                  <a:pt x="240377" y="28335"/>
                  <a:pt x="230385" y="21468"/>
                  <a:pt x="220223" y="23499"/>
                </a:cubicBezTo>
                <a:cubicBezTo>
                  <a:pt x="214430" y="24657"/>
                  <a:pt x="221952" y="36876"/>
                  <a:pt x="217773" y="41052"/>
                </a:cubicBezTo>
                <a:cubicBezTo>
                  <a:pt x="211715" y="47105"/>
                  <a:pt x="199336" y="42753"/>
                  <a:pt x="193281" y="48808"/>
                </a:cubicBezTo>
                <a:cubicBezTo>
                  <a:pt x="185598" y="56491"/>
                  <a:pt x="188717" y="71333"/>
                  <a:pt x="181034" y="79016"/>
                </a:cubicBezTo>
                <a:cubicBezTo>
                  <a:pt x="175561" y="84489"/>
                  <a:pt x="165764" y="81579"/>
                  <a:pt x="158174" y="83098"/>
                </a:cubicBezTo>
                <a:cubicBezTo>
                  <a:pt x="146423" y="85450"/>
                  <a:pt x="134889" y="88885"/>
                  <a:pt x="123068" y="90854"/>
                </a:cubicBezTo>
                <a:cubicBezTo>
                  <a:pt x="105824" y="93726"/>
                  <a:pt x="87776" y="91108"/>
                  <a:pt x="70816" y="95345"/>
                </a:cubicBezTo>
                <a:cubicBezTo>
                  <a:pt x="67737" y="96114"/>
                  <a:pt x="64071" y="97404"/>
                  <a:pt x="62652" y="100243"/>
                </a:cubicBezTo>
                <a:cubicBezTo>
                  <a:pt x="60697" y="104155"/>
                  <a:pt x="64940" y="109064"/>
                  <a:pt x="63877" y="113306"/>
                </a:cubicBezTo>
                <a:cubicBezTo>
                  <a:pt x="63269" y="115733"/>
                  <a:pt x="60943" y="117822"/>
                  <a:pt x="58570" y="118613"/>
                </a:cubicBezTo>
                <a:cubicBezTo>
                  <a:pt x="49768" y="121548"/>
                  <a:pt x="36751" y="123699"/>
                  <a:pt x="30811" y="116572"/>
                </a:cubicBezTo>
                <a:cubicBezTo>
                  <a:pt x="23560" y="107871"/>
                  <a:pt x="28673" y="92616"/>
                  <a:pt x="21422" y="83915"/>
                </a:cubicBezTo>
                <a:cubicBezTo>
                  <a:pt x="17232" y="78887"/>
                  <a:pt x="8082" y="81164"/>
                  <a:pt x="3053" y="76975"/>
                </a:cubicBezTo>
                <a:cubicBezTo>
                  <a:pt x="-925" y="73661"/>
                  <a:pt x="-1309" y="61463"/>
                  <a:pt x="3869" y="61463"/>
                </a:cubicBezTo>
              </a:path>
            </a:pathLst>
          </a:custGeom>
          <a:noFill/>
          <a:ln cap="flat" cmpd="sng" w="38100">
            <a:solidFill>
              <a:srgbClr val="FF0000"/>
            </a:solidFill>
            <a:prstDash val="solid"/>
            <a:round/>
            <a:headEnd len="med" w="med" type="none"/>
            <a:tailEnd len="med" w="med" type="none"/>
          </a:ln>
        </p:spPr>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id="464" name="Google Shape;464;p36" title="CuckooGuard_Architecture_compact(2).png"/>
          <p:cNvPicPr preferRelativeResize="0"/>
          <p:nvPr/>
        </p:nvPicPr>
        <p:blipFill>
          <a:blip r:embed="rId3">
            <a:alphaModFix/>
          </a:blip>
          <a:stretch>
            <a:fillRect/>
          </a:stretch>
        </p:blipFill>
        <p:spPr>
          <a:xfrm>
            <a:off x="689924" y="811600"/>
            <a:ext cx="7811425" cy="4218475"/>
          </a:xfrm>
          <a:prstGeom prst="rect">
            <a:avLst/>
          </a:prstGeom>
          <a:noFill/>
          <a:ln>
            <a:noFill/>
          </a:ln>
        </p:spPr>
      </p:pic>
      <p:sp>
        <p:nvSpPr>
          <p:cNvPr id="465" name="Google Shape;465;p36"/>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solidFill>
                  <a:schemeClr val="accent1"/>
                </a:solidFill>
              </a:rPr>
              <a:t>CUCKOOGUARD – </a:t>
            </a:r>
            <a:r>
              <a:rPr lang="de" sz="2650">
                <a:solidFill>
                  <a:schemeClr val="accent1"/>
                </a:solidFill>
              </a:rPr>
              <a:t>TCP </a:t>
            </a:r>
            <a:r>
              <a:rPr lang="de" sz="2650">
                <a:solidFill>
                  <a:schemeClr val="accent1"/>
                </a:solidFill>
              </a:rPr>
              <a:t>Connection</a:t>
            </a:r>
            <a:r>
              <a:rPr lang="de" sz="2650">
                <a:solidFill>
                  <a:schemeClr val="accent1"/>
                </a:solidFill>
              </a:rPr>
              <a:t> Termination</a:t>
            </a:r>
            <a:endParaRPr sz="2650">
              <a:solidFill>
                <a:schemeClr val="accent1"/>
              </a:solidFill>
            </a:endParaRPr>
          </a:p>
          <a:p>
            <a:pPr indent="0" lvl="0" marL="0" rtl="0" algn="l">
              <a:spcBef>
                <a:spcPts val="0"/>
              </a:spcBef>
              <a:spcAft>
                <a:spcPts val="0"/>
              </a:spcAft>
              <a:buNone/>
            </a:pPr>
            <a:r>
              <a:t/>
            </a:r>
            <a:endParaRPr/>
          </a:p>
        </p:txBody>
      </p:sp>
      <p:sp>
        <p:nvSpPr>
          <p:cNvPr id="466" name="Google Shape;466;p36"/>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descr="Cookie 的简单图解| 公共领域的载体" id="467" name="Google Shape;467;p36"/>
          <p:cNvPicPr preferRelativeResize="0"/>
          <p:nvPr/>
        </p:nvPicPr>
        <p:blipFill>
          <a:blip r:embed="rId4">
            <a:alphaModFix/>
          </a:blip>
          <a:stretch>
            <a:fillRect/>
          </a:stretch>
        </p:blipFill>
        <p:spPr>
          <a:xfrm>
            <a:off x="2775675" y="1346725"/>
            <a:ext cx="149525" cy="149825"/>
          </a:xfrm>
          <a:prstGeom prst="rect">
            <a:avLst/>
          </a:prstGeom>
          <a:noFill/>
          <a:ln>
            <a:noFill/>
          </a:ln>
        </p:spPr>
      </p:pic>
      <p:pic>
        <p:nvPicPr>
          <p:cNvPr descr="Cookie 的简单图解| 公共领域的载体" id="468" name="Google Shape;468;p36"/>
          <p:cNvPicPr preferRelativeResize="0"/>
          <p:nvPr/>
        </p:nvPicPr>
        <p:blipFill>
          <a:blip r:embed="rId4">
            <a:alphaModFix/>
          </a:blip>
          <a:stretch>
            <a:fillRect/>
          </a:stretch>
        </p:blipFill>
        <p:spPr>
          <a:xfrm>
            <a:off x="2954825" y="1734575"/>
            <a:ext cx="149525" cy="149825"/>
          </a:xfrm>
          <a:prstGeom prst="rect">
            <a:avLst/>
          </a:prstGeom>
          <a:noFill/>
          <a:ln>
            <a:noFill/>
          </a:ln>
        </p:spPr>
      </p:pic>
      <p:pic>
        <p:nvPicPr>
          <p:cNvPr descr="Cookie 的简单图解| 公共领域的载体" id="469" name="Google Shape;469;p36"/>
          <p:cNvPicPr preferRelativeResize="0"/>
          <p:nvPr/>
        </p:nvPicPr>
        <p:blipFill>
          <a:blip r:embed="rId4">
            <a:alphaModFix/>
          </a:blip>
          <a:stretch>
            <a:fillRect/>
          </a:stretch>
        </p:blipFill>
        <p:spPr>
          <a:xfrm>
            <a:off x="784825" y="1646175"/>
            <a:ext cx="149525" cy="149825"/>
          </a:xfrm>
          <a:prstGeom prst="rect">
            <a:avLst/>
          </a:prstGeom>
          <a:noFill/>
          <a:ln>
            <a:noFill/>
          </a:ln>
        </p:spPr>
      </p:pic>
      <p:pic>
        <p:nvPicPr>
          <p:cNvPr descr="Cookie 的简单图解| 公共领域的载体" id="470" name="Google Shape;470;p36"/>
          <p:cNvPicPr preferRelativeResize="0"/>
          <p:nvPr/>
        </p:nvPicPr>
        <p:blipFill>
          <a:blip r:embed="rId4">
            <a:alphaModFix/>
          </a:blip>
          <a:stretch>
            <a:fillRect/>
          </a:stretch>
        </p:blipFill>
        <p:spPr>
          <a:xfrm>
            <a:off x="6877002" y="2242725"/>
            <a:ext cx="149525" cy="149825"/>
          </a:xfrm>
          <a:prstGeom prst="rect">
            <a:avLst/>
          </a:prstGeom>
          <a:noFill/>
          <a:ln>
            <a:noFill/>
          </a:ln>
        </p:spPr>
      </p:pic>
      <p:pic>
        <p:nvPicPr>
          <p:cNvPr descr="Cookie 的简单图解| 公共领域的载体" id="471" name="Google Shape;471;p36"/>
          <p:cNvPicPr preferRelativeResize="0"/>
          <p:nvPr/>
        </p:nvPicPr>
        <p:blipFill>
          <a:blip r:embed="rId4">
            <a:alphaModFix/>
          </a:blip>
          <a:stretch>
            <a:fillRect/>
          </a:stretch>
        </p:blipFill>
        <p:spPr>
          <a:xfrm>
            <a:off x="2392225" y="4798575"/>
            <a:ext cx="149525" cy="149825"/>
          </a:xfrm>
          <a:prstGeom prst="rect">
            <a:avLst/>
          </a:prstGeom>
          <a:noFill/>
          <a:ln>
            <a:noFill/>
          </a:ln>
        </p:spPr>
      </p:pic>
      <p:sp>
        <p:nvSpPr>
          <p:cNvPr id="472" name="Google Shape;472;p36"/>
          <p:cNvSpPr/>
          <p:nvPr/>
        </p:nvSpPr>
        <p:spPr>
          <a:xfrm>
            <a:off x="302399" y="2195190"/>
            <a:ext cx="8432800" cy="2565275"/>
          </a:xfrm>
          <a:custGeom>
            <a:rect b="b" l="l" r="r" t="t"/>
            <a:pathLst>
              <a:path extrusionOk="0" h="102611" w="337312">
                <a:moveTo>
                  <a:pt x="46064" y="60551"/>
                </a:moveTo>
                <a:cubicBezTo>
                  <a:pt x="31549" y="60551"/>
                  <a:pt x="14763" y="63275"/>
                  <a:pt x="4501" y="73540"/>
                </a:cubicBezTo>
                <a:cubicBezTo>
                  <a:pt x="2035" y="76007"/>
                  <a:pt x="-513" y="79645"/>
                  <a:pt x="171" y="83065"/>
                </a:cubicBezTo>
                <a:cubicBezTo>
                  <a:pt x="1396" y="89188"/>
                  <a:pt x="5895" y="94503"/>
                  <a:pt x="10562" y="98651"/>
                </a:cubicBezTo>
                <a:cubicBezTo>
                  <a:pt x="18125" y="105374"/>
                  <a:pt x="30820" y="101565"/>
                  <a:pt x="40869" y="100383"/>
                </a:cubicBezTo>
                <a:cubicBezTo>
                  <a:pt x="49182" y="99405"/>
                  <a:pt x="57620" y="99975"/>
                  <a:pt x="65980" y="100383"/>
                </a:cubicBezTo>
                <a:cubicBezTo>
                  <a:pt x="108504" y="102458"/>
                  <a:pt x="151127" y="99517"/>
                  <a:pt x="193702" y="99517"/>
                </a:cubicBezTo>
                <a:cubicBezTo>
                  <a:pt x="225602" y="99517"/>
                  <a:pt x="257920" y="103030"/>
                  <a:pt x="289385" y="97785"/>
                </a:cubicBezTo>
                <a:cubicBezTo>
                  <a:pt x="305999" y="95015"/>
                  <a:pt x="334241" y="97514"/>
                  <a:pt x="337010" y="80900"/>
                </a:cubicBezTo>
                <a:cubicBezTo>
                  <a:pt x="338220" y="73640"/>
                  <a:pt x="332743" y="65500"/>
                  <a:pt x="326619" y="61417"/>
                </a:cubicBezTo>
                <a:cubicBezTo>
                  <a:pt x="318693" y="56133"/>
                  <a:pt x="307570" y="60984"/>
                  <a:pt x="298044" y="60984"/>
                </a:cubicBezTo>
                <a:cubicBezTo>
                  <a:pt x="291421" y="60984"/>
                  <a:pt x="284710" y="62421"/>
                  <a:pt x="278561" y="64881"/>
                </a:cubicBezTo>
                <a:cubicBezTo>
                  <a:pt x="272262" y="67401"/>
                  <a:pt x="264997" y="65314"/>
                  <a:pt x="258212" y="65314"/>
                </a:cubicBezTo>
                <a:cubicBezTo>
                  <a:pt x="248170" y="65314"/>
                  <a:pt x="237320" y="65908"/>
                  <a:pt x="228338" y="61417"/>
                </a:cubicBezTo>
                <a:cubicBezTo>
                  <a:pt x="224336" y="59416"/>
                  <a:pt x="218917" y="63419"/>
                  <a:pt x="214916" y="61417"/>
                </a:cubicBezTo>
                <a:cubicBezTo>
                  <a:pt x="208199" y="58057"/>
                  <a:pt x="210692" y="45620"/>
                  <a:pt x="214051" y="38903"/>
                </a:cubicBezTo>
                <a:cubicBezTo>
                  <a:pt x="216762" y="33482"/>
                  <a:pt x="214051" y="26780"/>
                  <a:pt x="214051" y="20719"/>
                </a:cubicBezTo>
                <a:cubicBezTo>
                  <a:pt x="214051" y="16637"/>
                  <a:pt x="213610" y="12469"/>
                  <a:pt x="212319" y="8597"/>
                </a:cubicBezTo>
                <a:cubicBezTo>
                  <a:pt x="211492" y="6117"/>
                  <a:pt x="213301" y="2651"/>
                  <a:pt x="211453" y="803"/>
                </a:cubicBezTo>
                <a:cubicBezTo>
                  <a:pt x="208985" y="-1665"/>
                  <a:pt x="203657" y="2758"/>
                  <a:pt x="202361" y="5999"/>
                </a:cubicBezTo>
                <a:cubicBezTo>
                  <a:pt x="197161" y="18999"/>
                  <a:pt x="204493" y="40435"/>
                  <a:pt x="191970" y="46697"/>
                </a:cubicBezTo>
                <a:cubicBezTo>
                  <a:pt x="179965" y="52700"/>
                  <a:pt x="165045" y="48611"/>
                  <a:pt x="151705" y="47129"/>
                </a:cubicBezTo>
                <a:cubicBezTo>
                  <a:pt x="135926" y="45376"/>
                  <a:pt x="119956" y="46697"/>
                  <a:pt x="104080" y="46697"/>
                </a:cubicBezTo>
                <a:cubicBezTo>
                  <a:pt x="94551" y="46697"/>
                  <a:pt x="84028" y="43300"/>
                  <a:pt x="75505" y="47562"/>
                </a:cubicBezTo>
                <a:cubicBezTo>
                  <a:pt x="66029" y="52300"/>
                  <a:pt x="57091" y="60551"/>
                  <a:pt x="46497" y="60551"/>
                </a:cubicBezTo>
              </a:path>
            </a:pathLst>
          </a:custGeom>
          <a:noFill/>
          <a:ln cap="flat" cmpd="sng" w="38100">
            <a:solidFill>
              <a:srgbClr val="FF0000"/>
            </a:solidFill>
            <a:prstDash val="solid"/>
            <a:round/>
            <a:headEnd len="med" w="med" type="none"/>
            <a:tailEnd len="med" w="med" type="none"/>
          </a:ln>
        </p:spPr>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pic>
        <p:nvPicPr>
          <p:cNvPr id="477" name="Google Shape;477;p37" title="CuckooGuard_Architecture_compact(2).png"/>
          <p:cNvPicPr preferRelativeResize="0"/>
          <p:nvPr/>
        </p:nvPicPr>
        <p:blipFill>
          <a:blip r:embed="rId3">
            <a:alphaModFix/>
          </a:blip>
          <a:stretch>
            <a:fillRect/>
          </a:stretch>
        </p:blipFill>
        <p:spPr>
          <a:xfrm>
            <a:off x="689924" y="811600"/>
            <a:ext cx="7811425" cy="4218475"/>
          </a:xfrm>
          <a:prstGeom prst="rect">
            <a:avLst/>
          </a:prstGeom>
          <a:noFill/>
          <a:ln>
            <a:noFill/>
          </a:ln>
        </p:spPr>
      </p:pic>
      <p:sp>
        <p:nvSpPr>
          <p:cNvPr id="478" name="Google Shape;478;p37"/>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solidFill>
                  <a:schemeClr val="accent1"/>
                </a:solidFill>
              </a:rPr>
              <a:t>CUCKOOGUARD – </a:t>
            </a:r>
            <a:r>
              <a:rPr lang="de" sz="2688">
                <a:solidFill>
                  <a:schemeClr val="accent1"/>
                </a:solidFill>
              </a:rPr>
              <a:t>SYN Flood Attack Resistance</a:t>
            </a:r>
            <a:endParaRPr sz="2688">
              <a:solidFill>
                <a:schemeClr val="accent1"/>
              </a:solidFill>
            </a:endParaRPr>
          </a:p>
          <a:p>
            <a:pPr indent="0" lvl="0" marL="0" rtl="0" algn="l">
              <a:spcBef>
                <a:spcPts val="0"/>
              </a:spcBef>
              <a:spcAft>
                <a:spcPts val="0"/>
              </a:spcAft>
              <a:buNone/>
            </a:pPr>
            <a:r>
              <a:t/>
            </a:r>
            <a:endParaRPr/>
          </a:p>
        </p:txBody>
      </p:sp>
      <p:sp>
        <p:nvSpPr>
          <p:cNvPr id="479" name="Google Shape;479;p37"/>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descr="Cookie 的简单图解| 公共领域的载体" id="480" name="Google Shape;480;p37"/>
          <p:cNvPicPr preferRelativeResize="0"/>
          <p:nvPr/>
        </p:nvPicPr>
        <p:blipFill>
          <a:blip r:embed="rId4">
            <a:alphaModFix/>
          </a:blip>
          <a:stretch>
            <a:fillRect/>
          </a:stretch>
        </p:blipFill>
        <p:spPr>
          <a:xfrm>
            <a:off x="2775675" y="1346725"/>
            <a:ext cx="149525" cy="149825"/>
          </a:xfrm>
          <a:prstGeom prst="rect">
            <a:avLst/>
          </a:prstGeom>
          <a:noFill/>
          <a:ln>
            <a:noFill/>
          </a:ln>
        </p:spPr>
      </p:pic>
      <p:pic>
        <p:nvPicPr>
          <p:cNvPr descr="Cookie 的简单图解| 公共领域的载体" id="481" name="Google Shape;481;p37"/>
          <p:cNvPicPr preferRelativeResize="0"/>
          <p:nvPr/>
        </p:nvPicPr>
        <p:blipFill>
          <a:blip r:embed="rId4">
            <a:alphaModFix/>
          </a:blip>
          <a:stretch>
            <a:fillRect/>
          </a:stretch>
        </p:blipFill>
        <p:spPr>
          <a:xfrm>
            <a:off x="2954825" y="1734575"/>
            <a:ext cx="149525" cy="149825"/>
          </a:xfrm>
          <a:prstGeom prst="rect">
            <a:avLst/>
          </a:prstGeom>
          <a:noFill/>
          <a:ln>
            <a:noFill/>
          </a:ln>
        </p:spPr>
      </p:pic>
      <p:pic>
        <p:nvPicPr>
          <p:cNvPr descr="Cookie 的简单图解| 公共领域的载体" id="482" name="Google Shape;482;p37"/>
          <p:cNvPicPr preferRelativeResize="0"/>
          <p:nvPr/>
        </p:nvPicPr>
        <p:blipFill>
          <a:blip r:embed="rId4">
            <a:alphaModFix/>
          </a:blip>
          <a:stretch>
            <a:fillRect/>
          </a:stretch>
        </p:blipFill>
        <p:spPr>
          <a:xfrm>
            <a:off x="784825" y="1646175"/>
            <a:ext cx="149525" cy="149825"/>
          </a:xfrm>
          <a:prstGeom prst="rect">
            <a:avLst/>
          </a:prstGeom>
          <a:noFill/>
          <a:ln>
            <a:noFill/>
          </a:ln>
        </p:spPr>
      </p:pic>
      <p:pic>
        <p:nvPicPr>
          <p:cNvPr descr="Cookie 的简单图解| 公共领域的载体" id="483" name="Google Shape;483;p37"/>
          <p:cNvPicPr preferRelativeResize="0"/>
          <p:nvPr/>
        </p:nvPicPr>
        <p:blipFill>
          <a:blip r:embed="rId4">
            <a:alphaModFix/>
          </a:blip>
          <a:stretch>
            <a:fillRect/>
          </a:stretch>
        </p:blipFill>
        <p:spPr>
          <a:xfrm>
            <a:off x="6877002" y="2242725"/>
            <a:ext cx="149525" cy="149825"/>
          </a:xfrm>
          <a:prstGeom prst="rect">
            <a:avLst/>
          </a:prstGeom>
          <a:noFill/>
          <a:ln>
            <a:noFill/>
          </a:ln>
        </p:spPr>
      </p:pic>
      <p:pic>
        <p:nvPicPr>
          <p:cNvPr descr="Cookie 的简单图解| 公共领域的载体" id="484" name="Google Shape;484;p37"/>
          <p:cNvPicPr preferRelativeResize="0"/>
          <p:nvPr/>
        </p:nvPicPr>
        <p:blipFill>
          <a:blip r:embed="rId4">
            <a:alphaModFix/>
          </a:blip>
          <a:stretch>
            <a:fillRect/>
          </a:stretch>
        </p:blipFill>
        <p:spPr>
          <a:xfrm>
            <a:off x="2392225" y="4798575"/>
            <a:ext cx="149525" cy="149825"/>
          </a:xfrm>
          <a:prstGeom prst="rect">
            <a:avLst/>
          </a:prstGeom>
          <a:noFill/>
          <a:ln>
            <a:noFill/>
          </a:ln>
        </p:spPr>
      </p:pic>
      <p:sp>
        <p:nvSpPr>
          <p:cNvPr id="485" name="Google Shape;485;p37"/>
          <p:cNvSpPr/>
          <p:nvPr/>
        </p:nvSpPr>
        <p:spPr>
          <a:xfrm>
            <a:off x="666275" y="1107500"/>
            <a:ext cx="2366100" cy="975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pic>
        <p:nvPicPr>
          <p:cNvPr id="490" name="Google Shape;490;p38" title="CuckooGuard_Architecture_compact(2).png"/>
          <p:cNvPicPr preferRelativeResize="0"/>
          <p:nvPr/>
        </p:nvPicPr>
        <p:blipFill>
          <a:blip r:embed="rId3">
            <a:alphaModFix/>
          </a:blip>
          <a:stretch>
            <a:fillRect/>
          </a:stretch>
        </p:blipFill>
        <p:spPr>
          <a:xfrm>
            <a:off x="689924" y="811600"/>
            <a:ext cx="7811425" cy="4218475"/>
          </a:xfrm>
          <a:prstGeom prst="rect">
            <a:avLst/>
          </a:prstGeom>
          <a:noFill/>
          <a:ln>
            <a:noFill/>
          </a:ln>
        </p:spPr>
      </p:pic>
      <p:sp>
        <p:nvSpPr>
          <p:cNvPr id="491" name="Google Shape;491;p38"/>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solidFill>
                  <a:schemeClr val="accent1"/>
                </a:solidFill>
              </a:rPr>
              <a:t>CUCKOOGUARD – </a:t>
            </a:r>
            <a:r>
              <a:rPr lang="de" sz="2688">
                <a:solidFill>
                  <a:schemeClr val="accent1"/>
                </a:solidFill>
              </a:rPr>
              <a:t>ACK</a:t>
            </a:r>
            <a:r>
              <a:rPr lang="de" sz="2688">
                <a:solidFill>
                  <a:schemeClr val="accent1"/>
                </a:solidFill>
              </a:rPr>
              <a:t> Flood Attack Resistance</a:t>
            </a:r>
            <a:endParaRPr sz="2688">
              <a:solidFill>
                <a:schemeClr val="accent1"/>
              </a:solidFill>
            </a:endParaRPr>
          </a:p>
          <a:p>
            <a:pPr indent="0" lvl="0" marL="0" rtl="0" algn="l">
              <a:spcBef>
                <a:spcPts val="0"/>
              </a:spcBef>
              <a:spcAft>
                <a:spcPts val="0"/>
              </a:spcAft>
              <a:buNone/>
            </a:pPr>
            <a:r>
              <a:t/>
            </a:r>
            <a:endParaRPr/>
          </a:p>
        </p:txBody>
      </p:sp>
      <p:sp>
        <p:nvSpPr>
          <p:cNvPr id="492" name="Google Shape;492;p38"/>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descr="Cookie 的简单图解| 公共领域的载体" id="493" name="Google Shape;493;p38"/>
          <p:cNvPicPr preferRelativeResize="0"/>
          <p:nvPr/>
        </p:nvPicPr>
        <p:blipFill>
          <a:blip r:embed="rId4">
            <a:alphaModFix/>
          </a:blip>
          <a:stretch>
            <a:fillRect/>
          </a:stretch>
        </p:blipFill>
        <p:spPr>
          <a:xfrm>
            <a:off x="2775675" y="1346725"/>
            <a:ext cx="149525" cy="149825"/>
          </a:xfrm>
          <a:prstGeom prst="rect">
            <a:avLst/>
          </a:prstGeom>
          <a:noFill/>
          <a:ln>
            <a:noFill/>
          </a:ln>
        </p:spPr>
      </p:pic>
      <p:pic>
        <p:nvPicPr>
          <p:cNvPr descr="Cookie 的简单图解| 公共领域的载体" id="494" name="Google Shape;494;p38"/>
          <p:cNvPicPr preferRelativeResize="0"/>
          <p:nvPr/>
        </p:nvPicPr>
        <p:blipFill>
          <a:blip r:embed="rId4">
            <a:alphaModFix/>
          </a:blip>
          <a:stretch>
            <a:fillRect/>
          </a:stretch>
        </p:blipFill>
        <p:spPr>
          <a:xfrm>
            <a:off x="2954825" y="1734575"/>
            <a:ext cx="149525" cy="149825"/>
          </a:xfrm>
          <a:prstGeom prst="rect">
            <a:avLst/>
          </a:prstGeom>
          <a:noFill/>
          <a:ln>
            <a:noFill/>
          </a:ln>
        </p:spPr>
      </p:pic>
      <p:pic>
        <p:nvPicPr>
          <p:cNvPr descr="Cookie 的简单图解| 公共领域的载体" id="495" name="Google Shape;495;p38"/>
          <p:cNvPicPr preferRelativeResize="0"/>
          <p:nvPr/>
        </p:nvPicPr>
        <p:blipFill>
          <a:blip r:embed="rId4">
            <a:alphaModFix/>
          </a:blip>
          <a:stretch>
            <a:fillRect/>
          </a:stretch>
        </p:blipFill>
        <p:spPr>
          <a:xfrm>
            <a:off x="784825" y="1646175"/>
            <a:ext cx="149525" cy="149825"/>
          </a:xfrm>
          <a:prstGeom prst="rect">
            <a:avLst/>
          </a:prstGeom>
          <a:noFill/>
          <a:ln>
            <a:noFill/>
          </a:ln>
        </p:spPr>
      </p:pic>
      <p:pic>
        <p:nvPicPr>
          <p:cNvPr descr="Cookie 的简单图解| 公共领域的载体" id="496" name="Google Shape;496;p38"/>
          <p:cNvPicPr preferRelativeResize="0"/>
          <p:nvPr/>
        </p:nvPicPr>
        <p:blipFill>
          <a:blip r:embed="rId4">
            <a:alphaModFix/>
          </a:blip>
          <a:stretch>
            <a:fillRect/>
          </a:stretch>
        </p:blipFill>
        <p:spPr>
          <a:xfrm>
            <a:off x="6877002" y="2242725"/>
            <a:ext cx="149525" cy="149825"/>
          </a:xfrm>
          <a:prstGeom prst="rect">
            <a:avLst/>
          </a:prstGeom>
          <a:noFill/>
          <a:ln>
            <a:noFill/>
          </a:ln>
        </p:spPr>
      </p:pic>
      <p:pic>
        <p:nvPicPr>
          <p:cNvPr descr="Cookie 的简单图解| 公共领域的载体" id="497" name="Google Shape;497;p38"/>
          <p:cNvPicPr preferRelativeResize="0"/>
          <p:nvPr/>
        </p:nvPicPr>
        <p:blipFill>
          <a:blip r:embed="rId4">
            <a:alphaModFix/>
          </a:blip>
          <a:stretch>
            <a:fillRect/>
          </a:stretch>
        </p:blipFill>
        <p:spPr>
          <a:xfrm>
            <a:off x="2392225" y="4798575"/>
            <a:ext cx="149525" cy="149825"/>
          </a:xfrm>
          <a:prstGeom prst="rect">
            <a:avLst/>
          </a:prstGeom>
          <a:noFill/>
          <a:ln>
            <a:noFill/>
          </a:ln>
        </p:spPr>
      </p:pic>
      <p:sp>
        <p:nvSpPr>
          <p:cNvPr id="498" name="Google Shape;498;p38"/>
          <p:cNvSpPr/>
          <p:nvPr/>
        </p:nvSpPr>
        <p:spPr>
          <a:xfrm>
            <a:off x="502842" y="1266251"/>
            <a:ext cx="7552725" cy="2336275"/>
          </a:xfrm>
          <a:custGeom>
            <a:rect b="b" l="l" r="r" t="t"/>
            <a:pathLst>
              <a:path extrusionOk="0" h="93451" w="302109">
                <a:moveTo>
                  <a:pt x="9386" y="57550"/>
                </a:moveTo>
                <a:cubicBezTo>
                  <a:pt x="18549" y="56023"/>
                  <a:pt x="27573" y="53588"/>
                  <a:pt x="36386" y="50650"/>
                </a:cubicBezTo>
                <a:cubicBezTo>
                  <a:pt x="43531" y="48268"/>
                  <a:pt x="51280" y="44623"/>
                  <a:pt x="58586" y="46450"/>
                </a:cubicBezTo>
                <a:cubicBezTo>
                  <a:pt x="61742" y="47239"/>
                  <a:pt x="62946" y="51318"/>
                  <a:pt x="65486" y="53350"/>
                </a:cubicBezTo>
                <a:cubicBezTo>
                  <a:pt x="70056" y="57006"/>
                  <a:pt x="74508" y="61531"/>
                  <a:pt x="80186" y="62950"/>
                </a:cubicBezTo>
                <a:cubicBezTo>
                  <a:pt x="94350" y="66491"/>
                  <a:pt x="109446" y="64572"/>
                  <a:pt x="123986" y="63250"/>
                </a:cubicBezTo>
                <a:cubicBezTo>
                  <a:pt x="129211" y="62775"/>
                  <a:pt x="134791" y="63281"/>
                  <a:pt x="139586" y="61150"/>
                </a:cubicBezTo>
                <a:cubicBezTo>
                  <a:pt x="147534" y="57618"/>
                  <a:pt x="157107" y="51481"/>
                  <a:pt x="158186" y="42850"/>
                </a:cubicBezTo>
                <a:cubicBezTo>
                  <a:pt x="159720" y="30577"/>
                  <a:pt x="153340" y="14696"/>
                  <a:pt x="162086" y="5950"/>
                </a:cubicBezTo>
                <a:cubicBezTo>
                  <a:pt x="166436" y="1600"/>
                  <a:pt x="174234" y="3550"/>
                  <a:pt x="180386" y="3550"/>
                </a:cubicBezTo>
                <a:cubicBezTo>
                  <a:pt x="189891" y="3550"/>
                  <a:pt x="199869" y="-356"/>
                  <a:pt x="208886" y="2650"/>
                </a:cubicBezTo>
                <a:cubicBezTo>
                  <a:pt x="214012" y="4359"/>
                  <a:pt x="219682" y="3250"/>
                  <a:pt x="225086" y="3250"/>
                </a:cubicBezTo>
                <a:cubicBezTo>
                  <a:pt x="229386" y="3250"/>
                  <a:pt x="233994" y="4847"/>
                  <a:pt x="237986" y="3250"/>
                </a:cubicBezTo>
                <a:cubicBezTo>
                  <a:pt x="253594" y="-2993"/>
                  <a:pt x="272077" y="973"/>
                  <a:pt x="288386" y="5050"/>
                </a:cubicBezTo>
                <a:cubicBezTo>
                  <a:pt x="293722" y="6384"/>
                  <a:pt x="300682" y="9525"/>
                  <a:pt x="301586" y="14950"/>
                </a:cubicBezTo>
                <a:cubicBezTo>
                  <a:pt x="304113" y="30110"/>
                  <a:pt x="296787" y="46749"/>
                  <a:pt x="287186" y="58750"/>
                </a:cubicBezTo>
                <a:cubicBezTo>
                  <a:pt x="281559" y="65784"/>
                  <a:pt x="270832" y="66401"/>
                  <a:pt x="262286" y="69250"/>
                </a:cubicBezTo>
                <a:cubicBezTo>
                  <a:pt x="257433" y="70868"/>
                  <a:pt x="251839" y="72068"/>
                  <a:pt x="246986" y="70450"/>
                </a:cubicBezTo>
                <a:cubicBezTo>
                  <a:pt x="234864" y="66409"/>
                  <a:pt x="242160" y="44807"/>
                  <a:pt x="235586" y="33850"/>
                </a:cubicBezTo>
                <a:cubicBezTo>
                  <a:pt x="231737" y="27435"/>
                  <a:pt x="220810" y="29622"/>
                  <a:pt x="213386" y="30550"/>
                </a:cubicBezTo>
                <a:cubicBezTo>
                  <a:pt x="192100" y="33211"/>
                  <a:pt x="186937" y="64849"/>
                  <a:pt x="170186" y="78250"/>
                </a:cubicBezTo>
                <a:cubicBezTo>
                  <a:pt x="161319" y="85343"/>
                  <a:pt x="148629" y="85433"/>
                  <a:pt x="138086" y="89650"/>
                </a:cubicBezTo>
                <a:cubicBezTo>
                  <a:pt x="131470" y="92296"/>
                  <a:pt x="123546" y="89197"/>
                  <a:pt x="116786" y="91450"/>
                </a:cubicBezTo>
                <a:cubicBezTo>
                  <a:pt x="103979" y="95719"/>
                  <a:pt x="89786" y="91450"/>
                  <a:pt x="76286" y="91450"/>
                </a:cubicBezTo>
                <a:cubicBezTo>
                  <a:pt x="57679" y="91450"/>
                  <a:pt x="38537" y="94463"/>
                  <a:pt x="20486" y="89950"/>
                </a:cubicBezTo>
                <a:cubicBezTo>
                  <a:pt x="10948" y="87566"/>
                  <a:pt x="1476" y="78382"/>
                  <a:pt x="86" y="68650"/>
                </a:cubicBezTo>
                <a:cubicBezTo>
                  <a:pt x="-605" y="63815"/>
                  <a:pt x="5618" y="60034"/>
                  <a:pt x="9986" y="57850"/>
                </a:cubicBezTo>
              </a:path>
            </a:pathLst>
          </a:custGeom>
          <a:noFill/>
          <a:ln cap="flat" cmpd="sng" w="38100">
            <a:solidFill>
              <a:srgbClr val="FF0000"/>
            </a:solidFill>
            <a:prstDash val="solid"/>
            <a:round/>
            <a:headEnd len="med" w="med" type="none"/>
            <a:tailEnd len="med" w="med" type="none"/>
          </a:ln>
        </p:spPr>
      </p:sp>
      <p:sp>
        <p:nvSpPr>
          <p:cNvPr id="499" name="Google Shape;499;p38"/>
          <p:cNvSpPr/>
          <p:nvPr/>
        </p:nvSpPr>
        <p:spPr>
          <a:xfrm>
            <a:off x="647328" y="1319345"/>
            <a:ext cx="2856375" cy="2111500"/>
          </a:xfrm>
          <a:custGeom>
            <a:rect b="b" l="l" r="r" t="t"/>
            <a:pathLst>
              <a:path extrusionOk="0" h="84460" w="114255">
                <a:moveTo>
                  <a:pt x="5107" y="64726"/>
                </a:moveTo>
                <a:cubicBezTo>
                  <a:pt x="1796" y="64726"/>
                  <a:pt x="-1678" y="57794"/>
                  <a:pt x="907" y="55726"/>
                </a:cubicBezTo>
                <a:cubicBezTo>
                  <a:pt x="9510" y="48844"/>
                  <a:pt x="24804" y="51491"/>
                  <a:pt x="31207" y="42526"/>
                </a:cubicBezTo>
                <a:cubicBezTo>
                  <a:pt x="34561" y="37831"/>
                  <a:pt x="37308" y="32523"/>
                  <a:pt x="38707" y="26926"/>
                </a:cubicBezTo>
                <a:cubicBezTo>
                  <a:pt x="40690" y="18996"/>
                  <a:pt x="34998" y="6832"/>
                  <a:pt x="42007" y="2626"/>
                </a:cubicBezTo>
                <a:cubicBezTo>
                  <a:pt x="45152" y="739"/>
                  <a:pt x="49402" y="-836"/>
                  <a:pt x="52807" y="526"/>
                </a:cubicBezTo>
                <a:cubicBezTo>
                  <a:pt x="58085" y="2637"/>
                  <a:pt x="61186" y="8313"/>
                  <a:pt x="66007" y="11326"/>
                </a:cubicBezTo>
                <a:cubicBezTo>
                  <a:pt x="68238" y="12720"/>
                  <a:pt x="71278" y="11803"/>
                  <a:pt x="73807" y="12526"/>
                </a:cubicBezTo>
                <a:cubicBezTo>
                  <a:pt x="77749" y="13652"/>
                  <a:pt x="81739" y="10335"/>
                  <a:pt x="85807" y="9826"/>
                </a:cubicBezTo>
                <a:cubicBezTo>
                  <a:pt x="94928" y="8686"/>
                  <a:pt x="110200" y="5005"/>
                  <a:pt x="113107" y="13726"/>
                </a:cubicBezTo>
                <a:cubicBezTo>
                  <a:pt x="114880" y="19046"/>
                  <a:pt x="114007" y="24918"/>
                  <a:pt x="114007" y="30526"/>
                </a:cubicBezTo>
                <a:cubicBezTo>
                  <a:pt x="114007" y="35959"/>
                  <a:pt x="115002" y="42067"/>
                  <a:pt x="112207" y="46726"/>
                </a:cubicBezTo>
                <a:cubicBezTo>
                  <a:pt x="104015" y="60379"/>
                  <a:pt x="87317" y="68152"/>
                  <a:pt x="72007" y="72526"/>
                </a:cubicBezTo>
                <a:cubicBezTo>
                  <a:pt x="64179" y="74763"/>
                  <a:pt x="58305" y="81951"/>
                  <a:pt x="50407" y="83926"/>
                </a:cubicBezTo>
                <a:cubicBezTo>
                  <a:pt x="42407" y="85926"/>
                  <a:pt x="33783" y="81614"/>
                  <a:pt x="26407" y="77926"/>
                </a:cubicBezTo>
                <a:cubicBezTo>
                  <a:pt x="18125" y="73785"/>
                  <a:pt x="9511" y="70162"/>
                  <a:pt x="1807" y="65026"/>
                </a:cubicBezTo>
              </a:path>
            </a:pathLst>
          </a:custGeom>
          <a:noFill/>
          <a:ln cap="flat" cmpd="sng" w="38100">
            <a:solidFill>
              <a:srgbClr val="FF0000"/>
            </a:solidFill>
            <a:prstDash val="solid"/>
            <a:round/>
            <a:headEnd len="med" w="med" type="none"/>
            <a:tailEnd len="med" w="med" type="none"/>
          </a:ln>
        </p:spPr>
      </p:sp>
      <p:sp>
        <p:nvSpPr>
          <p:cNvPr id="500" name="Google Shape;500;p38"/>
          <p:cNvSpPr txBox="1"/>
          <p:nvPr/>
        </p:nvSpPr>
        <p:spPr>
          <a:xfrm>
            <a:off x="2156713" y="2571750"/>
            <a:ext cx="4245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2100">
                <a:solidFill>
                  <a:srgbClr val="FF0000"/>
                </a:solidFill>
                <a:highlight>
                  <a:schemeClr val="lt1"/>
                </a:highlight>
              </a:rPr>
              <a:t>Cuckoo filters are probabilistic!</a:t>
            </a:r>
            <a:endParaRPr b="1" sz="2100">
              <a:solidFill>
                <a:srgbClr val="FF0000"/>
              </a:solidFill>
              <a:highlight>
                <a:schemeClr val="lt1"/>
              </a:highlight>
            </a:endParaRPr>
          </a:p>
        </p:txBody>
      </p:sp>
      <p:sp>
        <p:nvSpPr>
          <p:cNvPr id="501" name="Google Shape;501;p38"/>
          <p:cNvSpPr/>
          <p:nvPr/>
        </p:nvSpPr>
        <p:spPr>
          <a:xfrm>
            <a:off x="1926850" y="3079650"/>
            <a:ext cx="1953000" cy="3513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02" name="Google Shape;502;p38"/>
          <p:cNvSpPr txBox="1"/>
          <p:nvPr/>
        </p:nvSpPr>
        <p:spPr>
          <a:xfrm>
            <a:off x="3973113" y="3455788"/>
            <a:ext cx="4245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2100">
                <a:solidFill>
                  <a:srgbClr val="FF0000"/>
                </a:solidFill>
                <a:highlight>
                  <a:schemeClr val="lt1"/>
                </a:highlight>
              </a:rPr>
              <a:t>We need a fallback path for false positives</a:t>
            </a:r>
            <a:endParaRPr b="1" sz="2100">
              <a:solidFill>
                <a:srgbClr val="FF0000"/>
              </a:solidFill>
              <a:highlight>
                <a:schemeClr val="lt1"/>
              </a:highlight>
            </a:endParaRPr>
          </a:p>
        </p:txBody>
      </p:sp>
      <p:sp>
        <p:nvSpPr>
          <p:cNvPr id="503" name="Google Shape;503;p38"/>
          <p:cNvSpPr txBox="1"/>
          <p:nvPr/>
        </p:nvSpPr>
        <p:spPr>
          <a:xfrm rot="951255">
            <a:off x="7133456" y="1966423"/>
            <a:ext cx="1761404" cy="461821"/>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de" sz="1800">
                <a:solidFill>
                  <a:schemeClr val="dk1"/>
                </a:solidFill>
                <a:highlight>
                  <a:schemeClr val="lt1"/>
                </a:highlight>
                <a:latin typeface="Lato"/>
                <a:ea typeface="Lato"/>
                <a:cs typeface="Lato"/>
                <a:sym typeface="Lato"/>
              </a:rPr>
              <a:t>R5 – OFF⚡</a:t>
            </a:r>
            <a:endParaRPr sz="3200">
              <a:latin typeface="Lato"/>
              <a:ea typeface="Lato"/>
              <a:cs typeface="Lato"/>
              <a:sym typeface="Lato"/>
            </a:endParaRPr>
          </a:p>
        </p:txBody>
      </p:sp>
      <p:cxnSp>
        <p:nvCxnSpPr>
          <p:cNvPr id="504" name="Google Shape;504;p38"/>
          <p:cNvCxnSpPr/>
          <p:nvPr/>
        </p:nvCxnSpPr>
        <p:spPr>
          <a:xfrm>
            <a:off x="6820575" y="884475"/>
            <a:ext cx="428700" cy="846900"/>
          </a:xfrm>
          <a:prstGeom prst="straightConnector1">
            <a:avLst/>
          </a:prstGeom>
          <a:noFill/>
          <a:ln cap="flat" cmpd="sng" w="38100">
            <a:solidFill>
              <a:srgbClr val="FF0000"/>
            </a:solidFill>
            <a:prstDash val="solid"/>
            <a:round/>
            <a:headEnd len="med" w="med" type="none"/>
            <a:tailEnd len="med" w="med" type="triangle"/>
          </a:ln>
        </p:spPr>
      </p:cxnSp>
      <p:sp>
        <p:nvSpPr>
          <p:cNvPr id="505" name="Google Shape;505;p38"/>
          <p:cNvSpPr txBox="1"/>
          <p:nvPr/>
        </p:nvSpPr>
        <p:spPr>
          <a:xfrm>
            <a:off x="934351" y="4056100"/>
            <a:ext cx="44523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2100">
                <a:solidFill>
                  <a:srgbClr val="FF0000"/>
                </a:solidFill>
                <a:highlight>
                  <a:schemeClr val="lt1"/>
                </a:highlight>
              </a:rPr>
              <a:t>Probabilistic</a:t>
            </a:r>
            <a:r>
              <a:rPr b="1" lang="de" sz="2100">
                <a:solidFill>
                  <a:srgbClr val="FF0000"/>
                </a:solidFill>
                <a:highlight>
                  <a:schemeClr val="lt1"/>
                </a:highlight>
              </a:rPr>
              <a:t> filters save memory:</a:t>
            </a:r>
            <a:endParaRPr b="1" sz="2100">
              <a:solidFill>
                <a:srgbClr val="FF0000"/>
              </a:solidFill>
              <a:highlight>
                <a:schemeClr val="lt1"/>
              </a:highlight>
            </a:endParaRPr>
          </a:p>
          <a:p>
            <a:pPr indent="0" lvl="0" marL="0" rtl="0" algn="l">
              <a:spcBef>
                <a:spcPts val="0"/>
              </a:spcBef>
              <a:spcAft>
                <a:spcPts val="0"/>
              </a:spcAft>
              <a:buNone/>
            </a:pPr>
            <a:r>
              <a:rPr b="1" lang="de" sz="2100">
                <a:solidFill>
                  <a:srgbClr val="FF0000"/>
                </a:solidFill>
                <a:highlight>
                  <a:schemeClr val="lt1"/>
                </a:highlight>
              </a:rPr>
              <a:t>E.g. ~1.2 MB instead of ~9.9 MB</a:t>
            </a:r>
            <a:endParaRPr b="1" sz="2100">
              <a:solidFill>
                <a:srgbClr val="FF0000"/>
              </a:solidFill>
              <a:highlight>
                <a:schemeClr val="lt1"/>
              </a:highlight>
            </a:endParaRPr>
          </a:p>
          <a:p>
            <a:pPr indent="0" lvl="0" marL="0" rtl="0" algn="l">
              <a:spcBef>
                <a:spcPts val="0"/>
              </a:spcBef>
              <a:spcAft>
                <a:spcPts val="0"/>
              </a:spcAft>
              <a:buNone/>
            </a:pPr>
            <a:r>
              <a:rPr b="1" lang="de" sz="2100">
                <a:solidFill>
                  <a:srgbClr val="FF0000"/>
                </a:solidFill>
                <a:highlight>
                  <a:schemeClr val="lt1"/>
                </a:highlight>
              </a:rPr>
              <a:t>(</a:t>
            </a:r>
            <a:r>
              <a:rPr b="1" lang="de" sz="2100">
                <a:solidFill>
                  <a:srgbClr val="FF0000"/>
                </a:solidFill>
                <a:highlight>
                  <a:schemeClr val="lt1"/>
                </a:highlight>
              </a:rPr>
              <a:t>579,600 flows)</a:t>
            </a:r>
            <a:endParaRPr b="1" sz="2100">
              <a:solidFill>
                <a:srgbClr val="FF0000"/>
              </a:solidFill>
              <a:highlight>
                <a:schemeClr val="lt1"/>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4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50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501"/>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50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9"/>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CUCKOOGUARD – An Argument for Cuckoo Filters</a:t>
            </a:r>
            <a:endParaRPr/>
          </a:p>
        </p:txBody>
      </p:sp>
      <p:sp>
        <p:nvSpPr>
          <p:cNvPr id="511" name="Google Shape;511;p39"/>
          <p:cNvSpPr txBox="1"/>
          <p:nvPr>
            <p:ph idx="1" type="body"/>
          </p:nvPr>
        </p:nvSpPr>
        <p:spPr>
          <a:xfrm>
            <a:off x="311700" y="2862500"/>
            <a:ext cx="8520600" cy="17136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de"/>
              <a:t>Cuckoo filters support explicit entry removal</a:t>
            </a:r>
            <a:endParaRPr/>
          </a:p>
          <a:p>
            <a:pPr indent="-317500" lvl="1" marL="914400" rtl="0" algn="l">
              <a:spcBef>
                <a:spcPts val="0"/>
              </a:spcBef>
              <a:spcAft>
                <a:spcPts val="0"/>
              </a:spcAft>
              <a:buSzPts val="1400"/>
              <a:buChar char="-"/>
            </a:pPr>
            <a:r>
              <a:rPr lang="de"/>
              <a:t>We can utilize this to remove terminated TCP connections precisely</a:t>
            </a:r>
            <a:endParaRPr/>
          </a:p>
          <a:p>
            <a:pPr indent="-317500" lvl="1" marL="914400" rtl="0" algn="l">
              <a:spcBef>
                <a:spcPts val="0"/>
              </a:spcBef>
              <a:spcAft>
                <a:spcPts val="0"/>
              </a:spcAft>
              <a:buSzPts val="1400"/>
              <a:buChar char="-"/>
            </a:pPr>
            <a:r>
              <a:rPr b="1" lang="de">
                <a:solidFill>
                  <a:srgbClr val="7E1083"/>
                </a:solidFill>
              </a:rPr>
              <a:t>M</a:t>
            </a:r>
            <a:r>
              <a:rPr b="1" lang="de">
                <a:solidFill>
                  <a:srgbClr val="7E1083"/>
                </a:solidFill>
              </a:rPr>
              <a:t>emory-efficient</a:t>
            </a:r>
            <a:endParaRPr b="1">
              <a:solidFill>
                <a:srgbClr val="7E1083"/>
              </a:solidFill>
            </a:endParaRPr>
          </a:p>
          <a:p>
            <a:pPr indent="-342900" lvl="0" marL="457200" rtl="0" algn="l">
              <a:spcBef>
                <a:spcPts val="0"/>
              </a:spcBef>
              <a:spcAft>
                <a:spcPts val="0"/>
              </a:spcAft>
              <a:buSzPts val="1800"/>
              <a:buChar char="-"/>
            </a:pPr>
            <a:r>
              <a:rPr lang="de"/>
              <a:t>Bloom filters need to employ workarounds</a:t>
            </a:r>
            <a:endParaRPr/>
          </a:p>
          <a:p>
            <a:pPr indent="-317500" lvl="1" marL="914400" rtl="0" algn="l">
              <a:spcBef>
                <a:spcPts val="0"/>
              </a:spcBef>
              <a:spcAft>
                <a:spcPts val="0"/>
              </a:spcAft>
              <a:buClr>
                <a:srgbClr val="000000"/>
              </a:buClr>
              <a:buSzPts val="1400"/>
              <a:buChar char="-"/>
            </a:pPr>
            <a:r>
              <a:rPr lang="de">
                <a:solidFill>
                  <a:srgbClr val="000000"/>
                </a:solidFill>
              </a:rPr>
              <a:t>T</a:t>
            </a:r>
            <a:r>
              <a:rPr lang="de">
                <a:solidFill>
                  <a:srgbClr val="000000"/>
                </a:solidFill>
              </a:rPr>
              <a:t>ime-decaying (keep two filters, alternate between deleting one of them)</a:t>
            </a:r>
            <a:endParaRPr>
              <a:solidFill>
                <a:srgbClr val="000000"/>
              </a:solidFill>
            </a:endParaRPr>
          </a:p>
          <a:p>
            <a:pPr indent="-317500" lvl="1" marL="914400" rtl="0" algn="l">
              <a:spcBef>
                <a:spcPts val="0"/>
              </a:spcBef>
              <a:spcAft>
                <a:spcPts val="0"/>
              </a:spcAft>
              <a:buClr>
                <a:srgbClr val="000000"/>
              </a:buClr>
              <a:buSzPts val="1400"/>
              <a:buChar char="-"/>
            </a:pPr>
            <a:r>
              <a:rPr b="1" lang="de">
                <a:solidFill>
                  <a:srgbClr val="FF0000"/>
                </a:solidFill>
              </a:rPr>
              <a:t>M</a:t>
            </a:r>
            <a:r>
              <a:rPr b="1" lang="de">
                <a:solidFill>
                  <a:srgbClr val="FF0000"/>
                </a:solidFill>
              </a:rPr>
              <a:t>emory-hungry</a:t>
            </a:r>
            <a:r>
              <a:rPr lang="de">
                <a:solidFill>
                  <a:srgbClr val="FF0000"/>
                </a:solidFill>
              </a:rPr>
              <a:t> </a:t>
            </a:r>
            <a:endParaRPr>
              <a:solidFill>
                <a:srgbClr val="FF0000"/>
              </a:solidFill>
            </a:endParaRPr>
          </a:p>
        </p:txBody>
      </p:sp>
      <p:sp>
        <p:nvSpPr>
          <p:cNvPr id="512" name="Google Shape;512;p39"/>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graphicFrame>
        <p:nvGraphicFramePr>
          <p:cNvPr id="513" name="Google Shape;513;p39"/>
          <p:cNvGraphicFramePr/>
          <p:nvPr/>
        </p:nvGraphicFramePr>
        <p:xfrm>
          <a:off x="952500" y="1303300"/>
          <a:ext cx="3000000" cy="3000000"/>
        </p:xfrm>
        <a:graphic>
          <a:graphicData uri="http://schemas.openxmlformats.org/drawingml/2006/table">
            <a:tbl>
              <a:tblPr>
                <a:noFill/>
                <a:tableStyleId>{EAB9FCEE-6EEC-4959-9200-90519A27A40E}</a:tableStyleId>
              </a:tblPr>
              <a:tblGrid>
                <a:gridCol w="1809750"/>
                <a:gridCol w="1809750"/>
                <a:gridCol w="1809750"/>
                <a:gridCol w="1809750"/>
              </a:tblGrid>
              <a:tr h="381000">
                <a:tc>
                  <a:txBody>
                    <a:bodyPr/>
                    <a:lstStyle/>
                    <a:p>
                      <a:pPr indent="0" lvl="0" marL="0" rtl="0" algn="l">
                        <a:spcBef>
                          <a:spcPts val="0"/>
                        </a:spcBef>
                        <a:spcAft>
                          <a:spcPts val="0"/>
                        </a:spcAft>
                        <a:buNone/>
                      </a:pPr>
                      <a:r>
                        <a:rPr b="1" lang="de"/>
                        <a:t>Filter Type</a:t>
                      </a:r>
                      <a:endParaRPr b="1"/>
                    </a:p>
                  </a:txBody>
                  <a:tcPr marT="91425" marB="91425" marR="91425" marL="91425"/>
                </a:tc>
                <a:tc>
                  <a:txBody>
                    <a:bodyPr/>
                    <a:lstStyle/>
                    <a:p>
                      <a:pPr indent="0" lvl="0" marL="0" rtl="0" algn="l">
                        <a:spcBef>
                          <a:spcPts val="0"/>
                        </a:spcBef>
                        <a:spcAft>
                          <a:spcPts val="0"/>
                        </a:spcAft>
                        <a:buNone/>
                      </a:pPr>
                      <a:r>
                        <a:rPr b="1" lang="de"/>
                        <a:t>Insertion</a:t>
                      </a:r>
                      <a:endParaRPr b="1"/>
                    </a:p>
                  </a:txBody>
                  <a:tcPr marT="91425" marB="91425" marR="91425" marL="91425"/>
                </a:tc>
                <a:tc>
                  <a:txBody>
                    <a:bodyPr/>
                    <a:lstStyle/>
                    <a:p>
                      <a:pPr indent="0" lvl="0" marL="0" rtl="0" algn="l">
                        <a:spcBef>
                          <a:spcPts val="0"/>
                        </a:spcBef>
                        <a:spcAft>
                          <a:spcPts val="0"/>
                        </a:spcAft>
                        <a:buNone/>
                      </a:pPr>
                      <a:r>
                        <a:rPr b="1" lang="de"/>
                        <a:t>Query</a:t>
                      </a:r>
                      <a:endParaRPr b="1"/>
                    </a:p>
                  </a:txBody>
                  <a:tcPr marT="91425" marB="91425" marR="91425" marL="91425"/>
                </a:tc>
                <a:tc>
                  <a:txBody>
                    <a:bodyPr/>
                    <a:lstStyle/>
                    <a:p>
                      <a:pPr indent="0" lvl="0" marL="0" rtl="0" algn="l">
                        <a:spcBef>
                          <a:spcPts val="0"/>
                        </a:spcBef>
                        <a:spcAft>
                          <a:spcPts val="0"/>
                        </a:spcAft>
                        <a:buNone/>
                      </a:pPr>
                      <a:r>
                        <a:rPr b="1" lang="de"/>
                        <a:t>Deletion</a:t>
                      </a:r>
                      <a:endParaRPr b="1"/>
                    </a:p>
                  </a:txBody>
                  <a:tcPr marT="91425" marB="91425" marR="91425" marL="91425"/>
                </a:tc>
              </a:tr>
              <a:tr h="381000">
                <a:tc>
                  <a:txBody>
                    <a:bodyPr/>
                    <a:lstStyle/>
                    <a:p>
                      <a:pPr indent="0" lvl="0" marL="0" rtl="0" algn="l">
                        <a:spcBef>
                          <a:spcPts val="0"/>
                        </a:spcBef>
                        <a:spcAft>
                          <a:spcPts val="0"/>
                        </a:spcAft>
                        <a:buNone/>
                      </a:pPr>
                      <a:r>
                        <a:rPr b="1" lang="de"/>
                        <a:t>Bloom Filter</a:t>
                      </a:r>
                      <a:endParaRPr b="1"/>
                    </a:p>
                  </a:txBody>
                  <a:tcPr marT="91425" marB="91425" marR="91425" marL="91425"/>
                </a:tc>
                <a:tc>
                  <a:txBody>
                    <a:bodyPr/>
                    <a:lstStyle/>
                    <a:p>
                      <a:pPr indent="0" lvl="0" marL="0" rtl="0" algn="l">
                        <a:spcBef>
                          <a:spcPts val="0"/>
                        </a:spcBef>
                        <a:spcAft>
                          <a:spcPts val="0"/>
                        </a:spcAft>
                        <a:buNone/>
                      </a:pPr>
                      <a:r>
                        <a:rPr lang="de"/>
                        <a:t>O(k)</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de">
                          <a:solidFill>
                            <a:schemeClr val="dk1"/>
                          </a:solidFill>
                        </a:rPr>
                        <a:t>O(k)</a:t>
                      </a:r>
                      <a:endParaRPr/>
                    </a:p>
                  </a:txBody>
                  <a:tcPr marT="91425" marB="91425" marR="91425" marL="91425"/>
                </a:tc>
                <a:tc>
                  <a:txBody>
                    <a:bodyPr/>
                    <a:lstStyle/>
                    <a:p>
                      <a:pPr indent="0" lvl="0" marL="0" rtl="0" algn="l">
                        <a:spcBef>
                          <a:spcPts val="0"/>
                        </a:spcBef>
                        <a:spcAft>
                          <a:spcPts val="0"/>
                        </a:spcAft>
                        <a:buNone/>
                      </a:pPr>
                      <a:r>
                        <a:rPr b="1" lang="de">
                          <a:solidFill>
                            <a:srgbClr val="FF0000"/>
                          </a:solidFill>
                        </a:rPr>
                        <a:t>Not supported</a:t>
                      </a:r>
                      <a:endParaRPr b="1">
                        <a:solidFill>
                          <a:srgbClr val="FF0000"/>
                        </a:solidFill>
                      </a:endParaRPr>
                    </a:p>
                  </a:txBody>
                  <a:tcPr marT="91425" marB="91425" marR="91425" marL="91425"/>
                </a:tc>
              </a:tr>
              <a:tr h="381000">
                <a:tc>
                  <a:txBody>
                    <a:bodyPr/>
                    <a:lstStyle/>
                    <a:p>
                      <a:pPr indent="0" lvl="0" marL="0" rtl="0" algn="l">
                        <a:spcBef>
                          <a:spcPts val="0"/>
                        </a:spcBef>
                        <a:spcAft>
                          <a:spcPts val="0"/>
                        </a:spcAft>
                        <a:buNone/>
                      </a:pPr>
                      <a:r>
                        <a:rPr b="1" lang="de"/>
                        <a:t>Cuckoo Filter</a:t>
                      </a:r>
                      <a:endParaRPr b="1"/>
                    </a:p>
                  </a:txBody>
                  <a:tcPr marT="91425" marB="91425" marR="91425" marL="91425"/>
                </a:tc>
                <a:tc>
                  <a:txBody>
                    <a:bodyPr/>
                    <a:lstStyle/>
                    <a:p>
                      <a:pPr indent="0" lvl="0" marL="0" rtl="0" algn="l">
                        <a:spcBef>
                          <a:spcPts val="0"/>
                        </a:spcBef>
                        <a:spcAft>
                          <a:spcPts val="0"/>
                        </a:spcAft>
                        <a:buNone/>
                      </a:pPr>
                      <a:r>
                        <a:rPr b="1" lang="de">
                          <a:solidFill>
                            <a:srgbClr val="7E1083"/>
                          </a:solidFill>
                        </a:rPr>
                        <a:t>O(1) amortized</a:t>
                      </a:r>
                      <a:endParaRPr b="1">
                        <a:solidFill>
                          <a:srgbClr val="7E1083"/>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de">
                          <a:solidFill>
                            <a:schemeClr val="dk1"/>
                          </a:solidFill>
                        </a:rPr>
                        <a:t>O(1)</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de">
                          <a:solidFill>
                            <a:schemeClr val="dk1"/>
                          </a:solidFill>
                        </a:rPr>
                        <a:t>O(1)</a:t>
                      </a:r>
                      <a:endParaRPr/>
                    </a:p>
                  </a:txBody>
                  <a:tcPr marT="91425" marB="91425" marR="91425" marL="91425"/>
                </a:tc>
              </a:tr>
            </a:tbl>
          </a:graphicData>
        </a:graphic>
      </p:graphicFrame>
      <p:sp>
        <p:nvSpPr>
          <p:cNvPr id="514" name="Google Shape;514;p39"/>
          <p:cNvSpPr txBox="1"/>
          <p:nvPr/>
        </p:nvSpPr>
        <p:spPr>
          <a:xfrm>
            <a:off x="952450" y="2491900"/>
            <a:ext cx="7239000" cy="31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de">
                <a:solidFill>
                  <a:schemeClr val="dk1"/>
                </a:solidFill>
                <a:latin typeface="Lato"/>
                <a:ea typeface="Lato"/>
                <a:cs typeface="Lato"/>
                <a:sym typeface="Lato"/>
              </a:rPr>
              <a:t>k = number of hash functions</a:t>
            </a:r>
            <a:endParaRPr>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id="519" name="Google Shape;519;p40" title="Cuckoo Filter_2.png"/>
          <p:cNvPicPr preferRelativeResize="0"/>
          <p:nvPr/>
        </p:nvPicPr>
        <p:blipFill>
          <a:blip r:embed="rId3">
            <a:alphaModFix/>
          </a:blip>
          <a:stretch>
            <a:fillRect/>
          </a:stretch>
        </p:blipFill>
        <p:spPr>
          <a:xfrm>
            <a:off x="5003011" y="283800"/>
            <a:ext cx="2941050" cy="4451794"/>
          </a:xfrm>
          <a:prstGeom prst="rect">
            <a:avLst/>
          </a:prstGeom>
          <a:noFill/>
          <a:ln>
            <a:noFill/>
          </a:ln>
        </p:spPr>
      </p:pic>
      <p:sp>
        <p:nvSpPr>
          <p:cNvPr id="520" name="Google Shape;520;p40"/>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Cuckoo Filter Data Structure</a:t>
            </a:r>
            <a:endParaRPr/>
          </a:p>
        </p:txBody>
      </p:sp>
      <p:sp>
        <p:nvSpPr>
          <p:cNvPr id="521" name="Google Shape;521;p40"/>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id="522" name="Google Shape;522;p40" title="Cuckoo Filter_1.png"/>
          <p:cNvPicPr preferRelativeResize="0"/>
          <p:nvPr/>
        </p:nvPicPr>
        <p:blipFill>
          <a:blip r:embed="rId4">
            <a:alphaModFix/>
          </a:blip>
          <a:stretch>
            <a:fillRect/>
          </a:stretch>
        </p:blipFill>
        <p:spPr>
          <a:xfrm>
            <a:off x="5003011" y="298519"/>
            <a:ext cx="2941065" cy="4422385"/>
          </a:xfrm>
          <a:prstGeom prst="rect">
            <a:avLst/>
          </a:prstGeom>
          <a:noFill/>
          <a:ln>
            <a:noFill/>
          </a:ln>
        </p:spPr>
      </p:pic>
      <p:sp>
        <p:nvSpPr>
          <p:cNvPr id="523" name="Google Shape;523;p40"/>
          <p:cNvSpPr txBox="1"/>
          <p:nvPr/>
        </p:nvSpPr>
        <p:spPr>
          <a:xfrm>
            <a:off x="446650" y="1135475"/>
            <a:ext cx="3939300" cy="350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1800">
                <a:solidFill>
                  <a:schemeClr val="dk1"/>
                </a:solidFill>
              </a:rPr>
              <a:t>General Idea</a:t>
            </a:r>
            <a:r>
              <a:rPr b="1" baseline="30000" lang="de" sz="1800">
                <a:solidFill>
                  <a:schemeClr val="dk1"/>
                </a:solidFill>
              </a:rPr>
              <a:t>[3]</a:t>
            </a:r>
            <a:r>
              <a:rPr lang="de" sz="1800">
                <a:solidFill>
                  <a:schemeClr val="dk1"/>
                </a:solidFill>
              </a:rPr>
              <a:t>:</a:t>
            </a:r>
            <a:endParaRPr sz="1800">
              <a:solidFill>
                <a:schemeClr val="dk1"/>
              </a:solidFill>
            </a:endParaRPr>
          </a:p>
          <a:p>
            <a:pPr indent="-342900" lvl="0" marL="457200" rtl="0" algn="l">
              <a:spcBef>
                <a:spcPts val="0"/>
              </a:spcBef>
              <a:spcAft>
                <a:spcPts val="0"/>
              </a:spcAft>
              <a:buClr>
                <a:schemeClr val="dk1"/>
              </a:buClr>
              <a:buSzPts val="1800"/>
              <a:buAutoNum type="arabicPeriod"/>
            </a:pPr>
            <a:r>
              <a:rPr lang="de" sz="1800">
                <a:solidFill>
                  <a:schemeClr val="dk1"/>
                </a:solidFill>
              </a:rPr>
              <a:t>Connection tuple </a:t>
            </a:r>
            <a:r>
              <a:rPr b="1" i="1" lang="de" sz="1800">
                <a:solidFill>
                  <a:schemeClr val="accent1"/>
                </a:solidFill>
              </a:rPr>
              <a:t>X</a:t>
            </a:r>
            <a:r>
              <a:rPr lang="de" sz="1800">
                <a:solidFill>
                  <a:schemeClr val="dk1"/>
                </a:solidFill>
              </a:rPr>
              <a:t> hashed to fingerprint </a:t>
            </a:r>
            <a:r>
              <a:rPr b="1" i="1" lang="de" sz="1800">
                <a:solidFill>
                  <a:srgbClr val="7E1083"/>
                </a:solidFill>
              </a:rPr>
              <a:t>η</a:t>
            </a:r>
            <a:r>
              <a:rPr lang="de" sz="1800">
                <a:solidFill>
                  <a:schemeClr val="dk1"/>
                </a:solidFill>
              </a:rPr>
              <a:t> of length </a:t>
            </a:r>
            <a:r>
              <a:rPr b="1" i="1" lang="de" sz="1800">
                <a:solidFill>
                  <a:srgbClr val="7E1083"/>
                </a:solidFill>
              </a:rPr>
              <a:t>f</a:t>
            </a:r>
            <a:endParaRPr b="1" i="1" sz="1800">
              <a:solidFill>
                <a:srgbClr val="7E1083"/>
              </a:solidFill>
            </a:endParaRPr>
          </a:p>
          <a:p>
            <a:pPr indent="-342900" lvl="0" marL="457200" rtl="0" algn="l">
              <a:spcBef>
                <a:spcPts val="0"/>
              </a:spcBef>
              <a:spcAft>
                <a:spcPts val="0"/>
              </a:spcAft>
              <a:buClr>
                <a:schemeClr val="dk1"/>
              </a:buClr>
              <a:buSzPts val="1800"/>
              <a:buAutoNum type="arabicPeriod"/>
            </a:pPr>
            <a:r>
              <a:rPr b="1" i="1" lang="de" sz="1800">
                <a:solidFill>
                  <a:srgbClr val="7E1083"/>
                </a:solidFill>
              </a:rPr>
              <a:t>i₁, i₂ </a:t>
            </a:r>
            <a:r>
              <a:rPr lang="de" sz="1800">
                <a:solidFill>
                  <a:schemeClr val="dk1"/>
                </a:solidFill>
              </a:rPr>
              <a:t>indices determined by Cuckoo Hashing</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342900" lvl="0" marL="457200" rtl="0" algn="l">
              <a:spcBef>
                <a:spcPts val="0"/>
              </a:spcBef>
              <a:spcAft>
                <a:spcPts val="0"/>
              </a:spcAft>
              <a:buSzPts val="1800"/>
              <a:buChar char="●"/>
            </a:pPr>
            <a:r>
              <a:rPr lang="de" sz="1800">
                <a:solidFill>
                  <a:schemeClr val="dk1"/>
                </a:solidFill>
              </a:rPr>
              <a:t>False Positives </a:t>
            </a:r>
            <a:r>
              <a:rPr lang="de" sz="1800">
                <a:solidFill>
                  <a:schemeClr val="dk1"/>
                </a:solidFill>
              </a:rPr>
              <a:t>happened</a:t>
            </a:r>
            <a:r>
              <a:rPr lang="de" sz="1800">
                <a:solidFill>
                  <a:schemeClr val="dk1"/>
                </a:solidFill>
              </a:rPr>
              <a:t> if connection tuples </a:t>
            </a:r>
            <a:r>
              <a:rPr b="1" i="1" lang="de" sz="1800">
                <a:solidFill>
                  <a:schemeClr val="accent1"/>
                </a:solidFill>
              </a:rPr>
              <a:t>X</a:t>
            </a:r>
            <a:r>
              <a:rPr lang="de" sz="1800">
                <a:solidFill>
                  <a:schemeClr val="dk1"/>
                </a:solidFill>
              </a:rPr>
              <a:t> and </a:t>
            </a:r>
            <a:r>
              <a:rPr b="1" i="1" lang="de" sz="1800">
                <a:solidFill>
                  <a:schemeClr val="accent1"/>
                </a:solidFill>
              </a:rPr>
              <a:t>Z</a:t>
            </a:r>
            <a:r>
              <a:rPr lang="de" sz="1800">
                <a:solidFill>
                  <a:schemeClr val="dk1"/>
                </a:solidFill>
              </a:rPr>
              <a:t> are hashed to the same fingerprint </a:t>
            </a:r>
            <a:r>
              <a:rPr b="1" i="1" lang="de" sz="1800">
                <a:solidFill>
                  <a:srgbClr val="7E1083"/>
                </a:solidFill>
              </a:rPr>
              <a:t>η</a:t>
            </a:r>
            <a:endParaRPr b="1" i="1" sz="1800">
              <a:solidFill>
                <a:srgbClr val="7E1083"/>
              </a:solidFill>
            </a:endParaRPr>
          </a:p>
          <a:p>
            <a:pPr indent="-342900" lvl="0" marL="457200" rtl="0" algn="l">
              <a:spcBef>
                <a:spcPts val="0"/>
              </a:spcBef>
              <a:spcAft>
                <a:spcPts val="0"/>
              </a:spcAft>
              <a:buSzPts val="1800"/>
              <a:buChar char="●"/>
            </a:pPr>
            <a:r>
              <a:rPr lang="de" sz="1800">
                <a:solidFill>
                  <a:schemeClr val="dk1"/>
                </a:solidFill>
              </a:rPr>
              <a:t>I</a:t>
            </a:r>
            <a:r>
              <a:rPr lang="de" sz="1800">
                <a:solidFill>
                  <a:schemeClr val="dk1"/>
                </a:solidFill>
              </a:rPr>
              <a:t>ncreasing</a:t>
            </a:r>
            <a:r>
              <a:rPr lang="de" sz="1800">
                <a:solidFill>
                  <a:schemeClr val="dk1"/>
                </a:solidFill>
              </a:rPr>
              <a:t> </a:t>
            </a:r>
            <a:r>
              <a:rPr b="1" i="1" lang="de" sz="1800">
                <a:solidFill>
                  <a:srgbClr val="7E1083"/>
                </a:solidFill>
              </a:rPr>
              <a:t>f</a:t>
            </a:r>
            <a:r>
              <a:rPr lang="de" sz="1800">
                <a:solidFill>
                  <a:schemeClr val="dk1"/>
                </a:solidFill>
              </a:rPr>
              <a:t> decreases false positives</a:t>
            </a:r>
            <a:endParaRPr sz="1800">
              <a:solidFill>
                <a:schemeClr val="dk1"/>
              </a:solidFill>
            </a:endParaRPr>
          </a:p>
        </p:txBody>
      </p:sp>
      <p:sp>
        <p:nvSpPr>
          <p:cNvPr id="524" name="Google Shape;524;p40"/>
          <p:cNvSpPr txBox="1"/>
          <p:nvPr/>
        </p:nvSpPr>
        <p:spPr>
          <a:xfrm>
            <a:off x="0" y="4573675"/>
            <a:ext cx="5903400" cy="572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b="1" baseline="30000" lang="de" sz="1100">
                <a:solidFill>
                  <a:schemeClr val="dk1"/>
                </a:solidFill>
                <a:latin typeface="Lato"/>
                <a:ea typeface="Lato"/>
                <a:cs typeface="Lato"/>
                <a:sym typeface="Lato"/>
              </a:rPr>
              <a:t>[3]</a:t>
            </a:r>
            <a:r>
              <a:rPr lang="de" sz="1100">
                <a:solidFill>
                  <a:schemeClr val="dk1"/>
                </a:solidFill>
                <a:latin typeface="Lato"/>
                <a:ea typeface="Lato"/>
                <a:cs typeface="Lato"/>
                <a:sym typeface="Lato"/>
              </a:rPr>
              <a:t>B. Fan et al. </a:t>
            </a:r>
            <a:r>
              <a:rPr i="1" lang="de" sz="1100">
                <a:solidFill>
                  <a:schemeClr val="dk1"/>
                </a:solidFill>
                <a:latin typeface="Lato"/>
                <a:ea typeface="Lato"/>
                <a:cs typeface="Lato"/>
                <a:sym typeface="Lato"/>
              </a:rPr>
              <a:t>Cuckoo Filter</a:t>
            </a:r>
            <a:r>
              <a:rPr lang="de" sz="1100">
                <a:solidFill>
                  <a:schemeClr val="dk1"/>
                </a:solidFill>
                <a:latin typeface="Lato"/>
                <a:ea typeface="Lato"/>
                <a:cs typeface="Lato"/>
                <a:sym typeface="Lato"/>
              </a:rPr>
              <a:t>. CoNEXT '14.</a:t>
            </a:r>
            <a:endParaRPr sz="1100">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51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41"/>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     Match-Action Pipeline Programming</a:t>
            </a:r>
            <a:endParaRPr/>
          </a:p>
        </p:txBody>
      </p:sp>
      <p:sp>
        <p:nvSpPr>
          <p:cNvPr id="530" name="Google Shape;530;p41"/>
          <p:cNvSpPr txBox="1"/>
          <p:nvPr>
            <p:ph idx="1" type="body"/>
          </p:nvPr>
        </p:nvSpPr>
        <p:spPr>
          <a:xfrm>
            <a:off x="4425700" y="1382000"/>
            <a:ext cx="4427100" cy="296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de"/>
              <a:t>Advantages:</a:t>
            </a:r>
            <a:endParaRPr/>
          </a:p>
          <a:p>
            <a:pPr indent="-342900" lvl="0" marL="457200" rtl="0" algn="l">
              <a:spcBef>
                <a:spcPts val="1200"/>
              </a:spcBef>
              <a:spcAft>
                <a:spcPts val="0"/>
              </a:spcAft>
              <a:buSzPts val="1800"/>
              <a:buChar char="●"/>
            </a:pPr>
            <a:r>
              <a:rPr lang="de"/>
              <a:t>High-performance on hardware</a:t>
            </a:r>
            <a:endParaRPr/>
          </a:p>
          <a:p>
            <a:pPr indent="-342900" lvl="0" marL="457200" rtl="0" algn="l">
              <a:spcBef>
                <a:spcPts val="0"/>
              </a:spcBef>
              <a:spcAft>
                <a:spcPts val="0"/>
              </a:spcAft>
              <a:buSzPts val="1800"/>
              <a:buChar char="●"/>
            </a:pPr>
            <a:r>
              <a:rPr lang="de"/>
              <a:t>Predictable latency</a:t>
            </a:r>
            <a:endParaRPr/>
          </a:p>
          <a:p>
            <a:pPr indent="0" lvl="0" marL="0" rtl="0" algn="l">
              <a:spcBef>
                <a:spcPts val="1200"/>
              </a:spcBef>
              <a:spcAft>
                <a:spcPts val="0"/>
              </a:spcAft>
              <a:buNone/>
            </a:pPr>
            <a:r>
              <a:rPr lang="de"/>
              <a:t>Limitations:</a:t>
            </a:r>
            <a:endParaRPr/>
          </a:p>
          <a:p>
            <a:pPr indent="-342900" lvl="0" marL="457200" rtl="0" algn="l">
              <a:spcBef>
                <a:spcPts val="1200"/>
              </a:spcBef>
              <a:spcAft>
                <a:spcPts val="0"/>
              </a:spcAft>
              <a:buSzPts val="1800"/>
              <a:buChar char="●"/>
            </a:pPr>
            <a:r>
              <a:rPr lang="de" u="sng"/>
              <a:t>No loops</a:t>
            </a:r>
            <a:r>
              <a:rPr lang="de"/>
              <a:t> (for, while, …)</a:t>
            </a:r>
            <a:endParaRPr/>
          </a:p>
          <a:p>
            <a:pPr indent="-342900" lvl="0" marL="457200" rtl="0" algn="l">
              <a:spcBef>
                <a:spcPts val="0"/>
              </a:spcBef>
              <a:spcAft>
                <a:spcPts val="0"/>
              </a:spcAft>
              <a:buSzPts val="1800"/>
              <a:buChar char="●"/>
            </a:pPr>
            <a:r>
              <a:rPr lang="de"/>
              <a:t>…</a:t>
            </a:r>
            <a:endParaRPr/>
          </a:p>
        </p:txBody>
      </p:sp>
      <p:sp>
        <p:nvSpPr>
          <p:cNvPr id="531" name="Google Shape;531;p41"/>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id="532" name="Google Shape;532;p41"/>
          <p:cNvPicPr preferRelativeResize="0"/>
          <p:nvPr/>
        </p:nvPicPr>
        <p:blipFill>
          <a:blip r:embed="rId3">
            <a:alphaModFix/>
          </a:blip>
          <a:stretch>
            <a:fillRect/>
          </a:stretch>
        </p:blipFill>
        <p:spPr>
          <a:xfrm rot="-9">
            <a:off x="311697" y="449548"/>
            <a:ext cx="450682" cy="393601"/>
          </a:xfrm>
          <a:prstGeom prst="rect">
            <a:avLst/>
          </a:prstGeom>
          <a:noFill/>
          <a:ln>
            <a:noFill/>
          </a:ln>
        </p:spPr>
      </p:pic>
      <p:grpSp>
        <p:nvGrpSpPr>
          <p:cNvPr id="533" name="Google Shape;533;p41"/>
          <p:cNvGrpSpPr/>
          <p:nvPr/>
        </p:nvGrpSpPr>
        <p:grpSpPr>
          <a:xfrm>
            <a:off x="259725" y="1255350"/>
            <a:ext cx="4171547" cy="3089750"/>
            <a:chOff x="259725" y="1255350"/>
            <a:chExt cx="4171547" cy="3089750"/>
          </a:xfrm>
        </p:grpSpPr>
        <p:pic>
          <p:nvPicPr>
            <p:cNvPr id="534" name="Google Shape;534;p41" title="P4 match-actioni pipeline.png"/>
            <p:cNvPicPr preferRelativeResize="0"/>
            <p:nvPr/>
          </p:nvPicPr>
          <p:blipFill rotWithShape="1">
            <a:blip r:embed="rId4">
              <a:alphaModFix/>
            </a:blip>
            <a:srcRect b="0" l="20390" r="23514" t="0"/>
            <a:stretch/>
          </p:blipFill>
          <p:spPr>
            <a:xfrm>
              <a:off x="259725" y="1255350"/>
              <a:ext cx="4165975" cy="3089750"/>
            </a:xfrm>
            <a:prstGeom prst="rect">
              <a:avLst/>
            </a:prstGeom>
            <a:noFill/>
            <a:ln>
              <a:noFill/>
            </a:ln>
          </p:spPr>
        </p:pic>
        <p:sp>
          <p:nvSpPr>
            <p:cNvPr id="535" name="Google Shape;535;p41"/>
            <p:cNvSpPr/>
            <p:nvPr/>
          </p:nvSpPr>
          <p:spPr>
            <a:xfrm>
              <a:off x="4372172" y="2843798"/>
              <a:ext cx="59100" cy="132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536" name="Google Shape;536;p41"/>
          <p:cNvSpPr txBox="1"/>
          <p:nvPr/>
        </p:nvSpPr>
        <p:spPr>
          <a:xfrm>
            <a:off x="2857500" y="2632700"/>
            <a:ext cx="3429000" cy="892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de" sz="2300">
                <a:solidFill>
                  <a:srgbClr val="FF0000"/>
                </a:solidFill>
                <a:highlight>
                  <a:schemeClr val="lt1"/>
                </a:highlight>
              </a:rPr>
              <a:t>Loops via Packet Recirculation</a:t>
            </a:r>
            <a:endParaRPr sz="2300">
              <a:solidFill>
                <a:srgbClr val="FF0000"/>
              </a:solidFill>
              <a:highlight>
                <a:schemeClr val="lt1"/>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5"/>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Motivation – SYN Flood Attacks</a:t>
            </a:r>
            <a:endParaRPr/>
          </a:p>
        </p:txBody>
      </p:sp>
      <p:sp>
        <p:nvSpPr>
          <p:cNvPr id="83" name="Google Shape;83;p15"/>
          <p:cNvSpPr txBox="1"/>
          <p:nvPr>
            <p:ph idx="1" type="body"/>
          </p:nvPr>
        </p:nvSpPr>
        <p:spPr>
          <a:xfrm>
            <a:off x="311700" y="1159700"/>
            <a:ext cx="8520600" cy="2330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de">
                <a:solidFill>
                  <a:schemeClr val="dk1"/>
                </a:solidFill>
              </a:rPr>
              <a:t>SYN Floods are the most common network layer attack in 2024</a:t>
            </a:r>
            <a:endParaRPr>
              <a:solidFill>
                <a:schemeClr val="dk1"/>
              </a:solidFill>
            </a:endParaRPr>
          </a:p>
        </p:txBody>
      </p:sp>
      <p:sp>
        <p:nvSpPr>
          <p:cNvPr id="84" name="Google Shape;84;p15"/>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id="85" name="Google Shape;85;p15" title="DDoS_attack_ratios.drawio.png"/>
          <p:cNvPicPr preferRelativeResize="0"/>
          <p:nvPr/>
        </p:nvPicPr>
        <p:blipFill>
          <a:blip r:embed="rId3">
            <a:alphaModFix/>
          </a:blip>
          <a:stretch>
            <a:fillRect/>
          </a:stretch>
        </p:blipFill>
        <p:spPr>
          <a:xfrm>
            <a:off x="1440537" y="1662798"/>
            <a:ext cx="6262926" cy="1817900"/>
          </a:xfrm>
          <a:prstGeom prst="rect">
            <a:avLst/>
          </a:prstGeom>
          <a:noFill/>
          <a:ln>
            <a:noFill/>
          </a:ln>
        </p:spPr>
      </p:pic>
      <p:sp>
        <p:nvSpPr>
          <p:cNvPr id="86" name="Google Shape;86;p15"/>
          <p:cNvSpPr txBox="1"/>
          <p:nvPr>
            <p:ph idx="1" type="body"/>
          </p:nvPr>
        </p:nvSpPr>
        <p:spPr>
          <a:xfrm>
            <a:off x="311700" y="3771875"/>
            <a:ext cx="8520600" cy="535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de" sz="1400">
                <a:solidFill>
                  <a:schemeClr val="dk1"/>
                </a:solidFill>
              </a:rPr>
              <a:t>(based on statistics collected by Cloudflare, a major </a:t>
            </a:r>
            <a:r>
              <a:rPr lang="de" sz="1400">
                <a:solidFill>
                  <a:schemeClr val="dk1"/>
                </a:solidFill>
              </a:rPr>
              <a:t>network</a:t>
            </a:r>
            <a:r>
              <a:rPr lang="de" sz="1400">
                <a:solidFill>
                  <a:schemeClr val="dk1"/>
                </a:solidFill>
              </a:rPr>
              <a:t> security company)</a:t>
            </a:r>
            <a:endParaRPr sz="14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42"/>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Evaluation – Experimental Setup</a:t>
            </a:r>
            <a:endParaRPr/>
          </a:p>
        </p:txBody>
      </p:sp>
      <p:sp>
        <p:nvSpPr>
          <p:cNvPr id="542" name="Google Shape;542;p42"/>
          <p:cNvSpPr txBox="1"/>
          <p:nvPr>
            <p:ph idx="1" type="body"/>
          </p:nvPr>
        </p:nvSpPr>
        <p:spPr>
          <a:xfrm>
            <a:off x="311700" y="11597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de"/>
              <a:t>Linux-based Implementation S</a:t>
            </a:r>
            <a:r>
              <a:rPr b="1" lang="de"/>
              <a:t>etup</a:t>
            </a:r>
            <a:r>
              <a:rPr lang="de"/>
              <a:t>:</a:t>
            </a:r>
            <a:endParaRPr/>
          </a:p>
          <a:p>
            <a:pPr indent="-342900" lvl="0" marL="457200" rtl="0" algn="l">
              <a:spcBef>
                <a:spcPts val="1200"/>
              </a:spcBef>
              <a:spcAft>
                <a:spcPts val="0"/>
              </a:spcAft>
              <a:buSzPts val="1800"/>
              <a:buChar char="●"/>
            </a:pPr>
            <a:r>
              <a:rPr lang="de"/>
              <a:t>SmartNIC Agent emulated via BMv2 software running</a:t>
            </a:r>
            <a:endParaRPr/>
          </a:p>
          <a:p>
            <a:pPr indent="-342900" lvl="0" marL="457200" rtl="0" algn="l">
              <a:spcBef>
                <a:spcPts val="0"/>
              </a:spcBef>
              <a:spcAft>
                <a:spcPts val="0"/>
              </a:spcAft>
              <a:buSzPts val="1800"/>
              <a:buChar char="●"/>
            </a:pPr>
            <a:r>
              <a:rPr lang="de"/>
              <a:t>Server Agent deployed in kernel as                    program</a:t>
            </a:r>
            <a:endParaRPr/>
          </a:p>
          <a:p>
            <a:pPr indent="0" lvl="0" marL="0" rtl="0" algn="l">
              <a:spcBef>
                <a:spcPts val="1200"/>
              </a:spcBef>
              <a:spcAft>
                <a:spcPts val="0"/>
              </a:spcAft>
              <a:buNone/>
            </a:pPr>
            <a:r>
              <a:rPr b="1" lang="de"/>
              <a:t>Goals</a:t>
            </a:r>
            <a:r>
              <a:rPr lang="de"/>
              <a:t>:</a:t>
            </a:r>
            <a:endParaRPr/>
          </a:p>
          <a:p>
            <a:pPr indent="-342900" lvl="0" marL="457200" rtl="0" algn="l">
              <a:spcBef>
                <a:spcPts val="1200"/>
              </a:spcBef>
              <a:spcAft>
                <a:spcPts val="0"/>
              </a:spcAft>
              <a:buSzPts val="1800"/>
              <a:buAutoNum type="arabicPeriod"/>
            </a:pPr>
            <a:r>
              <a:rPr lang="de"/>
              <a:t>Validate Architecture </a:t>
            </a:r>
            <a:endParaRPr>
              <a:solidFill>
                <a:srgbClr val="7E1083"/>
              </a:solidFill>
            </a:endParaRPr>
          </a:p>
          <a:p>
            <a:pPr indent="-342900" lvl="0" marL="457200" rtl="0" algn="l">
              <a:spcBef>
                <a:spcPts val="0"/>
              </a:spcBef>
              <a:spcAft>
                <a:spcPts val="0"/>
              </a:spcAft>
              <a:buSzPts val="1800"/>
              <a:buAutoNum type="arabicPeriod"/>
            </a:pPr>
            <a:r>
              <a:rPr lang="de"/>
              <a:t>Evaluate Cuckoo filter insertion overhead</a:t>
            </a:r>
            <a:endParaRPr/>
          </a:p>
          <a:p>
            <a:pPr indent="-342900" lvl="0" marL="457200" rtl="0" algn="l">
              <a:spcBef>
                <a:spcPts val="0"/>
              </a:spcBef>
              <a:spcAft>
                <a:spcPts val="0"/>
              </a:spcAft>
              <a:buSzPts val="1800"/>
              <a:buAutoNum type="arabicPeriod"/>
            </a:pPr>
            <a:r>
              <a:rPr lang="de"/>
              <a:t>Bloom filter vs. Cuckoo filter</a:t>
            </a:r>
            <a:endParaRPr/>
          </a:p>
          <a:p>
            <a:pPr indent="-342900" lvl="0" marL="457200" rtl="0" algn="l">
              <a:spcBef>
                <a:spcPts val="0"/>
              </a:spcBef>
              <a:spcAft>
                <a:spcPts val="0"/>
              </a:spcAft>
              <a:buSzPts val="1800"/>
              <a:buAutoNum type="arabicPeriod"/>
            </a:pPr>
            <a:r>
              <a:rPr lang="de"/>
              <a:t>CUCKOOGUARD vs. related work (SMARTCOOKIE)</a:t>
            </a:r>
            <a:endParaRPr/>
          </a:p>
        </p:txBody>
      </p:sp>
      <p:sp>
        <p:nvSpPr>
          <p:cNvPr id="543" name="Google Shape;543;p42"/>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id="544" name="Google Shape;544;p42"/>
          <p:cNvPicPr preferRelativeResize="0"/>
          <p:nvPr/>
        </p:nvPicPr>
        <p:blipFill>
          <a:blip r:embed="rId3">
            <a:alphaModFix/>
          </a:blip>
          <a:stretch>
            <a:fillRect/>
          </a:stretch>
        </p:blipFill>
        <p:spPr>
          <a:xfrm>
            <a:off x="6330550" y="1657428"/>
            <a:ext cx="409800" cy="357896"/>
          </a:xfrm>
          <a:prstGeom prst="rect">
            <a:avLst/>
          </a:prstGeom>
          <a:noFill/>
          <a:ln>
            <a:noFill/>
          </a:ln>
        </p:spPr>
      </p:pic>
      <p:pic>
        <p:nvPicPr>
          <p:cNvPr id="545" name="Google Shape;545;p42" title="ebpf-dark-logo.png"/>
          <p:cNvPicPr preferRelativeResize="0"/>
          <p:nvPr/>
        </p:nvPicPr>
        <p:blipFill>
          <a:blip r:embed="rId4">
            <a:alphaModFix/>
          </a:blip>
          <a:stretch>
            <a:fillRect/>
          </a:stretch>
        </p:blipFill>
        <p:spPr>
          <a:xfrm>
            <a:off x="4381217" y="1974975"/>
            <a:ext cx="1028969" cy="357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43"/>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de">
                <a:solidFill>
                  <a:schemeClr val="accent1"/>
                </a:solidFill>
              </a:rPr>
              <a:t>Validate Architecture: </a:t>
            </a:r>
            <a:r>
              <a:rPr lang="de">
                <a:solidFill>
                  <a:schemeClr val="accent1"/>
                </a:solidFill>
              </a:rPr>
              <a:t>System Demonstation using iPerf</a:t>
            </a:r>
            <a:endParaRPr/>
          </a:p>
        </p:txBody>
      </p:sp>
      <p:sp>
        <p:nvSpPr>
          <p:cNvPr id="551" name="Google Shape;551;p43"/>
          <p:cNvSpPr txBox="1"/>
          <p:nvPr>
            <p:ph idx="1" type="body"/>
          </p:nvPr>
        </p:nvSpPr>
        <p:spPr>
          <a:xfrm>
            <a:off x="311700" y="11597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de"/>
              <a:t>Setup:</a:t>
            </a:r>
            <a:endParaRPr b="1"/>
          </a:p>
          <a:p>
            <a:pPr indent="-342900" lvl="0" marL="457200" rtl="0" algn="l">
              <a:spcBef>
                <a:spcPts val="1200"/>
              </a:spcBef>
              <a:spcAft>
                <a:spcPts val="0"/>
              </a:spcAft>
              <a:buSzPts val="1800"/>
              <a:buChar char="●"/>
            </a:pPr>
            <a:r>
              <a:rPr lang="de"/>
              <a:t>V</a:t>
            </a:r>
            <a:r>
              <a:rPr lang="de"/>
              <a:t>irtualized network using mininet</a:t>
            </a:r>
            <a:endParaRPr/>
          </a:p>
          <a:p>
            <a:pPr indent="-342900" lvl="0" marL="457200" rtl="0" algn="l">
              <a:spcBef>
                <a:spcPts val="0"/>
              </a:spcBef>
              <a:spcAft>
                <a:spcPts val="0"/>
              </a:spcAft>
              <a:buSzPts val="1800"/>
              <a:buChar char="●"/>
            </a:pPr>
            <a:r>
              <a:rPr lang="de"/>
              <a:t>iPerf throughput test: 10 parallel TCP connections</a:t>
            </a:r>
            <a:endParaRPr/>
          </a:p>
        </p:txBody>
      </p:sp>
      <p:sp>
        <p:nvSpPr>
          <p:cNvPr id="552" name="Google Shape;552;p43"/>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44"/>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id="558" name="Google Shape;558;p44" title="thesis_demonstration.mp4">
            <a:hlinkClick r:id="rId3"/>
          </p:cNvPr>
          <p:cNvPicPr preferRelativeResize="0"/>
          <p:nvPr/>
        </p:nvPicPr>
        <p:blipFill>
          <a:blip r:embed="rId4">
            <a:alphaModFix/>
          </a:blip>
          <a:stretch>
            <a:fillRect/>
          </a:stretch>
        </p:blipFill>
        <p:spPr>
          <a:xfrm>
            <a:off x="0" y="0"/>
            <a:ext cx="9144000" cy="51435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000"/>
                                        <p:tgtEl>
                                          <p:spTgt spid="5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pic>
        <p:nvPicPr>
          <p:cNvPr id="563" name="Google Shape;563;p45" title="recirc-var_load_factor.png"/>
          <p:cNvPicPr preferRelativeResize="0"/>
          <p:nvPr/>
        </p:nvPicPr>
        <p:blipFill>
          <a:blip r:embed="rId3">
            <a:alphaModFix/>
          </a:blip>
          <a:stretch>
            <a:fillRect/>
          </a:stretch>
        </p:blipFill>
        <p:spPr>
          <a:xfrm>
            <a:off x="2603520" y="1022450"/>
            <a:ext cx="5614602" cy="3725699"/>
          </a:xfrm>
          <a:prstGeom prst="rect">
            <a:avLst/>
          </a:prstGeom>
          <a:noFill/>
          <a:ln>
            <a:noFill/>
          </a:ln>
        </p:spPr>
      </p:pic>
      <p:sp>
        <p:nvSpPr>
          <p:cNvPr id="564" name="Google Shape;564;p45"/>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Cuckoo Filter Insertion Overhead Manageable</a:t>
            </a:r>
            <a:endParaRPr/>
          </a:p>
        </p:txBody>
      </p:sp>
      <p:sp>
        <p:nvSpPr>
          <p:cNvPr id="565" name="Google Shape;565;p45"/>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
        <p:nvSpPr>
          <p:cNvPr id="566" name="Google Shape;566;p45"/>
          <p:cNvSpPr txBox="1"/>
          <p:nvPr/>
        </p:nvSpPr>
        <p:spPr>
          <a:xfrm>
            <a:off x="311700" y="1022450"/>
            <a:ext cx="2061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1800">
                <a:solidFill>
                  <a:schemeClr val="dk1"/>
                </a:solidFill>
              </a:rPr>
              <a:t>Experiment</a:t>
            </a:r>
            <a:endParaRPr b="1" sz="1800">
              <a:solidFill>
                <a:schemeClr val="dk1"/>
              </a:solidFill>
            </a:endParaRPr>
          </a:p>
          <a:p>
            <a:pPr indent="0" lvl="0" marL="0" rtl="0" algn="l">
              <a:spcBef>
                <a:spcPts val="0"/>
              </a:spcBef>
              <a:spcAft>
                <a:spcPts val="0"/>
              </a:spcAft>
              <a:buNone/>
            </a:pPr>
            <a:r>
              <a:rPr b="1" lang="de" sz="1800">
                <a:solidFill>
                  <a:schemeClr val="dk1"/>
                </a:solidFill>
              </a:rPr>
              <a:t>Setup</a:t>
            </a:r>
            <a:endParaRPr b="1" sz="1800">
              <a:solidFill>
                <a:schemeClr val="dk1"/>
              </a:solidFill>
            </a:endParaRPr>
          </a:p>
        </p:txBody>
      </p:sp>
      <p:sp>
        <p:nvSpPr>
          <p:cNvPr id="567" name="Google Shape;567;p45"/>
          <p:cNvSpPr txBox="1"/>
          <p:nvPr/>
        </p:nvSpPr>
        <p:spPr>
          <a:xfrm>
            <a:off x="311700" y="2038250"/>
            <a:ext cx="2061600" cy="2711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Lato"/>
              <a:buChar char="●"/>
            </a:pPr>
            <a:r>
              <a:rPr lang="de" sz="1800">
                <a:solidFill>
                  <a:schemeClr val="dk1"/>
                </a:solidFill>
                <a:latin typeface="Lato"/>
                <a:ea typeface="Lato"/>
                <a:cs typeface="Lato"/>
                <a:sym typeface="Lato"/>
              </a:rPr>
              <a:t>Fix memory budget</a:t>
            </a:r>
            <a:endParaRPr sz="1800">
              <a:solidFill>
                <a:schemeClr val="dk1"/>
              </a:solidFill>
              <a:latin typeface="Lato"/>
              <a:ea typeface="Lato"/>
              <a:cs typeface="Lato"/>
              <a:sym typeface="Lato"/>
            </a:endParaRPr>
          </a:p>
          <a:p>
            <a:pPr indent="-342900" lvl="0" marL="457200" rtl="0" algn="l">
              <a:spcBef>
                <a:spcPts val="0"/>
              </a:spcBef>
              <a:spcAft>
                <a:spcPts val="0"/>
              </a:spcAft>
              <a:buClr>
                <a:schemeClr val="dk1"/>
              </a:buClr>
              <a:buSzPts val="1800"/>
              <a:buChar char="●"/>
            </a:pPr>
            <a:r>
              <a:rPr lang="de" sz="1800">
                <a:solidFill>
                  <a:schemeClr val="dk1"/>
                </a:solidFill>
                <a:latin typeface="Lato"/>
                <a:ea typeface="Lato"/>
                <a:cs typeface="Lato"/>
                <a:sym typeface="Lato"/>
              </a:rPr>
              <a:t>Vary load factor </a:t>
            </a:r>
            <a:r>
              <a:rPr b="1" lang="de" sz="1800">
                <a:solidFill>
                  <a:schemeClr val="dk1"/>
                </a:solidFill>
                <a:latin typeface="Lato"/>
                <a:ea typeface="Lato"/>
                <a:cs typeface="Lato"/>
                <a:sym typeface="Lato"/>
              </a:rPr>
              <a:t>α</a:t>
            </a:r>
            <a:endParaRPr b="1" sz="1800">
              <a:solidFill>
                <a:schemeClr val="dk1"/>
              </a:solidFill>
              <a:latin typeface="Lato"/>
              <a:ea typeface="Lato"/>
              <a:cs typeface="Lato"/>
              <a:sym typeface="Lato"/>
            </a:endParaRPr>
          </a:p>
          <a:p>
            <a:pPr indent="-342900" lvl="0" marL="457200" rtl="0" algn="l">
              <a:spcBef>
                <a:spcPts val="0"/>
              </a:spcBef>
              <a:spcAft>
                <a:spcPts val="0"/>
              </a:spcAft>
              <a:buClr>
                <a:schemeClr val="dk1"/>
              </a:buClr>
              <a:buSzPts val="1800"/>
              <a:buFont typeface="Lato"/>
              <a:buChar char="●"/>
            </a:pPr>
            <a:r>
              <a:rPr lang="de" sz="1800">
                <a:solidFill>
                  <a:schemeClr val="dk1"/>
                </a:solidFill>
                <a:latin typeface="Lato"/>
                <a:ea typeface="Lato"/>
                <a:cs typeface="Lato"/>
                <a:sym typeface="Lato"/>
              </a:rPr>
              <a:t>Test inserting new connections</a:t>
            </a:r>
            <a:endParaRPr b="1" i="1" sz="1800">
              <a:solidFill>
                <a:schemeClr val="accent1"/>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46"/>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Cuckoo Filter Insertion Overhead Manageable</a:t>
            </a:r>
            <a:endParaRPr/>
          </a:p>
        </p:txBody>
      </p:sp>
      <p:sp>
        <p:nvSpPr>
          <p:cNvPr id="573" name="Google Shape;573;p46"/>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
        <p:nvSpPr>
          <p:cNvPr id="574" name="Google Shape;574;p46"/>
          <p:cNvSpPr txBox="1"/>
          <p:nvPr/>
        </p:nvSpPr>
        <p:spPr>
          <a:xfrm>
            <a:off x="311700" y="1022450"/>
            <a:ext cx="2061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1800">
                <a:solidFill>
                  <a:schemeClr val="dk1"/>
                </a:solidFill>
              </a:rPr>
              <a:t>Is Cuckoo filter insertion too slow?</a:t>
            </a:r>
            <a:endParaRPr b="1" sz="1800">
              <a:solidFill>
                <a:schemeClr val="dk1"/>
              </a:solidFill>
            </a:endParaRPr>
          </a:p>
        </p:txBody>
      </p:sp>
      <p:sp>
        <p:nvSpPr>
          <p:cNvPr id="575" name="Google Shape;575;p46"/>
          <p:cNvSpPr txBox="1"/>
          <p:nvPr/>
        </p:nvSpPr>
        <p:spPr>
          <a:xfrm>
            <a:off x="311700" y="2038250"/>
            <a:ext cx="2061600" cy="27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b="1" lang="de" sz="1800">
                <a:solidFill>
                  <a:srgbClr val="7E1083"/>
                </a:solidFill>
              </a:rPr>
              <a:t>No</a:t>
            </a:r>
            <a:r>
              <a:rPr lang="de" sz="1800">
                <a:solidFill>
                  <a:schemeClr val="dk1"/>
                </a:solidFill>
              </a:rPr>
              <a:t>, because</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rgbClr val="FF0000"/>
              </a:buClr>
              <a:buSzPts val="1800"/>
              <a:buChar char="●"/>
            </a:pPr>
            <a:r>
              <a:rPr b="1" lang="de" sz="1800">
                <a:solidFill>
                  <a:srgbClr val="FF0000"/>
                </a:solidFill>
              </a:rPr>
              <a:t>O</a:t>
            </a:r>
            <a:r>
              <a:rPr b="1" lang="de" sz="1800">
                <a:solidFill>
                  <a:srgbClr val="FF0000"/>
                </a:solidFill>
              </a:rPr>
              <a:t>nly once per connection</a:t>
            </a:r>
            <a:endParaRPr b="1" sz="1800">
              <a:solidFill>
                <a:srgbClr val="FF0000"/>
              </a:solidFill>
            </a:endParaRPr>
          </a:p>
          <a:p>
            <a:pPr indent="0" lvl="0" marL="457200" rtl="0" algn="l">
              <a:spcBef>
                <a:spcPts val="0"/>
              </a:spcBef>
              <a:spcAft>
                <a:spcPts val="0"/>
              </a:spcAft>
              <a:buNone/>
            </a:pPr>
            <a:r>
              <a:t/>
            </a:r>
            <a:endParaRPr sz="1800">
              <a:solidFill>
                <a:schemeClr val="dk1"/>
              </a:solidFill>
            </a:endParaRPr>
          </a:p>
          <a:p>
            <a:pPr indent="-342900" lvl="0" marL="457200" rtl="0" algn="l">
              <a:spcBef>
                <a:spcPts val="0"/>
              </a:spcBef>
              <a:spcAft>
                <a:spcPts val="0"/>
              </a:spcAft>
              <a:buClr>
                <a:schemeClr val="dk1"/>
              </a:buClr>
              <a:buSzPts val="1800"/>
              <a:buChar char="●"/>
            </a:pPr>
            <a:r>
              <a:rPr lang="de" sz="1800">
                <a:solidFill>
                  <a:schemeClr val="dk1"/>
                </a:solidFill>
              </a:rPr>
              <a:t>neglictible at </a:t>
            </a:r>
            <a:r>
              <a:rPr b="1" i="1" lang="de" sz="1800">
                <a:solidFill>
                  <a:schemeClr val="accent1"/>
                </a:solidFill>
              </a:rPr>
              <a:t>α = 0.85</a:t>
            </a:r>
            <a:endParaRPr b="1" i="1" sz="1800">
              <a:solidFill>
                <a:schemeClr val="accent1"/>
              </a:solidFill>
            </a:endParaRPr>
          </a:p>
        </p:txBody>
      </p:sp>
      <p:pic>
        <p:nvPicPr>
          <p:cNvPr id="576" name="Google Shape;576;p46" title="recirc-var_load_factor.png"/>
          <p:cNvPicPr preferRelativeResize="0"/>
          <p:nvPr/>
        </p:nvPicPr>
        <p:blipFill>
          <a:blip r:embed="rId3">
            <a:alphaModFix/>
          </a:blip>
          <a:stretch>
            <a:fillRect/>
          </a:stretch>
        </p:blipFill>
        <p:spPr>
          <a:xfrm>
            <a:off x="2603520" y="1022450"/>
            <a:ext cx="5614602" cy="37256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47"/>
          <p:cNvSpPr txBox="1"/>
          <p:nvPr>
            <p:ph type="title"/>
          </p:nvPr>
        </p:nvSpPr>
        <p:spPr>
          <a:xfrm>
            <a:off x="311700" y="360000"/>
            <a:ext cx="69735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de" sz="2420"/>
              <a:t>Cuckoo Filter enables Precise Connection Tracking</a:t>
            </a:r>
            <a:endParaRPr sz="2420"/>
          </a:p>
        </p:txBody>
      </p:sp>
      <p:sp>
        <p:nvSpPr>
          <p:cNvPr id="582" name="Google Shape;582;p47"/>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id="583" name="Google Shape;583;p47" title="fel-comparison.png"/>
          <p:cNvPicPr preferRelativeResize="0"/>
          <p:nvPr/>
        </p:nvPicPr>
        <p:blipFill>
          <a:blip r:embed="rId3">
            <a:alphaModFix/>
          </a:blip>
          <a:stretch>
            <a:fillRect/>
          </a:stretch>
        </p:blipFill>
        <p:spPr>
          <a:xfrm>
            <a:off x="2682600" y="970775"/>
            <a:ext cx="5535524" cy="3816498"/>
          </a:xfrm>
          <a:prstGeom prst="rect">
            <a:avLst/>
          </a:prstGeom>
          <a:noFill/>
          <a:ln>
            <a:noFill/>
          </a:ln>
        </p:spPr>
      </p:pic>
      <p:sp>
        <p:nvSpPr>
          <p:cNvPr id="584" name="Google Shape;584;p47"/>
          <p:cNvSpPr txBox="1"/>
          <p:nvPr/>
        </p:nvSpPr>
        <p:spPr>
          <a:xfrm>
            <a:off x="311700" y="1022450"/>
            <a:ext cx="2061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1800">
                <a:solidFill>
                  <a:schemeClr val="dk1"/>
                </a:solidFill>
              </a:rPr>
              <a:t>Experiment</a:t>
            </a:r>
            <a:endParaRPr b="1" sz="1800">
              <a:solidFill>
                <a:schemeClr val="dk1"/>
              </a:solidFill>
            </a:endParaRPr>
          </a:p>
          <a:p>
            <a:pPr indent="0" lvl="0" marL="0" rtl="0" algn="l">
              <a:spcBef>
                <a:spcPts val="0"/>
              </a:spcBef>
              <a:spcAft>
                <a:spcPts val="0"/>
              </a:spcAft>
              <a:buNone/>
            </a:pPr>
            <a:r>
              <a:rPr b="1" lang="de" sz="1800">
                <a:solidFill>
                  <a:schemeClr val="dk1"/>
                </a:solidFill>
              </a:rPr>
              <a:t>Setup</a:t>
            </a:r>
            <a:endParaRPr b="1" sz="1800">
              <a:solidFill>
                <a:schemeClr val="dk1"/>
              </a:solidFill>
            </a:endParaRPr>
          </a:p>
        </p:txBody>
      </p:sp>
      <p:sp>
        <p:nvSpPr>
          <p:cNvPr id="585" name="Google Shape;585;p47"/>
          <p:cNvSpPr txBox="1"/>
          <p:nvPr/>
        </p:nvSpPr>
        <p:spPr>
          <a:xfrm>
            <a:off x="311700" y="2038250"/>
            <a:ext cx="2061600" cy="1688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de" sz="1800">
                <a:solidFill>
                  <a:schemeClr val="dk1"/>
                </a:solidFill>
              </a:rPr>
              <a:t>200 new TCP connections per second</a:t>
            </a:r>
            <a:endParaRPr sz="1800">
              <a:solidFill>
                <a:schemeClr val="dk1"/>
              </a:solidFill>
            </a:endParaRPr>
          </a:p>
          <a:p>
            <a:pPr indent="-342900" lvl="0" marL="457200" rtl="0" algn="l">
              <a:spcBef>
                <a:spcPts val="0"/>
              </a:spcBef>
              <a:spcAft>
                <a:spcPts val="0"/>
              </a:spcAft>
              <a:buClr>
                <a:schemeClr val="dk1"/>
              </a:buClr>
              <a:buSzPts val="1800"/>
              <a:buChar char="●"/>
            </a:pPr>
            <a:r>
              <a:rPr lang="de" sz="1800">
                <a:solidFill>
                  <a:schemeClr val="dk1"/>
                </a:solidFill>
              </a:rPr>
              <a:t>Each lasts for 5s</a:t>
            </a:r>
            <a:endParaRPr sz="1800">
              <a:solidFill>
                <a:schemeClr val="dk1"/>
              </a:solidFill>
            </a:endParaRPr>
          </a:p>
          <a:p>
            <a:pPr indent="0" lvl="0" marL="0" rtl="0" algn="l">
              <a:spcBef>
                <a:spcPts val="0"/>
              </a:spcBef>
              <a:spcAft>
                <a:spcPts val="0"/>
              </a:spcAft>
              <a:buNone/>
            </a:pPr>
            <a:r>
              <a:rPr lang="de" sz="1800">
                <a:solidFill>
                  <a:schemeClr val="dk1"/>
                </a:solidFill>
              </a:rPr>
              <a:t>After 35s:</a:t>
            </a:r>
            <a:endParaRPr sz="1800">
              <a:solidFill>
                <a:schemeClr val="dk1"/>
              </a:solidFill>
            </a:endParaRPr>
          </a:p>
          <a:p>
            <a:pPr indent="-342900" lvl="0" marL="457200" rtl="0" algn="l">
              <a:spcBef>
                <a:spcPts val="0"/>
              </a:spcBef>
              <a:spcAft>
                <a:spcPts val="0"/>
              </a:spcAft>
              <a:buClr>
                <a:schemeClr val="dk1"/>
              </a:buClr>
              <a:buSzPts val="1800"/>
              <a:buChar char="●"/>
            </a:pPr>
            <a:r>
              <a:rPr lang="de" sz="1800">
                <a:solidFill>
                  <a:schemeClr val="dk1"/>
                </a:solidFill>
              </a:rPr>
              <a:t>No new connections</a:t>
            </a:r>
            <a:endParaRPr sz="18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48"/>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id="591" name="Google Shape;591;p48" title="fel-comparison.png"/>
          <p:cNvPicPr preferRelativeResize="0"/>
          <p:nvPr/>
        </p:nvPicPr>
        <p:blipFill>
          <a:blip r:embed="rId3">
            <a:alphaModFix/>
          </a:blip>
          <a:stretch>
            <a:fillRect/>
          </a:stretch>
        </p:blipFill>
        <p:spPr>
          <a:xfrm>
            <a:off x="2682600" y="970775"/>
            <a:ext cx="5535524" cy="3816498"/>
          </a:xfrm>
          <a:prstGeom prst="rect">
            <a:avLst/>
          </a:prstGeom>
          <a:noFill/>
          <a:ln>
            <a:noFill/>
          </a:ln>
        </p:spPr>
      </p:pic>
      <p:sp>
        <p:nvSpPr>
          <p:cNvPr id="592" name="Google Shape;592;p48"/>
          <p:cNvSpPr txBox="1"/>
          <p:nvPr/>
        </p:nvSpPr>
        <p:spPr>
          <a:xfrm>
            <a:off x="311700" y="1022450"/>
            <a:ext cx="2061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1800">
                <a:solidFill>
                  <a:schemeClr val="dk1"/>
                </a:solidFill>
              </a:rPr>
              <a:t>Result</a:t>
            </a:r>
            <a:endParaRPr b="1" sz="1800">
              <a:solidFill>
                <a:schemeClr val="dk1"/>
              </a:solidFill>
            </a:endParaRPr>
          </a:p>
        </p:txBody>
      </p:sp>
      <p:sp>
        <p:nvSpPr>
          <p:cNvPr id="593" name="Google Shape;593;p48"/>
          <p:cNvSpPr txBox="1"/>
          <p:nvPr/>
        </p:nvSpPr>
        <p:spPr>
          <a:xfrm>
            <a:off x="311700" y="2038250"/>
            <a:ext cx="2061600" cy="2667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de" sz="1800">
                <a:solidFill>
                  <a:schemeClr val="dk1"/>
                </a:solidFill>
              </a:rPr>
              <a:t>Bloom filters display </a:t>
            </a:r>
            <a:r>
              <a:rPr b="1" lang="de" sz="1800">
                <a:solidFill>
                  <a:srgbClr val="FF0000"/>
                </a:solidFill>
              </a:rPr>
              <a:t>6x overhead</a:t>
            </a:r>
            <a:endParaRPr b="1" sz="1800">
              <a:solidFill>
                <a:srgbClr val="FF0000"/>
              </a:solidFill>
            </a:endParaRPr>
          </a:p>
          <a:p>
            <a:pPr indent="-342900" lvl="0" marL="457200" rtl="0" algn="l">
              <a:spcBef>
                <a:spcPts val="0"/>
              </a:spcBef>
              <a:spcAft>
                <a:spcPts val="0"/>
              </a:spcAft>
              <a:buClr>
                <a:schemeClr val="dk1"/>
              </a:buClr>
              <a:buSzPts val="1800"/>
              <a:buChar char="●"/>
            </a:pPr>
            <a:r>
              <a:rPr lang="de" sz="1800">
                <a:solidFill>
                  <a:schemeClr val="dk1"/>
                </a:solidFill>
              </a:rPr>
              <a:t>Cuckoo filters avoid tracking overhead</a:t>
            </a:r>
            <a:endParaRPr sz="1800">
              <a:solidFill>
                <a:schemeClr val="dk1"/>
              </a:solidFill>
            </a:endParaRPr>
          </a:p>
          <a:p>
            <a:pPr indent="-342900" lvl="0" marL="457200" rtl="0" algn="l">
              <a:spcBef>
                <a:spcPts val="0"/>
              </a:spcBef>
              <a:spcAft>
                <a:spcPts val="0"/>
              </a:spcAft>
              <a:buClr>
                <a:schemeClr val="dk1"/>
              </a:buClr>
              <a:buSzPts val="1800"/>
              <a:buChar char="●"/>
            </a:pPr>
            <a:r>
              <a:rPr lang="de" sz="1800">
                <a:solidFill>
                  <a:schemeClr val="dk1"/>
                </a:solidFill>
              </a:rPr>
              <a:t>Improved memory- efficiency</a:t>
            </a:r>
            <a:endParaRPr sz="1800">
              <a:solidFill>
                <a:schemeClr val="dk1"/>
              </a:solidFill>
            </a:endParaRPr>
          </a:p>
        </p:txBody>
      </p:sp>
      <p:sp>
        <p:nvSpPr>
          <p:cNvPr id="594" name="Google Shape;594;p48"/>
          <p:cNvSpPr txBox="1"/>
          <p:nvPr>
            <p:ph type="title"/>
          </p:nvPr>
        </p:nvSpPr>
        <p:spPr>
          <a:xfrm>
            <a:off x="311700" y="360000"/>
            <a:ext cx="69735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de" sz="2420"/>
              <a:t>Cuckoo Filter enables Precise Connection Tracking</a:t>
            </a:r>
            <a:endParaRPr sz="242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pic>
        <p:nvPicPr>
          <p:cNvPr id="599" name="Google Shape;599;p49" title="fp-var_memory_per_connection.png"/>
          <p:cNvPicPr preferRelativeResize="0"/>
          <p:nvPr/>
        </p:nvPicPr>
        <p:blipFill rotWithShape="1">
          <a:blip r:embed="rId3">
            <a:alphaModFix/>
          </a:blip>
          <a:srcRect b="86534" l="0" r="0" t="0"/>
          <a:stretch/>
        </p:blipFill>
        <p:spPr>
          <a:xfrm>
            <a:off x="2373200" y="932700"/>
            <a:ext cx="5844925" cy="508800"/>
          </a:xfrm>
          <a:prstGeom prst="rect">
            <a:avLst/>
          </a:prstGeom>
          <a:noFill/>
          <a:ln>
            <a:noFill/>
          </a:ln>
        </p:spPr>
      </p:pic>
      <p:sp>
        <p:nvSpPr>
          <p:cNvPr id="600" name="Google Shape;600;p49"/>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Filter Precision: Bloom Filter vs. Cuckoo Filter</a:t>
            </a:r>
            <a:endParaRPr/>
          </a:p>
        </p:txBody>
      </p:sp>
      <p:sp>
        <p:nvSpPr>
          <p:cNvPr id="601" name="Google Shape;601;p49"/>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cxnSp>
        <p:nvCxnSpPr>
          <p:cNvPr id="602" name="Google Shape;602;p49"/>
          <p:cNvCxnSpPr/>
          <p:nvPr/>
        </p:nvCxnSpPr>
        <p:spPr>
          <a:xfrm flipH="1" rot="10800000">
            <a:off x="2593800" y="1151625"/>
            <a:ext cx="395700" cy="686100"/>
          </a:xfrm>
          <a:prstGeom prst="straightConnector1">
            <a:avLst/>
          </a:prstGeom>
          <a:noFill/>
          <a:ln cap="flat" cmpd="sng" w="38100">
            <a:solidFill>
              <a:srgbClr val="FF0000"/>
            </a:solidFill>
            <a:prstDash val="solid"/>
            <a:round/>
            <a:headEnd len="med" w="med" type="none"/>
            <a:tailEnd len="med" w="med" type="triangle"/>
          </a:ln>
        </p:spPr>
      </p:cxnSp>
      <p:cxnSp>
        <p:nvCxnSpPr>
          <p:cNvPr id="603" name="Google Shape;603;p49"/>
          <p:cNvCxnSpPr/>
          <p:nvPr/>
        </p:nvCxnSpPr>
        <p:spPr>
          <a:xfrm>
            <a:off x="2578125" y="1829250"/>
            <a:ext cx="1533000" cy="508800"/>
          </a:xfrm>
          <a:prstGeom prst="straightConnector1">
            <a:avLst/>
          </a:prstGeom>
          <a:noFill/>
          <a:ln cap="flat" cmpd="sng" w="38100">
            <a:solidFill>
              <a:srgbClr val="FF0000"/>
            </a:solidFill>
            <a:prstDash val="solid"/>
            <a:round/>
            <a:headEnd len="med" w="med" type="none"/>
            <a:tailEnd len="med" w="med" type="none"/>
          </a:ln>
        </p:spPr>
      </p:cxnSp>
      <p:sp>
        <p:nvSpPr>
          <p:cNvPr id="604" name="Google Shape;604;p49"/>
          <p:cNvSpPr txBox="1"/>
          <p:nvPr/>
        </p:nvSpPr>
        <p:spPr>
          <a:xfrm>
            <a:off x="311700" y="1022450"/>
            <a:ext cx="2061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1800">
                <a:solidFill>
                  <a:schemeClr val="dk1"/>
                </a:solidFill>
              </a:rPr>
              <a:t>Experiment</a:t>
            </a:r>
            <a:endParaRPr b="1" sz="1800">
              <a:solidFill>
                <a:schemeClr val="dk1"/>
              </a:solidFill>
            </a:endParaRPr>
          </a:p>
          <a:p>
            <a:pPr indent="0" lvl="0" marL="0" rtl="0" algn="l">
              <a:spcBef>
                <a:spcPts val="0"/>
              </a:spcBef>
              <a:spcAft>
                <a:spcPts val="0"/>
              </a:spcAft>
              <a:buNone/>
            </a:pPr>
            <a:r>
              <a:rPr b="1" lang="de" sz="1800">
                <a:solidFill>
                  <a:schemeClr val="dk1"/>
                </a:solidFill>
              </a:rPr>
              <a:t>Setup</a:t>
            </a:r>
            <a:endParaRPr b="1" sz="1800">
              <a:solidFill>
                <a:schemeClr val="dk1"/>
              </a:solidFill>
            </a:endParaRPr>
          </a:p>
        </p:txBody>
      </p:sp>
      <p:sp>
        <p:nvSpPr>
          <p:cNvPr id="605" name="Google Shape;605;p49"/>
          <p:cNvSpPr txBox="1"/>
          <p:nvPr/>
        </p:nvSpPr>
        <p:spPr>
          <a:xfrm>
            <a:off x="311700" y="2038250"/>
            <a:ext cx="2992500" cy="2463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de" sz="1800">
                <a:solidFill>
                  <a:schemeClr val="dk1"/>
                </a:solidFill>
              </a:rPr>
              <a:t>Vary available memory per connection</a:t>
            </a:r>
            <a:endParaRPr sz="1800">
              <a:solidFill>
                <a:schemeClr val="dk1"/>
              </a:solidFill>
            </a:endParaRPr>
          </a:p>
          <a:p>
            <a:pPr indent="-342900" lvl="0" marL="457200" rtl="0" algn="l">
              <a:spcBef>
                <a:spcPts val="0"/>
              </a:spcBef>
              <a:spcAft>
                <a:spcPts val="0"/>
              </a:spcAft>
              <a:buClr>
                <a:schemeClr val="dk1"/>
              </a:buClr>
              <a:buSzPts val="1800"/>
              <a:buChar char="●"/>
            </a:pPr>
            <a:r>
              <a:rPr lang="de" sz="1800">
                <a:solidFill>
                  <a:schemeClr val="dk1"/>
                </a:solidFill>
              </a:rPr>
              <a:t>Compare false positive rate at max. capacity (worst case)</a:t>
            </a:r>
            <a:endParaRPr sz="1800">
              <a:solidFill>
                <a:schemeClr val="dk1"/>
              </a:solidFill>
            </a:endParaRPr>
          </a:p>
          <a:p>
            <a:pPr indent="-342900" lvl="0" marL="457200" rtl="0" algn="l">
              <a:spcBef>
                <a:spcPts val="0"/>
              </a:spcBef>
              <a:spcAft>
                <a:spcPts val="0"/>
              </a:spcAft>
              <a:buClr>
                <a:schemeClr val="dk1"/>
              </a:buClr>
              <a:buSzPts val="1800"/>
              <a:buChar char="●"/>
            </a:pPr>
            <a:r>
              <a:rPr lang="de" sz="1800">
                <a:solidFill>
                  <a:schemeClr val="dk1"/>
                </a:solidFill>
              </a:rPr>
              <a:t>Low false positive rate important for </a:t>
            </a:r>
            <a:r>
              <a:rPr b="1" lang="de" sz="1800">
                <a:solidFill>
                  <a:schemeClr val="dk1"/>
                </a:solidFill>
              </a:rPr>
              <a:t>R5 – OFF</a:t>
            </a:r>
            <a:endParaRPr sz="1800">
              <a:solidFill>
                <a:schemeClr val="dk1"/>
              </a:solidFill>
            </a:endParaRPr>
          </a:p>
        </p:txBody>
      </p:sp>
      <p:cxnSp>
        <p:nvCxnSpPr>
          <p:cNvPr id="606" name="Google Shape;606;p49"/>
          <p:cNvCxnSpPr/>
          <p:nvPr/>
        </p:nvCxnSpPr>
        <p:spPr>
          <a:xfrm rot="10800000">
            <a:off x="7242450" y="1562350"/>
            <a:ext cx="73500" cy="792000"/>
          </a:xfrm>
          <a:prstGeom prst="straightConnector1">
            <a:avLst/>
          </a:prstGeom>
          <a:noFill/>
          <a:ln cap="flat" cmpd="sng" w="38100">
            <a:solidFill>
              <a:srgbClr val="FF0000"/>
            </a:solidFill>
            <a:prstDash val="solid"/>
            <a:round/>
            <a:headEnd len="med" w="med" type="none"/>
            <a:tailEnd len="med" w="med" type="triangle"/>
          </a:ln>
        </p:spPr>
      </p:cxnSp>
      <p:sp>
        <p:nvSpPr>
          <p:cNvPr id="607" name="Google Shape;607;p49"/>
          <p:cNvSpPr/>
          <p:nvPr/>
        </p:nvSpPr>
        <p:spPr>
          <a:xfrm>
            <a:off x="3998350" y="2338050"/>
            <a:ext cx="2259900" cy="863700"/>
          </a:xfrm>
          <a:prstGeom prst="roundRect">
            <a:avLst>
              <a:gd fmla="val 16667" name="adj"/>
            </a:avLst>
          </a:prstGeom>
          <a:solidFill>
            <a:srgbClr val="D0A6D1">
              <a:alpha val="31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de" sz="1800">
                <a:solidFill>
                  <a:schemeClr val="dk1"/>
                </a:solidFill>
              </a:rPr>
              <a:t>D</a:t>
            </a:r>
            <a:r>
              <a:rPr lang="de" sz="1800">
                <a:solidFill>
                  <a:schemeClr val="dk1"/>
                </a:solidFill>
              </a:rPr>
              <a:t>oes not support connection removal</a:t>
            </a:r>
            <a:endParaRPr/>
          </a:p>
        </p:txBody>
      </p:sp>
      <p:sp>
        <p:nvSpPr>
          <p:cNvPr id="608" name="Google Shape;608;p49"/>
          <p:cNvSpPr/>
          <p:nvPr/>
        </p:nvSpPr>
        <p:spPr>
          <a:xfrm>
            <a:off x="6588500" y="2366113"/>
            <a:ext cx="2259900" cy="863700"/>
          </a:xfrm>
          <a:prstGeom prst="roundRect">
            <a:avLst>
              <a:gd fmla="val 16667" name="adj"/>
            </a:avLst>
          </a:prstGeom>
          <a:solidFill>
            <a:srgbClr val="D0A6D1">
              <a:alpha val="313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de" sz="1800">
                <a:solidFill>
                  <a:schemeClr val="dk1"/>
                </a:solidFill>
              </a:rPr>
              <a:t>O</a:t>
            </a:r>
            <a:r>
              <a:rPr lang="de" sz="1800">
                <a:solidFill>
                  <a:schemeClr val="dk1"/>
                </a:solidFill>
              </a:rPr>
              <a:t>ptimized for low insertion overhead</a:t>
            </a:r>
            <a:endParaRPr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pic>
        <p:nvPicPr>
          <p:cNvPr id="613" name="Google Shape;613;p50" title="fp-var_memory_per_connection.png"/>
          <p:cNvPicPr preferRelativeResize="0"/>
          <p:nvPr/>
        </p:nvPicPr>
        <p:blipFill>
          <a:blip r:embed="rId3">
            <a:alphaModFix/>
          </a:blip>
          <a:stretch>
            <a:fillRect/>
          </a:stretch>
        </p:blipFill>
        <p:spPr>
          <a:xfrm>
            <a:off x="2373209" y="932700"/>
            <a:ext cx="5844915" cy="3778650"/>
          </a:xfrm>
          <a:prstGeom prst="rect">
            <a:avLst/>
          </a:prstGeom>
          <a:noFill/>
          <a:ln>
            <a:noFill/>
          </a:ln>
        </p:spPr>
      </p:pic>
      <p:sp>
        <p:nvSpPr>
          <p:cNvPr id="614" name="Google Shape;614;p50"/>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solidFill>
                  <a:schemeClr val="accent1"/>
                </a:solidFill>
              </a:rPr>
              <a:t>Filter Precision: Bloom Filter vs. Cuckoo Filter</a:t>
            </a:r>
            <a:endParaRPr/>
          </a:p>
        </p:txBody>
      </p:sp>
      <p:sp>
        <p:nvSpPr>
          <p:cNvPr id="615" name="Google Shape;615;p50"/>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
        <p:nvSpPr>
          <p:cNvPr id="616" name="Google Shape;616;p50"/>
          <p:cNvSpPr txBox="1"/>
          <p:nvPr/>
        </p:nvSpPr>
        <p:spPr>
          <a:xfrm>
            <a:off x="311700" y="1022450"/>
            <a:ext cx="2061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1800">
                <a:solidFill>
                  <a:schemeClr val="dk1"/>
                </a:solidFill>
              </a:rPr>
              <a:t>Result</a:t>
            </a:r>
            <a:endParaRPr b="1" sz="1800">
              <a:solidFill>
                <a:schemeClr val="dk1"/>
              </a:solidFill>
            </a:endParaRPr>
          </a:p>
        </p:txBody>
      </p:sp>
      <p:sp>
        <p:nvSpPr>
          <p:cNvPr id="617" name="Google Shape;617;p50"/>
          <p:cNvSpPr txBox="1"/>
          <p:nvPr/>
        </p:nvSpPr>
        <p:spPr>
          <a:xfrm>
            <a:off x="311700" y="2038250"/>
            <a:ext cx="2061600" cy="2447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de" sz="1800">
                <a:solidFill>
                  <a:schemeClr val="dk1"/>
                </a:solidFill>
              </a:rPr>
              <a:t>Cuckoo filter ~100x more precise</a:t>
            </a:r>
            <a:br>
              <a:rPr lang="de" sz="1800">
                <a:solidFill>
                  <a:schemeClr val="dk1"/>
                </a:solidFill>
              </a:rPr>
            </a:br>
            <a:r>
              <a:rPr lang="de" sz="1800">
                <a:solidFill>
                  <a:schemeClr val="dk1"/>
                </a:solidFill>
              </a:rPr>
              <a:t>(at 20 bits)</a:t>
            </a:r>
            <a:endParaRPr sz="1800">
              <a:solidFill>
                <a:schemeClr val="dk1"/>
              </a:solidFill>
            </a:endParaRPr>
          </a:p>
          <a:p>
            <a:pPr indent="-342900" lvl="0" marL="457200" rtl="0" algn="l">
              <a:spcBef>
                <a:spcPts val="0"/>
              </a:spcBef>
              <a:spcAft>
                <a:spcPts val="0"/>
              </a:spcAft>
              <a:buClr>
                <a:schemeClr val="dk1"/>
              </a:buClr>
              <a:buSzPts val="1800"/>
              <a:buChar char="●"/>
            </a:pPr>
            <a:r>
              <a:rPr lang="de" sz="1800">
                <a:solidFill>
                  <a:schemeClr val="dk1"/>
                </a:solidFill>
              </a:rPr>
              <a:t>Server offloading improved by ~100x</a:t>
            </a:r>
            <a:endParaRPr sz="1800">
              <a:solidFill>
                <a:schemeClr val="dk1"/>
              </a:solidFill>
            </a:endParaRPr>
          </a:p>
        </p:txBody>
      </p:sp>
      <p:sp>
        <p:nvSpPr>
          <p:cNvPr id="618" name="Google Shape;618;p50"/>
          <p:cNvSpPr txBox="1"/>
          <p:nvPr/>
        </p:nvSpPr>
        <p:spPr>
          <a:xfrm rot="-651915">
            <a:off x="955102" y="4149241"/>
            <a:ext cx="1728384" cy="538827"/>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de" sz="1800">
                <a:solidFill>
                  <a:schemeClr val="dk1"/>
                </a:solidFill>
                <a:latin typeface="Lato"/>
                <a:ea typeface="Lato"/>
                <a:cs typeface="Lato"/>
                <a:sym typeface="Lato"/>
              </a:rPr>
              <a:t>R5 – OFF </a:t>
            </a:r>
            <a:r>
              <a:rPr lang="de" sz="2300">
                <a:solidFill>
                  <a:schemeClr val="accent1"/>
                </a:solidFill>
              </a:rPr>
              <a:t>✓</a:t>
            </a:r>
            <a:endParaRPr b="1"/>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51"/>
          <p:cNvSpPr txBox="1"/>
          <p:nvPr/>
        </p:nvSpPr>
        <p:spPr>
          <a:xfrm>
            <a:off x="3872050" y="1964625"/>
            <a:ext cx="4695000" cy="2463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de" sz="1800">
                <a:solidFill>
                  <a:schemeClr val="dk1"/>
                </a:solidFill>
              </a:rPr>
              <a:t>CUCKOOGUARD: </a:t>
            </a:r>
            <a:r>
              <a:rPr lang="de" sz="1800">
                <a:solidFill>
                  <a:schemeClr val="dk1"/>
                </a:solidFill>
              </a:rPr>
              <a:t>1.56% </a:t>
            </a:r>
            <a:r>
              <a:rPr lang="de" sz="1800">
                <a:solidFill>
                  <a:schemeClr val="dk1"/>
                </a:solidFill>
              </a:rPr>
              <a:t>false positive rate </a:t>
            </a:r>
            <a:endParaRPr sz="1800">
              <a:solidFill>
                <a:schemeClr val="dk1"/>
              </a:solidFill>
            </a:endParaRPr>
          </a:p>
          <a:p>
            <a:pPr indent="-342900" lvl="0" marL="457200" rtl="0" algn="l">
              <a:spcBef>
                <a:spcPts val="0"/>
              </a:spcBef>
              <a:spcAft>
                <a:spcPts val="0"/>
              </a:spcAft>
              <a:buClr>
                <a:schemeClr val="dk1"/>
              </a:buClr>
              <a:buSzPts val="1800"/>
              <a:buChar char="●"/>
            </a:pPr>
            <a:r>
              <a:rPr lang="de" sz="1800">
                <a:solidFill>
                  <a:schemeClr val="dk1"/>
                </a:solidFill>
              </a:rPr>
              <a:t>SMARTCOOKIE: 7.66% false positive rate</a:t>
            </a:r>
            <a:endParaRPr sz="1800">
              <a:solidFill>
                <a:schemeClr val="dk1"/>
              </a:solidFill>
            </a:endParaRPr>
          </a:p>
        </p:txBody>
      </p:sp>
      <p:sp>
        <p:nvSpPr>
          <p:cNvPr id="624" name="Google Shape;624;p51"/>
          <p:cNvSpPr txBox="1"/>
          <p:nvPr>
            <p:ph type="title"/>
          </p:nvPr>
        </p:nvSpPr>
        <p:spPr>
          <a:xfrm>
            <a:off x="311700" y="360000"/>
            <a:ext cx="70608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Evaluation</a:t>
            </a:r>
            <a:r>
              <a:rPr lang="de"/>
              <a:t> – </a:t>
            </a:r>
            <a:r>
              <a:rPr lang="de" sz="2688"/>
              <a:t>CUCKOOGUARD</a:t>
            </a:r>
            <a:r>
              <a:rPr lang="de"/>
              <a:t> vs </a:t>
            </a:r>
            <a:r>
              <a:rPr lang="de" sz="2688"/>
              <a:t>SMARTCOOKIE</a:t>
            </a:r>
            <a:endParaRPr sz="2688"/>
          </a:p>
        </p:txBody>
      </p:sp>
      <p:sp>
        <p:nvSpPr>
          <p:cNvPr id="625" name="Google Shape;625;p51"/>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
        <p:nvSpPr>
          <p:cNvPr id="626" name="Google Shape;626;p51"/>
          <p:cNvSpPr txBox="1"/>
          <p:nvPr/>
        </p:nvSpPr>
        <p:spPr>
          <a:xfrm>
            <a:off x="311700" y="1022450"/>
            <a:ext cx="2061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1800">
                <a:solidFill>
                  <a:schemeClr val="dk1"/>
                </a:solidFill>
              </a:rPr>
              <a:t>Experiment</a:t>
            </a:r>
            <a:endParaRPr b="1" sz="1800">
              <a:solidFill>
                <a:schemeClr val="dk1"/>
              </a:solidFill>
            </a:endParaRPr>
          </a:p>
          <a:p>
            <a:pPr indent="0" lvl="0" marL="0" rtl="0" algn="l">
              <a:spcBef>
                <a:spcPts val="0"/>
              </a:spcBef>
              <a:spcAft>
                <a:spcPts val="0"/>
              </a:spcAft>
              <a:buNone/>
            </a:pPr>
            <a:r>
              <a:rPr b="1" lang="de" sz="1800">
                <a:solidFill>
                  <a:schemeClr val="dk1"/>
                </a:solidFill>
              </a:rPr>
              <a:t>Setup</a:t>
            </a:r>
            <a:endParaRPr b="1" sz="1800">
              <a:solidFill>
                <a:schemeClr val="dk1"/>
              </a:solidFill>
            </a:endParaRPr>
          </a:p>
        </p:txBody>
      </p:sp>
      <p:sp>
        <p:nvSpPr>
          <p:cNvPr id="627" name="Google Shape;627;p51"/>
          <p:cNvSpPr txBox="1"/>
          <p:nvPr/>
        </p:nvSpPr>
        <p:spPr>
          <a:xfrm>
            <a:off x="311700" y="2038250"/>
            <a:ext cx="2992500" cy="2463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lang="de" sz="1800">
                <a:solidFill>
                  <a:schemeClr val="dk1"/>
                </a:solidFill>
              </a:rPr>
              <a:t>Both track 579,600 concurrent TCP connections</a:t>
            </a:r>
            <a:endParaRPr sz="1800">
              <a:solidFill>
                <a:schemeClr val="dk1"/>
              </a:solidFill>
            </a:endParaRPr>
          </a:p>
          <a:p>
            <a:pPr indent="-342900" lvl="0" marL="457200" rtl="0" algn="l">
              <a:spcBef>
                <a:spcPts val="0"/>
              </a:spcBef>
              <a:spcAft>
                <a:spcPts val="0"/>
              </a:spcAft>
              <a:buClr>
                <a:schemeClr val="dk1"/>
              </a:buClr>
              <a:buSzPts val="1800"/>
              <a:buChar char="●"/>
            </a:pPr>
            <a:r>
              <a:rPr lang="de" sz="1800">
                <a:solidFill>
                  <a:schemeClr val="dk1"/>
                </a:solidFill>
              </a:rPr>
              <a:t>786 KB of memory</a:t>
            </a:r>
            <a:endParaRPr sz="1800">
              <a:solidFill>
                <a:schemeClr val="dk1"/>
              </a:solidFill>
            </a:endParaRPr>
          </a:p>
          <a:p>
            <a:pPr indent="-342900" lvl="0" marL="457200" rtl="0" algn="l">
              <a:spcBef>
                <a:spcPts val="0"/>
              </a:spcBef>
              <a:spcAft>
                <a:spcPts val="0"/>
              </a:spcAft>
              <a:buClr>
                <a:schemeClr val="dk1"/>
              </a:buClr>
              <a:buSzPts val="1800"/>
              <a:buChar char="●"/>
            </a:pPr>
            <a:r>
              <a:rPr lang="de" sz="1800">
                <a:solidFill>
                  <a:schemeClr val="dk1"/>
                </a:solidFill>
              </a:rPr>
              <a:t>ACK flood attack consisting of 100,000 packets</a:t>
            </a:r>
            <a:endParaRPr sz="1800">
              <a:solidFill>
                <a:schemeClr val="dk1"/>
              </a:solidFill>
            </a:endParaRPr>
          </a:p>
        </p:txBody>
      </p:sp>
      <p:sp>
        <p:nvSpPr>
          <p:cNvPr id="628" name="Google Shape;628;p51"/>
          <p:cNvSpPr txBox="1"/>
          <p:nvPr/>
        </p:nvSpPr>
        <p:spPr>
          <a:xfrm>
            <a:off x="3872050" y="1022450"/>
            <a:ext cx="2061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1800">
                <a:solidFill>
                  <a:schemeClr val="dk1"/>
                </a:solidFill>
              </a:rPr>
              <a:t>Results</a:t>
            </a:r>
            <a:endParaRPr b="1" sz="1800">
              <a:solidFill>
                <a:schemeClr val="dk1"/>
              </a:solidFill>
            </a:endParaRPr>
          </a:p>
        </p:txBody>
      </p:sp>
      <p:grpSp>
        <p:nvGrpSpPr>
          <p:cNvPr id="629" name="Google Shape;629;p51"/>
          <p:cNvGrpSpPr/>
          <p:nvPr/>
        </p:nvGrpSpPr>
        <p:grpSpPr>
          <a:xfrm>
            <a:off x="2416563" y="1573888"/>
            <a:ext cx="4245000" cy="3198936"/>
            <a:chOff x="2416563" y="1573888"/>
            <a:chExt cx="4245000" cy="3198936"/>
          </a:xfrm>
        </p:grpSpPr>
        <p:sp>
          <p:nvSpPr>
            <p:cNvPr id="630" name="Google Shape;630;p51"/>
            <p:cNvSpPr txBox="1"/>
            <p:nvPr/>
          </p:nvSpPr>
          <p:spPr>
            <a:xfrm>
              <a:off x="2416563" y="1573888"/>
              <a:ext cx="4245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de" sz="2100">
                  <a:solidFill>
                    <a:srgbClr val="FF0000"/>
                  </a:solidFill>
                  <a:highlight>
                    <a:schemeClr val="lt1"/>
                  </a:highlight>
                </a:rPr>
                <a:t>10.85 bits per connection</a:t>
              </a:r>
              <a:endParaRPr b="1" sz="2100">
                <a:solidFill>
                  <a:srgbClr val="FF0000"/>
                </a:solidFill>
                <a:highlight>
                  <a:schemeClr val="lt1"/>
                </a:highlight>
              </a:endParaRPr>
            </a:p>
            <a:p>
              <a:pPr indent="0" lvl="0" marL="0" rtl="0" algn="ctr">
                <a:spcBef>
                  <a:spcPts val="0"/>
                </a:spcBef>
                <a:spcAft>
                  <a:spcPts val="0"/>
                </a:spcAft>
                <a:buNone/>
              </a:pPr>
              <a:r>
                <a:t/>
              </a:r>
              <a:endParaRPr b="1" sz="2100">
                <a:solidFill>
                  <a:srgbClr val="FF0000"/>
                </a:solidFill>
                <a:highlight>
                  <a:schemeClr val="lt1"/>
                </a:highlight>
              </a:endParaRPr>
            </a:p>
          </p:txBody>
        </p:sp>
        <p:pic>
          <p:nvPicPr>
            <p:cNvPr id="631" name="Google Shape;631;p51" title="fp-var_memory_per_connection.png"/>
            <p:cNvPicPr preferRelativeResize="0"/>
            <p:nvPr/>
          </p:nvPicPr>
          <p:blipFill>
            <a:blip r:embed="rId3">
              <a:alphaModFix/>
            </a:blip>
            <a:stretch>
              <a:fillRect/>
            </a:stretch>
          </p:blipFill>
          <p:spPr>
            <a:xfrm>
              <a:off x="2457075" y="2080850"/>
              <a:ext cx="4163999" cy="2691973"/>
            </a:xfrm>
            <a:prstGeom prst="rect">
              <a:avLst/>
            </a:prstGeom>
            <a:noFill/>
            <a:ln>
              <a:noFill/>
            </a:ln>
          </p:spPr>
        </p:pic>
        <p:cxnSp>
          <p:nvCxnSpPr>
            <p:cNvPr id="632" name="Google Shape;632;p51"/>
            <p:cNvCxnSpPr/>
            <p:nvPr/>
          </p:nvCxnSpPr>
          <p:spPr>
            <a:xfrm>
              <a:off x="3514025" y="2031450"/>
              <a:ext cx="121200" cy="750600"/>
            </a:xfrm>
            <a:prstGeom prst="straightConnector1">
              <a:avLst/>
            </a:prstGeom>
            <a:noFill/>
            <a:ln cap="flat" cmpd="sng" w="38100">
              <a:solidFill>
                <a:srgbClr val="FF0000"/>
              </a:solidFill>
              <a:prstDash val="solid"/>
              <a:round/>
              <a:headEnd len="med" w="med" type="none"/>
              <a:tailEnd len="med" w="med" type="triangle"/>
            </a:ln>
          </p:spPr>
        </p:cxnSp>
      </p:grpSp>
      <p:sp>
        <p:nvSpPr>
          <p:cNvPr id="633" name="Google Shape;633;p51"/>
          <p:cNvSpPr txBox="1"/>
          <p:nvPr/>
        </p:nvSpPr>
        <p:spPr>
          <a:xfrm>
            <a:off x="2496313" y="2625638"/>
            <a:ext cx="4245000" cy="221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de" sz="2200">
                <a:solidFill>
                  <a:srgbClr val="FF0000"/>
                </a:solidFill>
                <a:highlight>
                  <a:schemeClr val="lt1"/>
                </a:highlight>
              </a:rPr>
              <a:t>CUCKOOGUARD still improves server offloading by up to 79%</a:t>
            </a:r>
            <a:endParaRPr b="1" sz="2200">
              <a:solidFill>
                <a:srgbClr val="FF0000"/>
              </a:solidFill>
              <a:highlight>
                <a:schemeClr val="lt1"/>
              </a:highlight>
            </a:endParaRPr>
          </a:p>
          <a:p>
            <a:pPr indent="0" lvl="0" marL="0" rtl="0" algn="ctr">
              <a:spcBef>
                <a:spcPts val="0"/>
              </a:spcBef>
              <a:spcAft>
                <a:spcPts val="0"/>
              </a:spcAft>
              <a:buNone/>
            </a:pPr>
            <a:r>
              <a:rPr b="1" lang="de" sz="2200">
                <a:solidFill>
                  <a:srgbClr val="FF0000"/>
                </a:solidFill>
                <a:highlight>
                  <a:schemeClr val="lt1"/>
                </a:highlight>
              </a:rPr>
              <a:t>E.g. CPU Usage under 30 Mpps attack: 350 M Instr./s  -&gt; 73.5 M Instr./s</a:t>
            </a:r>
            <a:endParaRPr b="1" sz="2200">
              <a:solidFill>
                <a:srgbClr val="FF0000"/>
              </a:solidFill>
              <a:highlight>
                <a:schemeClr val="lt1"/>
              </a:highlight>
            </a:endParaRPr>
          </a:p>
        </p:txBody>
      </p:sp>
      <p:sp>
        <p:nvSpPr>
          <p:cNvPr id="634" name="Google Shape;634;p51"/>
          <p:cNvSpPr txBox="1"/>
          <p:nvPr/>
        </p:nvSpPr>
        <p:spPr>
          <a:xfrm>
            <a:off x="2496313" y="1471238"/>
            <a:ext cx="42450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de" sz="2200">
                <a:solidFill>
                  <a:srgbClr val="FF0000"/>
                </a:solidFill>
                <a:highlight>
                  <a:schemeClr val="lt1"/>
                </a:highlight>
              </a:rPr>
              <a:t>This scenario highly favors the Bloom filters used in SMARTCOOKIE</a:t>
            </a:r>
            <a:endParaRPr b="1" sz="2200">
              <a:solidFill>
                <a:srgbClr val="FF0000"/>
              </a:solidFill>
              <a:highlight>
                <a:schemeClr val="lt1"/>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62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Goal</a:t>
            </a:r>
            <a:endParaRPr sz="4400"/>
          </a:p>
        </p:txBody>
      </p:sp>
      <p:sp>
        <p:nvSpPr>
          <p:cNvPr id="92" name="Google Shape;92;p16"/>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
        <p:nvSpPr>
          <p:cNvPr id="93" name="Google Shape;93;p16"/>
          <p:cNvSpPr txBox="1"/>
          <p:nvPr>
            <p:ph idx="1" type="body"/>
          </p:nvPr>
        </p:nvSpPr>
        <p:spPr>
          <a:xfrm>
            <a:off x="311700" y="2340150"/>
            <a:ext cx="8520600" cy="4632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de" sz="2400"/>
              <a:t>Develop an effective SYN Flood Defense</a:t>
            </a:r>
            <a:endParaRPr sz="2400"/>
          </a:p>
        </p:txBody>
      </p:sp>
      <p:sp>
        <p:nvSpPr>
          <p:cNvPr id="94" name="Google Shape;94;p16"/>
          <p:cNvSpPr txBox="1"/>
          <p:nvPr>
            <p:ph idx="1" type="body"/>
          </p:nvPr>
        </p:nvSpPr>
        <p:spPr>
          <a:xfrm>
            <a:off x="311700" y="3416200"/>
            <a:ext cx="8520600" cy="4632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de" sz="2100"/>
              <a:t>What does “effective” mean?</a:t>
            </a:r>
            <a:endParaRPr sz="2100"/>
          </a:p>
        </p:txBody>
      </p:sp>
      <p:sp>
        <p:nvSpPr>
          <p:cNvPr id="95" name="Google Shape;95;p16"/>
          <p:cNvSpPr txBox="1"/>
          <p:nvPr/>
        </p:nvSpPr>
        <p:spPr>
          <a:xfrm rot="782496">
            <a:off x="4791222" y="4059792"/>
            <a:ext cx="658074" cy="461592"/>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800">
                <a:solidFill>
                  <a:schemeClr val="dk1"/>
                </a:solidFill>
              </a:rPr>
              <a:t>fast</a:t>
            </a:r>
            <a:endParaRPr sz="1800">
              <a:solidFill>
                <a:schemeClr val="dk1"/>
              </a:solidFill>
            </a:endParaRPr>
          </a:p>
        </p:txBody>
      </p:sp>
      <p:sp>
        <p:nvSpPr>
          <p:cNvPr id="96" name="Google Shape;96;p16"/>
          <p:cNvSpPr txBox="1"/>
          <p:nvPr/>
        </p:nvSpPr>
        <p:spPr>
          <a:xfrm rot="-694541">
            <a:off x="5550180" y="3913049"/>
            <a:ext cx="1649041" cy="73891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800">
                <a:solidFill>
                  <a:schemeClr val="dk1"/>
                </a:solidFill>
              </a:rPr>
              <a:t>successful protection</a:t>
            </a:r>
            <a:endParaRPr sz="1800">
              <a:solidFill>
                <a:schemeClr val="dk1"/>
              </a:solidFill>
            </a:endParaRPr>
          </a:p>
        </p:txBody>
      </p:sp>
      <p:sp>
        <p:nvSpPr>
          <p:cNvPr id="97" name="Google Shape;97;p16"/>
          <p:cNvSpPr txBox="1"/>
          <p:nvPr/>
        </p:nvSpPr>
        <p:spPr>
          <a:xfrm rot="782001">
            <a:off x="6823168" y="3759333"/>
            <a:ext cx="831418" cy="461884"/>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800">
                <a:solidFill>
                  <a:schemeClr val="dk1"/>
                </a:solidFill>
              </a:rPr>
              <a:t>cheap</a:t>
            </a:r>
            <a:endParaRPr sz="1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52"/>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Conclusion</a:t>
            </a:r>
            <a:endParaRPr/>
          </a:p>
        </p:txBody>
      </p:sp>
      <p:sp>
        <p:nvSpPr>
          <p:cNvPr id="640" name="Google Shape;640;p52"/>
          <p:cNvSpPr txBox="1"/>
          <p:nvPr>
            <p:ph idx="1" type="body"/>
          </p:nvPr>
        </p:nvSpPr>
        <p:spPr>
          <a:xfrm>
            <a:off x="311700" y="1159700"/>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de" sz="2000"/>
              <a:t> Goal: </a:t>
            </a:r>
            <a:r>
              <a:rPr b="1" lang="de" sz="2000"/>
              <a:t>Develop an effective SYN Flood Defense</a:t>
            </a:r>
            <a:endParaRPr b="1" sz="2000"/>
          </a:p>
          <a:p>
            <a:pPr indent="0" lvl="0" marL="0" rtl="0" algn="l">
              <a:spcBef>
                <a:spcPts val="1200"/>
              </a:spcBef>
              <a:spcAft>
                <a:spcPts val="0"/>
              </a:spcAft>
              <a:buNone/>
            </a:pPr>
            <a:r>
              <a:rPr b="1" lang="de"/>
              <a:t>Achievements:</a:t>
            </a:r>
            <a:endParaRPr b="1"/>
          </a:p>
          <a:p>
            <a:pPr indent="-342900" lvl="0" marL="457200" rtl="0" algn="l">
              <a:spcBef>
                <a:spcPts val="1200"/>
              </a:spcBef>
              <a:spcAft>
                <a:spcPts val="0"/>
              </a:spcAft>
              <a:buSzPts val="1800"/>
              <a:buChar char="●"/>
            </a:pPr>
            <a:r>
              <a:rPr lang="de"/>
              <a:t>Architecture that achieves all requirements (</a:t>
            </a:r>
            <a:r>
              <a:rPr b="1" lang="de"/>
              <a:t>R1-R7</a:t>
            </a:r>
            <a:r>
              <a:rPr lang="de"/>
              <a:t>)</a:t>
            </a:r>
            <a:endParaRPr/>
          </a:p>
          <a:p>
            <a:pPr indent="-342900" lvl="0" marL="457200" rtl="0" algn="l">
              <a:spcBef>
                <a:spcPts val="0"/>
              </a:spcBef>
              <a:spcAft>
                <a:spcPts val="0"/>
              </a:spcAft>
              <a:buSzPts val="1800"/>
              <a:buChar char="●"/>
            </a:pPr>
            <a:r>
              <a:rPr lang="de"/>
              <a:t>Protect any TCP server from SYN/ACK flood attacks</a:t>
            </a:r>
            <a:endParaRPr/>
          </a:p>
          <a:p>
            <a:pPr indent="-342900" lvl="0" marL="457200" rtl="0" algn="l">
              <a:spcBef>
                <a:spcPts val="0"/>
              </a:spcBef>
              <a:spcAft>
                <a:spcPts val="0"/>
              </a:spcAft>
              <a:buSzPts val="1800"/>
              <a:buChar char="●"/>
            </a:pPr>
            <a:r>
              <a:rPr lang="de"/>
              <a:t>Utilize Programmable Hardware -&gt; high performance</a:t>
            </a:r>
            <a:endParaRPr/>
          </a:p>
          <a:p>
            <a:pPr indent="-342900" lvl="0" marL="457200" rtl="0" algn="l">
              <a:spcBef>
                <a:spcPts val="0"/>
              </a:spcBef>
              <a:spcAft>
                <a:spcPts val="0"/>
              </a:spcAft>
              <a:buSzPts val="1800"/>
              <a:buChar char="●"/>
            </a:pPr>
            <a:r>
              <a:rPr lang="de"/>
              <a:t>Improved protection compared to state of the art by at least 79%</a:t>
            </a:r>
            <a:endParaRPr/>
          </a:p>
          <a:p>
            <a:pPr indent="-342900" lvl="0" marL="457200" rtl="0" algn="l">
              <a:spcBef>
                <a:spcPts val="0"/>
              </a:spcBef>
              <a:spcAft>
                <a:spcPts val="0"/>
              </a:spcAft>
              <a:buSzPts val="1800"/>
              <a:buChar char="●"/>
            </a:pPr>
            <a:r>
              <a:rPr lang="de"/>
              <a:t>Foundational work for the use of Cuckoo filters in programmable data planes</a:t>
            </a:r>
            <a:endParaRPr/>
          </a:p>
          <a:p>
            <a:pPr indent="-342900" lvl="0" marL="457200" rtl="0" algn="l">
              <a:spcBef>
                <a:spcPts val="0"/>
              </a:spcBef>
              <a:spcAft>
                <a:spcPts val="0"/>
              </a:spcAft>
              <a:buSzPts val="1800"/>
              <a:buChar char="●"/>
            </a:pPr>
            <a:r>
              <a:rPr lang="de"/>
              <a:t>Implementations can be used for real deployments</a:t>
            </a:r>
            <a:endParaRPr/>
          </a:p>
        </p:txBody>
      </p:sp>
      <p:sp>
        <p:nvSpPr>
          <p:cNvPr id="641" name="Google Shape;641;p52"/>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id="642" name="Google Shape;642;p52" title="CuckooGuard Architecture - simplified.png"/>
          <p:cNvPicPr preferRelativeResize="0"/>
          <p:nvPr/>
        </p:nvPicPr>
        <p:blipFill>
          <a:blip r:embed="rId3">
            <a:alphaModFix/>
          </a:blip>
          <a:stretch>
            <a:fillRect/>
          </a:stretch>
        </p:blipFill>
        <p:spPr>
          <a:xfrm>
            <a:off x="6016050" y="1748950"/>
            <a:ext cx="2734500" cy="11295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53"/>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Future Work</a:t>
            </a:r>
            <a:endParaRPr/>
          </a:p>
        </p:txBody>
      </p:sp>
      <p:sp>
        <p:nvSpPr>
          <p:cNvPr id="648" name="Google Shape;648;p53"/>
          <p:cNvSpPr txBox="1"/>
          <p:nvPr>
            <p:ph idx="1" type="body"/>
          </p:nvPr>
        </p:nvSpPr>
        <p:spPr>
          <a:xfrm>
            <a:off x="311700" y="115970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de"/>
              <a:t>Evaluate Latency/ Performance using real hardware</a:t>
            </a:r>
            <a:endParaRPr/>
          </a:p>
          <a:p>
            <a:pPr indent="-342900" lvl="0" marL="457200" rtl="0" algn="l">
              <a:spcBef>
                <a:spcPts val="0"/>
              </a:spcBef>
              <a:spcAft>
                <a:spcPts val="0"/>
              </a:spcAft>
              <a:buSzPts val="1800"/>
              <a:buChar char="●"/>
            </a:pPr>
            <a:r>
              <a:rPr lang="de"/>
              <a:t>Integration into multi-functional network function</a:t>
            </a:r>
            <a:br>
              <a:rPr lang="de"/>
            </a:br>
            <a:r>
              <a:rPr lang="de"/>
              <a:t>architectures</a:t>
            </a:r>
            <a:endParaRPr/>
          </a:p>
          <a:p>
            <a:pPr indent="-342900" lvl="0" marL="457200" rtl="0" algn="l">
              <a:spcBef>
                <a:spcPts val="0"/>
              </a:spcBef>
              <a:spcAft>
                <a:spcPts val="0"/>
              </a:spcAft>
              <a:buSzPts val="1800"/>
              <a:buChar char="●"/>
            </a:pPr>
            <a:r>
              <a:rPr lang="de"/>
              <a:t>Further optimization of Cuckoo filters by</a:t>
            </a:r>
            <a:br>
              <a:rPr lang="de"/>
            </a:br>
            <a:r>
              <a:rPr lang="de"/>
              <a:t>implementing semi-sorting </a:t>
            </a:r>
            <a:br>
              <a:rPr lang="de"/>
            </a:br>
            <a:r>
              <a:rPr lang="de"/>
              <a:t>(algorithmic complexity vs. memory-efficiency)</a:t>
            </a:r>
            <a:endParaRPr/>
          </a:p>
          <a:p>
            <a:pPr indent="-342900" lvl="0" marL="457200" rtl="0" algn="l">
              <a:spcBef>
                <a:spcPts val="0"/>
              </a:spcBef>
              <a:spcAft>
                <a:spcPts val="0"/>
              </a:spcAft>
              <a:buSzPts val="1800"/>
              <a:buChar char="●"/>
            </a:pPr>
            <a:r>
              <a:rPr lang="de"/>
              <a:t>Analyze impact of TCP options</a:t>
            </a:r>
            <a:endParaRPr/>
          </a:p>
        </p:txBody>
      </p:sp>
      <p:sp>
        <p:nvSpPr>
          <p:cNvPr id="649" name="Google Shape;649;p53"/>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id="650" name="Google Shape;650;p53" title="CuckooGuard Architecture - simplified.png"/>
          <p:cNvPicPr preferRelativeResize="0"/>
          <p:nvPr/>
        </p:nvPicPr>
        <p:blipFill>
          <a:blip r:embed="rId3">
            <a:alphaModFix/>
          </a:blip>
          <a:stretch>
            <a:fillRect/>
          </a:stretch>
        </p:blipFill>
        <p:spPr>
          <a:xfrm>
            <a:off x="6016050" y="1748950"/>
            <a:ext cx="2734500" cy="11295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54"/>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
        <p:nvSpPr>
          <p:cNvPr id="656" name="Google Shape;656;p5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de"/>
              <a:t>Thank you for listening</a:t>
            </a:r>
            <a:endParaRPr/>
          </a:p>
        </p:txBody>
      </p:sp>
      <p:sp>
        <p:nvSpPr>
          <p:cNvPr id="657" name="Google Shape;657;p54"/>
          <p:cNvSpPr txBox="1"/>
          <p:nvPr/>
        </p:nvSpPr>
        <p:spPr>
          <a:xfrm>
            <a:off x="2063400" y="3218750"/>
            <a:ext cx="5017200" cy="934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de" sz="1800">
                <a:solidFill>
                  <a:schemeClr val="dk1"/>
                </a:solidFill>
                <a:latin typeface="Lato"/>
                <a:ea typeface="Lato"/>
                <a:cs typeface="Lato"/>
                <a:sym typeface="Lato"/>
              </a:rPr>
              <a:t>Thanks for the support with the</a:t>
            </a:r>
            <a:endParaRPr sz="1800">
              <a:solidFill>
                <a:schemeClr val="dk1"/>
              </a:solidFill>
              <a:latin typeface="Lato"/>
              <a:ea typeface="Lato"/>
              <a:cs typeface="Lato"/>
              <a:sym typeface="Lato"/>
            </a:endParaRPr>
          </a:p>
          <a:p>
            <a:pPr indent="0" lvl="0" marL="0" rtl="0" algn="ctr">
              <a:lnSpc>
                <a:spcPct val="115000"/>
              </a:lnSpc>
              <a:spcBef>
                <a:spcPts val="1200"/>
              </a:spcBef>
              <a:spcAft>
                <a:spcPts val="1200"/>
              </a:spcAft>
              <a:buNone/>
            </a:pPr>
            <a:r>
              <a:rPr lang="de" sz="1800">
                <a:solidFill>
                  <a:schemeClr val="dk1"/>
                </a:solidFill>
                <a:latin typeface="Lato"/>
                <a:ea typeface="Lato"/>
                <a:cs typeface="Lato"/>
                <a:sym typeface="Lato"/>
              </a:rPr>
              <a:t>Paper Submission to IEEE Globecom 2025 CISS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55"/>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
        <p:nvSpPr>
          <p:cNvPr id="663" name="Google Shape;663;p55"/>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Bibliography - Images</a:t>
            </a:r>
            <a:endParaRPr/>
          </a:p>
        </p:txBody>
      </p:sp>
      <p:sp>
        <p:nvSpPr>
          <p:cNvPr id="664" name="Google Shape;664;p55"/>
          <p:cNvSpPr txBox="1"/>
          <p:nvPr>
            <p:ph idx="1" type="body"/>
          </p:nvPr>
        </p:nvSpPr>
        <p:spPr>
          <a:xfrm>
            <a:off x="311700" y="1159700"/>
            <a:ext cx="8520600" cy="3416400"/>
          </a:xfrm>
          <a:prstGeom prst="rect">
            <a:avLst/>
          </a:prstGeom>
        </p:spPr>
        <p:txBody>
          <a:bodyPr anchorCtr="0" anchor="t" bIns="91425" lIns="91425" spcFirstLastPara="1" rIns="91425" wrap="square" tIns="91425">
            <a:normAutofit fontScale="40000"/>
          </a:bodyPr>
          <a:lstStyle/>
          <a:p>
            <a:pPr indent="0" lvl="0" marL="0" rtl="0" algn="l">
              <a:spcBef>
                <a:spcPts val="0"/>
              </a:spcBef>
              <a:spcAft>
                <a:spcPts val="0"/>
              </a:spcAft>
              <a:buClr>
                <a:schemeClr val="dk1"/>
              </a:buClr>
              <a:buSzPct val="35884"/>
              <a:buFont typeface="Arial"/>
              <a:buNone/>
            </a:pPr>
            <a:r>
              <a:rPr lang="de" sz="3065"/>
              <a:t>• Intel Tofino 2 image: GazetteByte – "Intel combines optics to its Tofino 2 switch chip"</a:t>
            </a:r>
            <a:br>
              <a:rPr lang="de" sz="3065"/>
            </a:br>
            <a:r>
              <a:rPr lang="de" sz="3065"/>
              <a:t>	https://www.gazettabyte.com/home/2020/3/19/intel-combines-optics-to-its-tofino-2-switch-chip.html</a:t>
            </a:r>
            <a:endParaRPr sz="3065"/>
          </a:p>
          <a:p>
            <a:pPr indent="0" lvl="0" marL="0" rtl="0" algn="l">
              <a:spcBef>
                <a:spcPts val="1200"/>
              </a:spcBef>
              <a:spcAft>
                <a:spcPts val="0"/>
              </a:spcAft>
              <a:buClr>
                <a:schemeClr val="dk1"/>
              </a:buClr>
              <a:buSzPct val="35884"/>
              <a:buFont typeface="Arial"/>
              <a:buNone/>
            </a:pPr>
            <a:r>
              <a:rPr lang="de" sz="3065"/>
              <a:t>• P4 logo: P4.org – https://p4.org/wp-content/uploads/2024/06/p4-logo.svg</a:t>
            </a:r>
            <a:endParaRPr sz="3065"/>
          </a:p>
          <a:p>
            <a:pPr indent="0" lvl="0" marL="0" rtl="0" algn="l">
              <a:spcBef>
                <a:spcPts val="1200"/>
              </a:spcBef>
              <a:spcAft>
                <a:spcPts val="0"/>
              </a:spcAft>
              <a:buClr>
                <a:schemeClr val="dk1"/>
              </a:buClr>
              <a:buSzPct val="35884"/>
              <a:buFont typeface="Arial"/>
              <a:buNone/>
            </a:pPr>
            <a:r>
              <a:rPr lang="de" sz="3065"/>
              <a:t>• eBPF logo: GitHub – https://github.com/goranvasic/svg-logos/blob/main/ebpf-dark-logo.svg</a:t>
            </a:r>
            <a:endParaRPr sz="3065"/>
          </a:p>
          <a:p>
            <a:pPr indent="0" lvl="0" marL="0" rtl="0" algn="l">
              <a:spcBef>
                <a:spcPts val="1200"/>
              </a:spcBef>
              <a:spcAft>
                <a:spcPts val="0"/>
              </a:spcAft>
              <a:buClr>
                <a:schemeClr val="dk1"/>
              </a:buClr>
              <a:buSzPct val="35884"/>
              <a:buFont typeface="Arial"/>
              <a:buNone/>
            </a:pPr>
            <a:r>
              <a:rPr lang="de" sz="3065"/>
              <a:t>• DPDK logo: DPDK Project – https://fast.dpdk.org/download/logos/DPDK_logo_horizontal_tag.svg</a:t>
            </a:r>
            <a:endParaRPr sz="3065"/>
          </a:p>
          <a:p>
            <a:pPr indent="0" lvl="0" marL="0" rtl="0" algn="l">
              <a:spcBef>
                <a:spcPts val="1200"/>
              </a:spcBef>
              <a:spcAft>
                <a:spcPts val="0"/>
              </a:spcAft>
              <a:buClr>
                <a:schemeClr val="dk1"/>
              </a:buClr>
              <a:buSzPct val="35884"/>
              <a:buFont typeface="Arial"/>
              <a:buNone/>
            </a:pPr>
            <a:r>
              <a:rPr lang="de" sz="3065"/>
              <a:t>• Xilinx U25N SmartNIC image: Xilinx (archived) </a:t>
            </a:r>
            <a:r>
              <a:rPr lang="de" sz="3065"/>
              <a:t>–</a:t>
            </a:r>
            <a:br>
              <a:rPr lang="de" sz="3065"/>
            </a:br>
            <a:r>
              <a:rPr lang="de" sz="3065"/>
              <a:t>	</a:t>
            </a:r>
            <a:r>
              <a:rPr lang="de" sz="3065"/>
              <a:t>https://web.archive.org/web/20200511172852im_/https://www.xilinx.com/content/dam/xilinx/imgs/kits/</a:t>
            </a:r>
            <a:br>
              <a:rPr lang="de" sz="3065"/>
            </a:br>
            <a:r>
              <a:rPr lang="de" sz="3065"/>
              <a:t>	alveo-u25-hero-of-card.jpg</a:t>
            </a:r>
            <a:endParaRPr sz="3065"/>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56"/>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Bibliography</a:t>
            </a:r>
            <a:endParaRPr/>
          </a:p>
        </p:txBody>
      </p:sp>
      <p:sp>
        <p:nvSpPr>
          <p:cNvPr id="670" name="Google Shape;670;p56"/>
          <p:cNvSpPr txBox="1"/>
          <p:nvPr>
            <p:ph idx="1" type="body"/>
          </p:nvPr>
        </p:nvSpPr>
        <p:spPr>
          <a:xfrm>
            <a:off x="311700" y="1159700"/>
            <a:ext cx="8520600" cy="3416400"/>
          </a:xfrm>
          <a:prstGeom prst="rect">
            <a:avLst/>
          </a:prstGeom>
        </p:spPr>
        <p:txBody>
          <a:bodyPr anchorCtr="0" anchor="t" bIns="91425" lIns="91425" spcFirstLastPara="1" rIns="91425" wrap="square" tIns="91425">
            <a:normAutofit fontScale="70000"/>
          </a:bodyPr>
          <a:lstStyle/>
          <a:p>
            <a:pPr indent="0" lvl="0" marL="0" rtl="0" algn="l">
              <a:spcBef>
                <a:spcPts val="0"/>
              </a:spcBef>
              <a:spcAft>
                <a:spcPts val="0"/>
              </a:spcAft>
              <a:buNone/>
            </a:pPr>
            <a:r>
              <a:rPr b="1" lang="de"/>
              <a:t>[1]</a:t>
            </a:r>
            <a:r>
              <a:rPr lang="de"/>
              <a:t> D. Scholz, S. Gallenmüller, H. Stubbe, and G. Carle. </a:t>
            </a:r>
            <a:endParaRPr/>
          </a:p>
          <a:p>
            <a:pPr indent="0" lvl="0" marL="0" rtl="0" algn="l">
              <a:spcBef>
                <a:spcPts val="1200"/>
              </a:spcBef>
              <a:spcAft>
                <a:spcPts val="0"/>
              </a:spcAft>
              <a:buNone/>
            </a:pPr>
            <a:r>
              <a:rPr lang="de"/>
              <a:t>    </a:t>
            </a:r>
            <a:r>
              <a:rPr b="1" lang="de"/>
              <a:t>SYN Flood Defense in Programmable Data Planes. </a:t>
            </a:r>
            <a:endParaRPr b="1"/>
          </a:p>
          <a:p>
            <a:pPr indent="0" lvl="0" marL="0" rtl="0" algn="l">
              <a:spcBef>
                <a:spcPts val="1200"/>
              </a:spcBef>
              <a:spcAft>
                <a:spcPts val="0"/>
              </a:spcAft>
              <a:buNone/>
            </a:pPr>
            <a:r>
              <a:rPr lang="de"/>
              <a:t>    Proc. of the 3rd P4 Workshop in Europe (EuroP4 '20), pp. 13–20, 2020. </a:t>
            </a:r>
            <a:endParaRPr/>
          </a:p>
          <a:p>
            <a:pPr indent="0" lvl="0" marL="0" rtl="0" algn="l">
              <a:spcBef>
                <a:spcPts val="1200"/>
              </a:spcBef>
              <a:spcAft>
                <a:spcPts val="0"/>
              </a:spcAft>
              <a:buNone/>
            </a:pPr>
            <a:r>
              <a:rPr b="1" lang="de"/>
              <a:t>[2]</a:t>
            </a:r>
            <a:r>
              <a:rPr lang="de"/>
              <a:t> S. Yoo, X. Chen, and J. Rexford. </a:t>
            </a:r>
            <a:endParaRPr/>
          </a:p>
          <a:p>
            <a:pPr indent="0" lvl="0" marL="0" rtl="0" algn="l">
              <a:spcBef>
                <a:spcPts val="1200"/>
              </a:spcBef>
              <a:spcAft>
                <a:spcPts val="0"/>
              </a:spcAft>
              <a:buNone/>
            </a:pPr>
            <a:r>
              <a:rPr lang="de"/>
              <a:t>    </a:t>
            </a:r>
            <a:r>
              <a:rPr b="1" lang="de"/>
              <a:t>SmartCookie: Blocking Large-Scale SYN Floods with a Split-Proxy Defense on Programmable Data Planes.</a:t>
            </a:r>
            <a:r>
              <a:rPr lang="de"/>
              <a:t> </a:t>
            </a:r>
            <a:endParaRPr/>
          </a:p>
          <a:p>
            <a:pPr indent="0" lvl="0" marL="0" rtl="0" algn="l">
              <a:spcBef>
                <a:spcPts val="1200"/>
              </a:spcBef>
              <a:spcAft>
                <a:spcPts val="0"/>
              </a:spcAft>
              <a:buNone/>
            </a:pPr>
            <a:r>
              <a:rPr lang="de"/>
              <a:t>    Proc. of the 33rd USENIX Security Symposium (USENIX Security '24), pp. 217–234, Aug. 2024. </a:t>
            </a:r>
            <a:endParaRPr/>
          </a:p>
          <a:p>
            <a:pPr indent="0" lvl="0" marL="0" rtl="0" algn="l">
              <a:spcBef>
                <a:spcPts val="1200"/>
              </a:spcBef>
              <a:spcAft>
                <a:spcPts val="0"/>
              </a:spcAft>
              <a:buNone/>
            </a:pPr>
            <a:r>
              <a:rPr b="1" lang="de"/>
              <a:t>[3]</a:t>
            </a:r>
            <a:r>
              <a:rPr lang="de"/>
              <a:t> B. Fan, D. G. Andersen, M. Kaminsky, and M. Mitzenmacher. </a:t>
            </a:r>
            <a:endParaRPr/>
          </a:p>
          <a:p>
            <a:pPr indent="0" lvl="0" marL="0" rtl="0" algn="l">
              <a:spcBef>
                <a:spcPts val="1200"/>
              </a:spcBef>
              <a:spcAft>
                <a:spcPts val="0"/>
              </a:spcAft>
              <a:buNone/>
            </a:pPr>
            <a:r>
              <a:rPr lang="de"/>
              <a:t>    </a:t>
            </a:r>
            <a:r>
              <a:rPr b="1" lang="de"/>
              <a:t>Cuckoo filter: Practically better than Bloom. </a:t>
            </a:r>
            <a:endParaRPr b="1"/>
          </a:p>
          <a:p>
            <a:pPr indent="0" lvl="0" marL="0" rtl="0" algn="l">
              <a:spcBef>
                <a:spcPts val="1200"/>
              </a:spcBef>
              <a:spcAft>
                <a:spcPts val="1200"/>
              </a:spcAft>
              <a:buNone/>
            </a:pPr>
            <a:r>
              <a:rPr lang="de"/>
              <a:t>    Proc. of the 10th ACM CoNEXT, pp. 75–88, 2014.</a:t>
            </a:r>
            <a:endParaRPr/>
          </a:p>
        </p:txBody>
      </p:sp>
      <p:sp>
        <p:nvSpPr>
          <p:cNvPr id="671" name="Google Shape;671;p56"/>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57"/>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de"/>
              <a:t>Backup Slides</a:t>
            </a:r>
            <a:endParaRPr/>
          </a:p>
        </p:txBody>
      </p:sp>
      <p:sp>
        <p:nvSpPr>
          <p:cNvPr id="677" name="Google Shape;677;p57"/>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58"/>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Background – Bloom Filter</a:t>
            </a:r>
            <a:endParaRPr/>
          </a:p>
        </p:txBody>
      </p:sp>
      <p:sp>
        <p:nvSpPr>
          <p:cNvPr id="683" name="Google Shape;683;p58"/>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id="684" name="Google Shape;684;p58" title="Bloom Filter.png"/>
          <p:cNvPicPr preferRelativeResize="0"/>
          <p:nvPr/>
        </p:nvPicPr>
        <p:blipFill>
          <a:blip r:embed="rId3">
            <a:alphaModFix/>
          </a:blip>
          <a:stretch>
            <a:fillRect/>
          </a:stretch>
        </p:blipFill>
        <p:spPr>
          <a:xfrm>
            <a:off x="1344738" y="1173551"/>
            <a:ext cx="6454523" cy="310119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59"/>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Implementation - Server Agent: Connection State Machine</a:t>
            </a:r>
            <a:endParaRPr/>
          </a:p>
        </p:txBody>
      </p:sp>
      <p:sp>
        <p:nvSpPr>
          <p:cNvPr id="690" name="Google Shape;690;p59"/>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id="691" name="Google Shape;691;p59" title="CuckooGuard_Server_Agent_state_machine.png"/>
          <p:cNvPicPr preferRelativeResize="0"/>
          <p:nvPr/>
        </p:nvPicPr>
        <p:blipFill>
          <a:blip r:embed="rId3">
            <a:alphaModFix/>
          </a:blip>
          <a:stretch>
            <a:fillRect/>
          </a:stretch>
        </p:blipFill>
        <p:spPr>
          <a:xfrm>
            <a:off x="2568950" y="780300"/>
            <a:ext cx="4467727" cy="393107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60"/>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      – Match Action Pipeline Programming</a:t>
            </a:r>
            <a:endParaRPr/>
          </a:p>
        </p:txBody>
      </p:sp>
      <p:sp>
        <p:nvSpPr>
          <p:cNvPr id="697" name="Google Shape;697;p60"/>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id="698" name="Google Shape;698;p60"/>
          <p:cNvPicPr preferRelativeResize="0"/>
          <p:nvPr/>
        </p:nvPicPr>
        <p:blipFill>
          <a:blip r:embed="rId3">
            <a:alphaModFix/>
          </a:blip>
          <a:stretch>
            <a:fillRect/>
          </a:stretch>
        </p:blipFill>
        <p:spPr>
          <a:xfrm>
            <a:off x="383722" y="449548"/>
            <a:ext cx="450682" cy="393600"/>
          </a:xfrm>
          <a:prstGeom prst="rect">
            <a:avLst/>
          </a:prstGeom>
          <a:noFill/>
          <a:ln>
            <a:noFill/>
          </a:ln>
        </p:spPr>
      </p:pic>
      <p:pic>
        <p:nvPicPr>
          <p:cNvPr id="699" name="Google Shape;699;p60" title="P4 match-actioni pipeline.png"/>
          <p:cNvPicPr preferRelativeResize="0"/>
          <p:nvPr/>
        </p:nvPicPr>
        <p:blipFill>
          <a:blip r:embed="rId4">
            <a:alphaModFix/>
          </a:blip>
          <a:stretch>
            <a:fillRect/>
          </a:stretch>
        </p:blipFill>
        <p:spPr>
          <a:xfrm>
            <a:off x="858475" y="1026875"/>
            <a:ext cx="7427026" cy="30897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pic>
        <p:nvPicPr>
          <p:cNvPr id="704" name="Google Shape;704;p61" title="recirc-var_load_factor.png"/>
          <p:cNvPicPr preferRelativeResize="0"/>
          <p:nvPr/>
        </p:nvPicPr>
        <p:blipFill>
          <a:blip r:embed="rId3">
            <a:alphaModFix/>
          </a:blip>
          <a:stretch>
            <a:fillRect/>
          </a:stretch>
        </p:blipFill>
        <p:spPr>
          <a:xfrm>
            <a:off x="2603520" y="1022450"/>
            <a:ext cx="5614602" cy="3725699"/>
          </a:xfrm>
          <a:prstGeom prst="rect">
            <a:avLst/>
          </a:prstGeom>
          <a:noFill/>
          <a:ln>
            <a:noFill/>
          </a:ln>
        </p:spPr>
      </p:pic>
      <p:sp>
        <p:nvSpPr>
          <p:cNvPr id="705" name="Google Shape;705;p61"/>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Cuckoo Filter Insertion Linear Scale</a:t>
            </a:r>
            <a:endParaRPr/>
          </a:p>
        </p:txBody>
      </p:sp>
      <p:sp>
        <p:nvSpPr>
          <p:cNvPr id="706" name="Google Shape;706;p61"/>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
        <p:nvSpPr>
          <p:cNvPr id="707" name="Google Shape;707;p61"/>
          <p:cNvSpPr txBox="1"/>
          <p:nvPr/>
        </p:nvSpPr>
        <p:spPr>
          <a:xfrm>
            <a:off x="311700" y="1022450"/>
            <a:ext cx="2061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1800">
                <a:solidFill>
                  <a:schemeClr val="dk1"/>
                </a:solidFill>
              </a:rPr>
              <a:t>Experiment</a:t>
            </a:r>
            <a:endParaRPr b="1" sz="1800">
              <a:solidFill>
                <a:schemeClr val="dk1"/>
              </a:solidFill>
            </a:endParaRPr>
          </a:p>
          <a:p>
            <a:pPr indent="0" lvl="0" marL="0" rtl="0" algn="l">
              <a:spcBef>
                <a:spcPts val="0"/>
              </a:spcBef>
              <a:spcAft>
                <a:spcPts val="0"/>
              </a:spcAft>
              <a:buNone/>
            </a:pPr>
            <a:r>
              <a:rPr b="1" lang="de" sz="1800">
                <a:solidFill>
                  <a:schemeClr val="dk1"/>
                </a:solidFill>
              </a:rPr>
              <a:t>Setup</a:t>
            </a:r>
            <a:endParaRPr b="1" sz="1800">
              <a:solidFill>
                <a:schemeClr val="dk1"/>
              </a:solidFill>
            </a:endParaRPr>
          </a:p>
        </p:txBody>
      </p:sp>
      <p:sp>
        <p:nvSpPr>
          <p:cNvPr id="708" name="Google Shape;708;p61"/>
          <p:cNvSpPr txBox="1"/>
          <p:nvPr/>
        </p:nvSpPr>
        <p:spPr>
          <a:xfrm>
            <a:off x="311700" y="2038250"/>
            <a:ext cx="2061600" cy="2711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Lato"/>
              <a:buChar char="●"/>
            </a:pPr>
            <a:r>
              <a:rPr lang="de" sz="1800">
                <a:solidFill>
                  <a:schemeClr val="dk1"/>
                </a:solidFill>
                <a:latin typeface="Lato"/>
                <a:ea typeface="Lato"/>
                <a:cs typeface="Lato"/>
                <a:sym typeface="Lato"/>
              </a:rPr>
              <a:t>Fix memory budget</a:t>
            </a:r>
            <a:endParaRPr sz="1800">
              <a:solidFill>
                <a:schemeClr val="dk1"/>
              </a:solidFill>
              <a:latin typeface="Lato"/>
              <a:ea typeface="Lato"/>
              <a:cs typeface="Lato"/>
              <a:sym typeface="Lato"/>
            </a:endParaRPr>
          </a:p>
          <a:p>
            <a:pPr indent="-342900" lvl="0" marL="457200" rtl="0" algn="l">
              <a:spcBef>
                <a:spcPts val="0"/>
              </a:spcBef>
              <a:spcAft>
                <a:spcPts val="0"/>
              </a:spcAft>
              <a:buClr>
                <a:schemeClr val="dk1"/>
              </a:buClr>
              <a:buSzPts val="1800"/>
              <a:buChar char="●"/>
            </a:pPr>
            <a:r>
              <a:rPr lang="de" sz="1800">
                <a:solidFill>
                  <a:schemeClr val="dk1"/>
                </a:solidFill>
                <a:latin typeface="Lato"/>
                <a:ea typeface="Lato"/>
                <a:cs typeface="Lato"/>
                <a:sym typeface="Lato"/>
              </a:rPr>
              <a:t>Vary load factor </a:t>
            </a:r>
            <a:r>
              <a:rPr b="1" lang="de" sz="1800">
                <a:solidFill>
                  <a:schemeClr val="dk1"/>
                </a:solidFill>
                <a:latin typeface="Lato"/>
                <a:ea typeface="Lato"/>
                <a:cs typeface="Lato"/>
                <a:sym typeface="Lato"/>
              </a:rPr>
              <a:t>α</a:t>
            </a:r>
            <a:endParaRPr b="1" sz="1800">
              <a:solidFill>
                <a:schemeClr val="dk1"/>
              </a:solidFill>
              <a:latin typeface="Lato"/>
              <a:ea typeface="Lato"/>
              <a:cs typeface="Lato"/>
              <a:sym typeface="Lato"/>
            </a:endParaRPr>
          </a:p>
          <a:p>
            <a:pPr indent="-342900" lvl="0" marL="457200" rtl="0" algn="l">
              <a:spcBef>
                <a:spcPts val="0"/>
              </a:spcBef>
              <a:spcAft>
                <a:spcPts val="0"/>
              </a:spcAft>
              <a:buClr>
                <a:schemeClr val="dk1"/>
              </a:buClr>
              <a:buSzPts val="1800"/>
              <a:buFont typeface="Lato"/>
              <a:buChar char="●"/>
            </a:pPr>
            <a:r>
              <a:rPr lang="de" sz="1800">
                <a:solidFill>
                  <a:schemeClr val="dk1"/>
                </a:solidFill>
                <a:latin typeface="Lato"/>
                <a:ea typeface="Lato"/>
                <a:cs typeface="Lato"/>
                <a:sym typeface="Lato"/>
              </a:rPr>
              <a:t>Test inserting new connections</a:t>
            </a:r>
            <a:endParaRPr b="1" i="1" sz="1800">
              <a:solidFill>
                <a:schemeClr val="accent1"/>
              </a:solidFill>
              <a:latin typeface="Lato"/>
              <a:ea typeface="Lato"/>
              <a:cs typeface="Lato"/>
              <a:sym typeface="Lato"/>
            </a:endParaRPr>
          </a:p>
        </p:txBody>
      </p:sp>
      <p:pic>
        <p:nvPicPr>
          <p:cNvPr id="709" name="Google Shape;709;p61" title="recirc-var_load_factor.png"/>
          <p:cNvPicPr preferRelativeResize="0"/>
          <p:nvPr/>
        </p:nvPicPr>
        <p:blipFill>
          <a:blip r:embed="rId4">
            <a:alphaModFix/>
          </a:blip>
          <a:stretch>
            <a:fillRect/>
          </a:stretch>
        </p:blipFill>
        <p:spPr>
          <a:xfrm>
            <a:off x="2603544" y="1022450"/>
            <a:ext cx="5614582" cy="3725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Agenda</a:t>
            </a:r>
            <a:endParaRPr/>
          </a:p>
        </p:txBody>
      </p:sp>
      <p:sp>
        <p:nvSpPr>
          <p:cNvPr id="103" name="Google Shape;103;p17"/>
          <p:cNvSpPr txBox="1"/>
          <p:nvPr>
            <p:ph idx="1" type="body"/>
          </p:nvPr>
        </p:nvSpPr>
        <p:spPr>
          <a:xfrm>
            <a:off x="311700" y="1159700"/>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de"/>
              <a:t>High-Performance Network Functions deployed in modern datacenters</a:t>
            </a:r>
            <a:endParaRPr/>
          </a:p>
          <a:p>
            <a:pPr indent="-342900" lvl="0" marL="457200" rtl="0" algn="l">
              <a:spcBef>
                <a:spcPts val="0"/>
              </a:spcBef>
              <a:spcAft>
                <a:spcPts val="0"/>
              </a:spcAft>
              <a:buSzPts val="1800"/>
              <a:buAutoNum type="arabicPeriod"/>
            </a:pPr>
            <a:r>
              <a:rPr lang="de"/>
              <a:t>General SYN Flood Defense Architecture Requirements</a:t>
            </a:r>
            <a:endParaRPr/>
          </a:p>
          <a:p>
            <a:pPr indent="-342900" lvl="0" marL="457200" rtl="0" algn="l">
              <a:spcBef>
                <a:spcPts val="0"/>
              </a:spcBef>
              <a:spcAft>
                <a:spcPts val="0"/>
              </a:spcAft>
              <a:buSzPts val="1800"/>
              <a:buAutoNum type="arabicPeriod"/>
            </a:pPr>
            <a:r>
              <a:rPr lang="de"/>
              <a:t>How to protect against SYN Floods</a:t>
            </a:r>
            <a:endParaRPr/>
          </a:p>
          <a:p>
            <a:pPr indent="-317500" lvl="1" marL="914400" rtl="0" algn="l">
              <a:spcBef>
                <a:spcPts val="0"/>
              </a:spcBef>
              <a:spcAft>
                <a:spcPts val="0"/>
              </a:spcAft>
              <a:buSzPts val="1400"/>
              <a:buAutoNum type="arabicPeriod"/>
            </a:pPr>
            <a:r>
              <a:rPr lang="de"/>
              <a:t>Technical Background</a:t>
            </a:r>
            <a:endParaRPr/>
          </a:p>
          <a:p>
            <a:pPr indent="-317500" lvl="1" marL="914400" rtl="0" algn="l">
              <a:spcBef>
                <a:spcPts val="0"/>
              </a:spcBef>
              <a:spcAft>
                <a:spcPts val="0"/>
              </a:spcAft>
              <a:buSzPts val="1400"/>
              <a:buAutoNum type="arabicPeriod"/>
            </a:pPr>
            <a:r>
              <a:rPr lang="de"/>
              <a:t>Related Work</a:t>
            </a:r>
            <a:endParaRPr/>
          </a:p>
          <a:p>
            <a:pPr indent="-342900" lvl="0" marL="457200" rtl="0" algn="l">
              <a:spcBef>
                <a:spcPts val="0"/>
              </a:spcBef>
              <a:spcAft>
                <a:spcPts val="0"/>
              </a:spcAft>
              <a:buSzPts val="1800"/>
              <a:buAutoNum type="arabicPeriod"/>
            </a:pPr>
            <a:r>
              <a:rPr lang="de"/>
              <a:t>The CUCKOOGUARD Architecture</a:t>
            </a:r>
            <a:endParaRPr/>
          </a:p>
          <a:p>
            <a:pPr indent="-317500" lvl="1" marL="914400" rtl="0" algn="l">
              <a:spcBef>
                <a:spcPts val="0"/>
              </a:spcBef>
              <a:spcAft>
                <a:spcPts val="0"/>
              </a:spcAft>
              <a:buSzPts val="1400"/>
              <a:buAutoNum type="arabicPeriod"/>
            </a:pPr>
            <a:r>
              <a:rPr lang="de"/>
              <a:t>Overview</a:t>
            </a:r>
            <a:endParaRPr/>
          </a:p>
          <a:p>
            <a:pPr indent="-317500" lvl="1" marL="914400" rtl="0" algn="l">
              <a:spcBef>
                <a:spcPts val="0"/>
              </a:spcBef>
              <a:spcAft>
                <a:spcPts val="0"/>
              </a:spcAft>
              <a:buSzPts val="1400"/>
              <a:buAutoNum type="arabicPeriod"/>
            </a:pPr>
            <a:r>
              <a:rPr lang="de"/>
              <a:t>Cuckoo Filters for flow filtering</a:t>
            </a:r>
            <a:endParaRPr/>
          </a:p>
          <a:p>
            <a:pPr indent="-342900" lvl="0" marL="457200" rtl="0" algn="l">
              <a:spcBef>
                <a:spcPts val="0"/>
              </a:spcBef>
              <a:spcAft>
                <a:spcPts val="0"/>
              </a:spcAft>
              <a:buSzPts val="1800"/>
              <a:buAutoNum type="arabicPeriod"/>
            </a:pPr>
            <a:r>
              <a:rPr lang="de"/>
              <a:t>CUCKOOGUARD Experimental Evalutation</a:t>
            </a:r>
            <a:endParaRPr/>
          </a:p>
          <a:p>
            <a:pPr indent="-342900" lvl="0" marL="457200" rtl="0" algn="l">
              <a:spcBef>
                <a:spcPts val="0"/>
              </a:spcBef>
              <a:spcAft>
                <a:spcPts val="0"/>
              </a:spcAft>
              <a:buSzPts val="1800"/>
              <a:buAutoNum type="arabicPeriod"/>
            </a:pPr>
            <a:r>
              <a:rPr lang="de"/>
              <a:t>Conclusion</a:t>
            </a:r>
            <a:endParaRPr/>
          </a:p>
          <a:p>
            <a:pPr indent="-342900" lvl="0" marL="457200" rtl="0" algn="l">
              <a:spcBef>
                <a:spcPts val="0"/>
              </a:spcBef>
              <a:spcAft>
                <a:spcPts val="0"/>
              </a:spcAft>
              <a:buSzPts val="1800"/>
              <a:buAutoNum type="arabicPeriod"/>
            </a:pPr>
            <a:r>
              <a:rPr lang="de"/>
              <a:t>Future Work</a:t>
            </a:r>
            <a:endParaRPr/>
          </a:p>
        </p:txBody>
      </p:sp>
      <p:sp>
        <p:nvSpPr>
          <p:cNvPr id="104" name="Google Shape;104;p17"/>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pic>
        <p:nvPicPr>
          <p:cNvPr id="714" name="Google Shape;714;p62" title="fp-var_cf_load_factor.png"/>
          <p:cNvPicPr preferRelativeResize="0"/>
          <p:nvPr/>
        </p:nvPicPr>
        <p:blipFill>
          <a:blip r:embed="rId3">
            <a:alphaModFix/>
          </a:blip>
          <a:stretch>
            <a:fillRect/>
          </a:stretch>
        </p:blipFill>
        <p:spPr>
          <a:xfrm>
            <a:off x="2451613" y="932700"/>
            <a:ext cx="5766518" cy="3778649"/>
          </a:xfrm>
          <a:prstGeom prst="rect">
            <a:avLst/>
          </a:prstGeom>
          <a:noFill/>
          <a:ln>
            <a:noFill/>
          </a:ln>
        </p:spPr>
      </p:pic>
      <p:sp>
        <p:nvSpPr>
          <p:cNvPr id="715" name="Google Shape;715;p62"/>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Evaluation – Bloom Filter vs. Cuckoo Filter</a:t>
            </a:r>
            <a:endParaRPr/>
          </a:p>
        </p:txBody>
      </p:sp>
      <p:sp>
        <p:nvSpPr>
          <p:cNvPr id="716" name="Google Shape;716;p62"/>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
        <p:nvSpPr>
          <p:cNvPr id="717" name="Google Shape;717;p62"/>
          <p:cNvSpPr txBox="1"/>
          <p:nvPr/>
        </p:nvSpPr>
        <p:spPr>
          <a:xfrm>
            <a:off x="311700" y="1022450"/>
            <a:ext cx="2139900" cy="364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de" sz="1800">
                <a:solidFill>
                  <a:schemeClr val="dk1"/>
                </a:solidFill>
              </a:rPr>
              <a:t>Setup</a:t>
            </a:r>
            <a:endParaRPr b="1" sz="1800">
              <a:solidFill>
                <a:schemeClr val="dk1"/>
              </a:solidFill>
            </a:endParaRPr>
          </a:p>
          <a:p>
            <a:pPr indent="-342900" lvl="0" marL="457200" rtl="0" algn="l">
              <a:spcBef>
                <a:spcPts val="0"/>
              </a:spcBef>
              <a:spcAft>
                <a:spcPts val="0"/>
              </a:spcAft>
              <a:buClr>
                <a:schemeClr val="dk1"/>
              </a:buClr>
              <a:buSzPts val="1800"/>
              <a:buChar char="●"/>
            </a:pPr>
            <a:r>
              <a:rPr lang="de" sz="1800">
                <a:solidFill>
                  <a:schemeClr val="dk1"/>
                </a:solidFill>
              </a:rPr>
              <a:t>fixed memory per connection (16.85 bits)</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b="1" lang="de" sz="1800">
                <a:solidFill>
                  <a:schemeClr val="dk1"/>
                </a:solidFill>
              </a:rPr>
              <a:t>Result</a:t>
            </a:r>
            <a:endParaRPr b="1" sz="1800">
              <a:solidFill>
                <a:schemeClr val="dk1"/>
              </a:solidFill>
            </a:endParaRPr>
          </a:p>
          <a:p>
            <a:pPr indent="-342900" lvl="0" marL="457200" rtl="0" algn="l">
              <a:spcBef>
                <a:spcPts val="0"/>
              </a:spcBef>
              <a:spcAft>
                <a:spcPts val="0"/>
              </a:spcAft>
              <a:buSzPts val="1800"/>
              <a:buChar char="●"/>
            </a:pPr>
            <a:r>
              <a:rPr lang="de" sz="1800">
                <a:solidFill>
                  <a:schemeClr val="dk1"/>
                </a:solidFill>
              </a:rPr>
              <a:t>precision at </a:t>
            </a:r>
            <a:r>
              <a:rPr b="1" i="1" lang="de" sz="1800">
                <a:solidFill>
                  <a:srgbClr val="7E1083"/>
                </a:solidFill>
                <a:highlight>
                  <a:srgbClr val="FFFFFF"/>
                </a:highlight>
              </a:rPr>
              <a:t>α</a:t>
            </a:r>
            <a:r>
              <a:rPr lang="de" sz="1800">
                <a:solidFill>
                  <a:srgbClr val="7E1083"/>
                </a:solidFill>
              </a:rPr>
              <a:t>=0.85 </a:t>
            </a:r>
            <a:r>
              <a:rPr lang="de" sz="1800">
                <a:solidFill>
                  <a:schemeClr val="dk1"/>
                </a:solidFill>
              </a:rPr>
              <a:t>only</a:t>
            </a:r>
            <a:r>
              <a:rPr lang="de" sz="1800">
                <a:solidFill>
                  <a:srgbClr val="7E1083"/>
                </a:solidFill>
              </a:rPr>
              <a:t> </a:t>
            </a:r>
            <a:r>
              <a:rPr lang="de" sz="1800">
                <a:solidFill>
                  <a:schemeClr val="dk1"/>
                </a:solidFill>
              </a:rPr>
              <a:t>slightly decreased</a:t>
            </a:r>
            <a:endParaRPr sz="1800">
              <a:solidFill>
                <a:schemeClr val="dk1"/>
              </a:solidFill>
            </a:endParaRPr>
          </a:p>
          <a:p>
            <a:pPr indent="0" lvl="0" marL="0" rtl="0" algn="l">
              <a:spcBef>
                <a:spcPts val="0"/>
              </a:spcBef>
              <a:spcAft>
                <a:spcPts val="0"/>
              </a:spcAft>
              <a:buNone/>
            </a:pPr>
            <a:r>
              <a:t/>
            </a:r>
            <a:endParaRPr sz="1800">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63"/>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Memory Usage Example Cuckoo Filter vs. Perfect Filter</a:t>
            </a:r>
            <a:endParaRPr/>
          </a:p>
        </p:txBody>
      </p:sp>
      <p:sp>
        <p:nvSpPr>
          <p:cNvPr id="723" name="Google Shape;723;p63"/>
          <p:cNvSpPr txBox="1"/>
          <p:nvPr>
            <p:ph idx="1" type="body"/>
          </p:nvPr>
        </p:nvSpPr>
        <p:spPr>
          <a:xfrm>
            <a:off x="311700" y="11597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de"/>
              <a:t>Scenario</a:t>
            </a:r>
            <a:r>
              <a:rPr lang="de"/>
              <a:t>: </a:t>
            </a:r>
            <a:r>
              <a:rPr lang="de"/>
              <a:t>579,600 flows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de"/>
              <a:t>| Data Structure   		| Memory Usage          | False Positive Rate 	|</a:t>
            </a:r>
            <a:endParaRPr/>
          </a:p>
          <a:p>
            <a:pPr indent="0" lvl="0" marL="0" rtl="0" algn="l">
              <a:spcBef>
                <a:spcPts val="1200"/>
              </a:spcBef>
              <a:spcAft>
                <a:spcPts val="0"/>
              </a:spcAft>
              <a:buNone/>
            </a:pPr>
            <a:r>
              <a:rPr lang="de"/>
              <a:t>| ---------------- 		| --------------------- 	| ------------------- 		|</a:t>
            </a:r>
            <a:endParaRPr/>
          </a:p>
          <a:p>
            <a:pPr indent="0" lvl="0" marL="0" rtl="0" algn="l">
              <a:spcBef>
                <a:spcPts val="1200"/>
              </a:spcBef>
              <a:spcAft>
                <a:spcPts val="0"/>
              </a:spcAft>
              <a:buNone/>
            </a:pPr>
            <a:r>
              <a:rPr lang="de"/>
              <a:t>| Connection Table 	| ~9,853 KB ~ 9.9 MB  | 0%                  		|</a:t>
            </a:r>
            <a:endParaRPr/>
          </a:p>
          <a:p>
            <a:pPr indent="0" lvl="0" marL="0" rtl="0" algn="l">
              <a:spcBef>
                <a:spcPts val="1200"/>
              </a:spcBef>
              <a:spcAft>
                <a:spcPts val="0"/>
              </a:spcAft>
              <a:buClr>
                <a:schemeClr val="dk1"/>
              </a:buClr>
              <a:buSzPts val="1100"/>
              <a:buFont typeface="Arial"/>
              <a:buNone/>
            </a:pPr>
            <a:r>
              <a:rPr lang="de"/>
              <a:t>| Cuckoo Filter    		| ~ 1,236 KB ~ 1.2 MB	| 0.01%               		|</a:t>
            </a:r>
            <a:endParaRPr/>
          </a:p>
          <a:p>
            <a:pPr indent="0" lvl="0" marL="0" rtl="0" algn="l">
              <a:spcBef>
                <a:spcPts val="1200"/>
              </a:spcBef>
              <a:spcAft>
                <a:spcPts val="1200"/>
              </a:spcAft>
              <a:buNone/>
            </a:pPr>
            <a:r>
              <a:t/>
            </a:r>
            <a:endParaRPr/>
          </a:p>
        </p:txBody>
      </p:sp>
      <p:sp>
        <p:nvSpPr>
          <p:cNvPr id="724" name="Google Shape;724;p63"/>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Main Contributions</a:t>
            </a:r>
            <a:endParaRPr/>
          </a:p>
        </p:txBody>
      </p:sp>
      <p:sp>
        <p:nvSpPr>
          <p:cNvPr id="110" name="Google Shape;110;p18"/>
          <p:cNvSpPr txBox="1"/>
          <p:nvPr>
            <p:ph idx="1" type="body"/>
          </p:nvPr>
        </p:nvSpPr>
        <p:spPr>
          <a:xfrm>
            <a:off x="311700" y="1159700"/>
            <a:ext cx="8520600" cy="3416400"/>
          </a:xfrm>
          <a:prstGeom prst="rect">
            <a:avLst/>
          </a:prstGeom>
        </p:spPr>
        <p:txBody>
          <a:bodyPr anchorCtr="0" anchor="ctr" bIns="91425" lIns="91425" spcFirstLastPara="1" rIns="91425" wrap="square" tIns="91425">
            <a:normAutofit/>
          </a:bodyPr>
          <a:lstStyle/>
          <a:p>
            <a:pPr indent="-355600" lvl="0" marL="457200" rtl="0" algn="l">
              <a:spcBef>
                <a:spcPts val="0"/>
              </a:spcBef>
              <a:spcAft>
                <a:spcPts val="0"/>
              </a:spcAft>
              <a:buSzPts val="2000"/>
              <a:buChar char="●"/>
            </a:pPr>
            <a:r>
              <a:rPr b="1" lang="de" sz="2000"/>
              <a:t>Improved CPU Offload</a:t>
            </a:r>
            <a:r>
              <a:rPr lang="de" sz="2000"/>
              <a:t>: Decreasing server-side CPU overhead by 79% and more</a:t>
            </a:r>
            <a:endParaRPr sz="2000"/>
          </a:p>
          <a:p>
            <a:pPr indent="-355600" lvl="0" marL="457200" rtl="0" algn="l">
              <a:spcBef>
                <a:spcPts val="0"/>
              </a:spcBef>
              <a:spcAft>
                <a:spcPts val="0"/>
              </a:spcAft>
              <a:buSzPts val="2000"/>
              <a:buChar char="●"/>
            </a:pPr>
            <a:r>
              <a:rPr lang="de" sz="2000"/>
              <a:t>A Novel </a:t>
            </a:r>
            <a:r>
              <a:rPr b="1" lang="de" sz="2000"/>
              <a:t>Memory-Efficient</a:t>
            </a:r>
            <a:r>
              <a:rPr lang="de" sz="2000"/>
              <a:t> and </a:t>
            </a:r>
            <a:r>
              <a:rPr b="1" lang="de" sz="2000"/>
              <a:t>Precise TCP-Connection Tracking </a:t>
            </a:r>
            <a:r>
              <a:rPr lang="de" sz="2000"/>
              <a:t>Scheme using Cuckoo filters</a:t>
            </a:r>
            <a:endParaRPr sz="2000"/>
          </a:p>
          <a:p>
            <a:pPr indent="0" lvl="0" marL="0" rtl="0" algn="l">
              <a:spcBef>
                <a:spcPts val="1200"/>
              </a:spcBef>
              <a:spcAft>
                <a:spcPts val="1200"/>
              </a:spcAft>
              <a:buNone/>
            </a:pPr>
            <a:r>
              <a:t/>
            </a:r>
            <a:endParaRPr/>
          </a:p>
        </p:txBody>
      </p:sp>
      <p:sp>
        <p:nvSpPr>
          <p:cNvPr id="111" name="Google Shape;111;p18"/>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Background – Network View</a:t>
            </a:r>
            <a:endParaRPr/>
          </a:p>
        </p:txBody>
      </p:sp>
      <p:sp>
        <p:nvSpPr>
          <p:cNvPr id="117" name="Google Shape;117;p19"/>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id="118" name="Google Shape;118;p19" title="SYN_Flood_attack (1).png"/>
          <p:cNvPicPr preferRelativeResize="0"/>
          <p:nvPr/>
        </p:nvPicPr>
        <p:blipFill>
          <a:blip r:embed="rId3">
            <a:alphaModFix/>
          </a:blip>
          <a:stretch>
            <a:fillRect/>
          </a:stretch>
        </p:blipFill>
        <p:spPr>
          <a:xfrm>
            <a:off x="755825" y="917074"/>
            <a:ext cx="7632348" cy="3309350"/>
          </a:xfrm>
          <a:prstGeom prst="rect">
            <a:avLst/>
          </a:prstGeom>
          <a:noFill/>
          <a:ln>
            <a:noFill/>
          </a:ln>
        </p:spPr>
      </p:pic>
      <p:sp>
        <p:nvSpPr>
          <p:cNvPr id="119" name="Google Shape;119;p19"/>
          <p:cNvSpPr txBox="1"/>
          <p:nvPr/>
        </p:nvSpPr>
        <p:spPr>
          <a:xfrm>
            <a:off x="2474825" y="2571750"/>
            <a:ext cx="1028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de" sz="1800">
                <a:solidFill>
                  <a:schemeClr val="lt1"/>
                </a:solidFill>
              </a:rPr>
              <a:t>Internet</a:t>
            </a:r>
            <a:endParaRPr sz="1800">
              <a:solidFill>
                <a:schemeClr val="lt1"/>
              </a:solidFill>
            </a:endParaRPr>
          </a:p>
        </p:txBody>
      </p:sp>
      <p:sp>
        <p:nvSpPr>
          <p:cNvPr id="120" name="Google Shape;120;p19"/>
          <p:cNvSpPr txBox="1"/>
          <p:nvPr/>
        </p:nvSpPr>
        <p:spPr>
          <a:xfrm>
            <a:off x="4867350" y="1251300"/>
            <a:ext cx="1564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de" sz="1800">
                <a:solidFill>
                  <a:schemeClr val="dk1"/>
                </a:solidFill>
              </a:rPr>
              <a:t>SYN Flood Defense</a:t>
            </a:r>
            <a:endParaRPr b="1" sz="1800">
              <a:solidFill>
                <a:schemeClr val="dk1"/>
              </a:solidFill>
            </a:endParaRPr>
          </a:p>
        </p:txBody>
      </p:sp>
      <p:sp>
        <p:nvSpPr>
          <p:cNvPr id="121" name="Google Shape;121;p19"/>
          <p:cNvSpPr/>
          <p:nvPr/>
        </p:nvSpPr>
        <p:spPr>
          <a:xfrm>
            <a:off x="4824150" y="1039625"/>
            <a:ext cx="1651200" cy="1651200"/>
          </a:xfrm>
          <a:prstGeom prst="ellipse">
            <a:avLst/>
          </a:prstGeom>
          <a:no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Background – Hardware Accelerated Network Functions</a:t>
            </a:r>
            <a:endParaRPr/>
          </a:p>
        </p:txBody>
      </p:sp>
      <p:sp>
        <p:nvSpPr>
          <p:cNvPr id="127" name="Google Shape;127;p20"/>
          <p:cNvSpPr txBox="1"/>
          <p:nvPr>
            <p:ph idx="1" type="body"/>
          </p:nvPr>
        </p:nvSpPr>
        <p:spPr>
          <a:xfrm>
            <a:off x="311700" y="1235900"/>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de"/>
              <a:t>Programmable Hardware</a:t>
            </a:r>
            <a:endParaRPr b="1"/>
          </a:p>
        </p:txBody>
      </p:sp>
      <p:sp>
        <p:nvSpPr>
          <p:cNvPr id="128" name="Google Shape;128;p20"/>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id="129" name="Google Shape;129;p20" title="alveo-u25-hero-of-card.jpg"/>
          <p:cNvPicPr preferRelativeResize="0"/>
          <p:nvPr/>
        </p:nvPicPr>
        <p:blipFill rotWithShape="1">
          <a:blip r:embed="rId3">
            <a:alphaModFix/>
          </a:blip>
          <a:srcRect b="10443" l="9036" r="6823" t="15701"/>
          <a:stretch/>
        </p:blipFill>
        <p:spPr>
          <a:xfrm>
            <a:off x="311713" y="1708925"/>
            <a:ext cx="1954775" cy="1225575"/>
          </a:xfrm>
          <a:prstGeom prst="rect">
            <a:avLst/>
          </a:prstGeom>
          <a:noFill/>
          <a:ln>
            <a:noFill/>
          </a:ln>
        </p:spPr>
      </p:pic>
      <p:pic>
        <p:nvPicPr>
          <p:cNvPr id="130" name="Google Shape;130;p20" title="p4-switch.png"/>
          <p:cNvPicPr preferRelativeResize="0"/>
          <p:nvPr/>
        </p:nvPicPr>
        <p:blipFill rotWithShape="1">
          <a:blip r:embed="rId4">
            <a:alphaModFix/>
          </a:blip>
          <a:srcRect b="0" l="0" r="0" t="16978"/>
          <a:stretch/>
        </p:blipFill>
        <p:spPr>
          <a:xfrm>
            <a:off x="2483625" y="1708925"/>
            <a:ext cx="1954749" cy="1225575"/>
          </a:xfrm>
          <a:prstGeom prst="rect">
            <a:avLst/>
          </a:prstGeom>
          <a:noFill/>
          <a:ln>
            <a:noFill/>
          </a:ln>
        </p:spPr>
      </p:pic>
      <p:sp>
        <p:nvSpPr>
          <p:cNvPr id="131" name="Google Shape;131;p20"/>
          <p:cNvSpPr txBox="1"/>
          <p:nvPr/>
        </p:nvSpPr>
        <p:spPr>
          <a:xfrm>
            <a:off x="311700" y="3045275"/>
            <a:ext cx="1954800" cy="4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de" sz="1800">
                <a:solidFill>
                  <a:schemeClr val="dk1"/>
                </a:solidFill>
              </a:rPr>
              <a:t>SmartNICs</a:t>
            </a:r>
            <a:endParaRPr sz="1800">
              <a:solidFill>
                <a:schemeClr val="dk1"/>
              </a:solidFill>
            </a:endParaRPr>
          </a:p>
        </p:txBody>
      </p:sp>
      <p:sp>
        <p:nvSpPr>
          <p:cNvPr id="132" name="Google Shape;132;p20"/>
          <p:cNvSpPr txBox="1"/>
          <p:nvPr/>
        </p:nvSpPr>
        <p:spPr>
          <a:xfrm>
            <a:off x="2483600" y="3045275"/>
            <a:ext cx="1954800" cy="70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de" sz="1800">
                <a:solidFill>
                  <a:schemeClr val="dk1"/>
                </a:solidFill>
              </a:rPr>
              <a:t>Programmable Switches</a:t>
            </a:r>
            <a:endParaRPr sz="1800">
              <a:solidFill>
                <a:schemeClr val="dk1"/>
              </a:solidFill>
            </a:endParaRPr>
          </a:p>
        </p:txBody>
      </p:sp>
      <p:sp>
        <p:nvSpPr>
          <p:cNvPr id="133" name="Google Shape;133;p20"/>
          <p:cNvSpPr txBox="1"/>
          <p:nvPr>
            <p:ph idx="1" type="body"/>
          </p:nvPr>
        </p:nvSpPr>
        <p:spPr>
          <a:xfrm>
            <a:off x="4572000" y="1235900"/>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de"/>
              <a:t>Programming Paradigms (discussed later)</a:t>
            </a:r>
            <a:endParaRPr/>
          </a:p>
        </p:txBody>
      </p:sp>
      <p:pic>
        <p:nvPicPr>
          <p:cNvPr id="134" name="Google Shape;134;p20"/>
          <p:cNvPicPr preferRelativeResize="0"/>
          <p:nvPr/>
        </p:nvPicPr>
        <p:blipFill>
          <a:blip r:embed="rId5">
            <a:alphaModFix/>
          </a:blip>
          <a:stretch>
            <a:fillRect/>
          </a:stretch>
        </p:blipFill>
        <p:spPr>
          <a:xfrm>
            <a:off x="5030425" y="1888421"/>
            <a:ext cx="869682" cy="759525"/>
          </a:xfrm>
          <a:prstGeom prst="rect">
            <a:avLst/>
          </a:prstGeom>
          <a:noFill/>
          <a:ln>
            <a:noFill/>
          </a:ln>
        </p:spPr>
      </p:pic>
      <p:pic>
        <p:nvPicPr>
          <p:cNvPr id="135" name="Google Shape;135;p20" title="ebpf-dark-logo.png"/>
          <p:cNvPicPr preferRelativeResize="0"/>
          <p:nvPr/>
        </p:nvPicPr>
        <p:blipFill>
          <a:blip r:embed="rId6">
            <a:alphaModFix/>
          </a:blip>
          <a:stretch>
            <a:fillRect/>
          </a:stretch>
        </p:blipFill>
        <p:spPr>
          <a:xfrm>
            <a:off x="6259678" y="2255938"/>
            <a:ext cx="2254072" cy="784025"/>
          </a:xfrm>
          <a:prstGeom prst="rect">
            <a:avLst/>
          </a:prstGeom>
          <a:noFill/>
          <a:ln>
            <a:noFill/>
          </a:ln>
        </p:spPr>
      </p:pic>
      <p:pic>
        <p:nvPicPr>
          <p:cNvPr id="136" name="Google Shape;136;p20" title="DPDK_logo_horizontal_tag.png"/>
          <p:cNvPicPr preferRelativeResize="0"/>
          <p:nvPr/>
        </p:nvPicPr>
        <p:blipFill rotWithShape="1">
          <a:blip r:embed="rId7">
            <a:alphaModFix amt="32000"/>
          </a:blip>
          <a:srcRect b="34550" l="8730" r="8440" t="38223"/>
          <a:stretch/>
        </p:blipFill>
        <p:spPr>
          <a:xfrm>
            <a:off x="4890750" y="3312975"/>
            <a:ext cx="3049174" cy="1002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1"/>
          <p:cNvSpPr txBox="1"/>
          <p:nvPr>
            <p:ph type="title"/>
          </p:nvPr>
        </p:nvSpPr>
        <p:spPr>
          <a:xfrm>
            <a:off x="311700" y="360000"/>
            <a:ext cx="6973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de"/>
              <a:t>Background – FPGA-based SmartNICs</a:t>
            </a:r>
            <a:endParaRPr/>
          </a:p>
        </p:txBody>
      </p:sp>
      <p:sp>
        <p:nvSpPr>
          <p:cNvPr id="142" name="Google Shape;142;p21"/>
          <p:cNvSpPr txBox="1"/>
          <p:nvPr>
            <p:ph idx="12" type="sldNum"/>
          </p:nvPr>
        </p:nvSpPr>
        <p:spPr>
          <a:xfrm>
            <a:off x="8218121" y="4663225"/>
            <a:ext cx="8031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a:t>‹#›</a:t>
            </a:fld>
            <a:endParaRPr/>
          </a:p>
        </p:txBody>
      </p:sp>
      <p:pic>
        <p:nvPicPr>
          <p:cNvPr id="143" name="Google Shape;143;p21" title="alveo-u25-hero-of-card.jpg"/>
          <p:cNvPicPr preferRelativeResize="0"/>
          <p:nvPr/>
        </p:nvPicPr>
        <p:blipFill rotWithShape="1">
          <a:blip r:embed="rId3">
            <a:alphaModFix/>
          </a:blip>
          <a:srcRect b="10443" l="9036" r="6823" t="15701"/>
          <a:stretch/>
        </p:blipFill>
        <p:spPr>
          <a:xfrm>
            <a:off x="311732" y="1159700"/>
            <a:ext cx="3127150" cy="1960625"/>
          </a:xfrm>
          <a:prstGeom prst="rect">
            <a:avLst/>
          </a:prstGeom>
          <a:noFill/>
          <a:ln>
            <a:noFill/>
          </a:ln>
        </p:spPr>
      </p:pic>
      <p:sp>
        <p:nvSpPr>
          <p:cNvPr id="144" name="Google Shape;144;p21"/>
          <p:cNvSpPr txBox="1"/>
          <p:nvPr>
            <p:ph idx="1" type="body"/>
          </p:nvPr>
        </p:nvSpPr>
        <p:spPr>
          <a:xfrm>
            <a:off x="3438875" y="932700"/>
            <a:ext cx="5393400" cy="3730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de"/>
              <a:t>Advantages</a:t>
            </a:r>
            <a:r>
              <a:rPr lang="de"/>
              <a:t> (compared to software):</a:t>
            </a:r>
            <a:endParaRPr/>
          </a:p>
          <a:p>
            <a:pPr indent="-342900" lvl="0" marL="457200" rtl="0" algn="l">
              <a:spcBef>
                <a:spcPts val="1200"/>
              </a:spcBef>
              <a:spcAft>
                <a:spcPts val="0"/>
              </a:spcAft>
              <a:buSzPts val="1800"/>
              <a:buChar char="●"/>
            </a:pPr>
            <a:r>
              <a:rPr lang="de"/>
              <a:t>Line-rate performance (e.g. 25 Gbit/s)</a:t>
            </a:r>
            <a:endParaRPr/>
          </a:p>
          <a:p>
            <a:pPr indent="-342900" lvl="0" marL="457200" rtl="0" algn="l">
              <a:spcBef>
                <a:spcPts val="0"/>
              </a:spcBef>
              <a:spcAft>
                <a:spcPts val="0"/>
              </a:spcAft>
              <a:buSzPts val="1800"/>
              <a:buChar char="●"/>
            </a:pPr>
            <a:r>
              <a:rPr lang="de"/>
              <a:t>Low latency</a:t>
            </a:r>
            <a:endParaRPr/>
          </a:p>
          <a:p>
            <a:pPr indent="-342900" lvl="0" marL="457200" rtl="0" algn="l">
              <a:spcBef>
                <a:spcPts val="0"/>
              </a:spcBef>
              <a:spcAft>
                <a:spcPts val="0"/>
              </a:spcAft>
              <a:buSzPts val="1800"/>
              <a:buChar char="●"/>
            </a:pPr>
            <a:r>
              <a:rPr lang="de"/>
              <a:t>Full programmability</a:t>
            </a:r>
            <a:endParaRPr/>
          </a:p>
          <a:p>
            <a:pPr indent="-342900" lvl="0" marL="457200" rtl="0" algn="l">
              <a:spcBef>
                <a:spcPts val="0"/>
              </a:spcBef>
              <a:spcAft>
                <a:spcPts val="0"/>
              </a:spcAft>
              <a:buSzPts val="1800"/>
              <a:buChar char="●"/>
            </a:pPr>
            <a:r>
              <a:rPr lang="de"/>
              <a:t>Often include hardware accelerations</a:t>
            </a:r>
            <a:endParaRPr/>
          </a:p>
          <a:p>
            <a:pPr indent="0" lvl="0" marL="0" rtl="0" algn="l">
              <a:spcBef>
                <a:spcPts val="1200"/>
              </a:spcBef>
              <a:spcAft>
                <a:spcPts val="0"/>
              </a:spcAft>
              <a:buNone/>
            </a:pPr>
            <a:r>
              <a:rPr b="1" lang="de"/>
              <a:t>Limitations</a:t>
            </a:r>
            <a:r>
              <a:rPr lang="de"/>
              <a:t>:</a:t>
            </a:r>
            <a:endParaRPr/>
          </a:p>
          <a:p>
            <a:pPr indent="-342900" lvl="0" marL="457200" rtl="0" algn="l">
              <a:spcBef>
                <a:spcPts val="1200"/>
              </a:spcBef>
              <a:spcAft>
                <a:spcPts val="0"/>
              </a:spcAft>
              <a:buSzPts val="1800"/>
              <a:buChar char="●"/>
            </a:pPr>
            <a:r>
              <a:rPr lang="de">
                <a:solidFill>
                  <a:srgbClr val="FF0000"/>
                </a:solidFill>
              </a:rPr>
              <a:t>Limited on-chip memory</a:t>
            </a:r>
            <a:r>
              <a:rPr lang="de"/>
              <a:t> (e.g. ~8.8 MB)</a:t>
            </a:r>
            <a:endParaRPr/>
          </a:p>
          <a:p>
            <a:pPr indent="-342900" lvl="0" marL="457200" rtl="0" algn="l">
              <a:spcBef>
                <a:spcPts val="0"/>
              </a:spcBef>
              <a:spcAft>
                <a:spcPts val="0"/>
              </a:spcAft>
              <a:buSzPts val="1800"/>
              <a:buChar char="●"/>
            </a:pPr>
            <a:r>
              <a:rPr lang="de"/>
              <a:t>On-board RAM is too slow for line-rate per-packet access</a:t>
            </a:r>
            <a:endParaRPr/>
          </a:p>
          <a:p>
            <a:pPr indent="-342900" lvl="0" marL="457200" rtl="0" algn="l">
              <a:spcBef>
                <a:spcPts val="0"/>
              </a:spcBef>
              <a:spcAft>
                <a:spcPts val="0"/>
              </a:spcAft>
              <a:buSzPts val="1800"/>
              <a:buChar char="●"/>
            </a:pPr>
            <a:r>
              <a:rPr lang="de"/>
              <a:t>Multiple network </a:t>
            </a:r>
            <a:r>
              <a:rPr lang="de"/>
              <a:t>functions</a:t>
            </a:r>
            <a:r>
              <a:rPr lang="de"/>
              <a:t> must share resources</a:t>
            </a:r>
            <a:endParaRPr/>
          </a:p>
        </p:txBody>
      </p:sp>
      <p:sp>
        <p:nvSpPr>
          <p:cNvPr id="145" name="Google Shape;145;p21"/>
          <p:cNvSpPr txBox="1"/>
          <p:nvPr/>
        </p:nvSpPr>
        <p:spPr>
          <a:xfrm>
            <a:off x="897900" y="2980825"/>
            <a:ext cx="1954800" cy="42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de" sz="1800">
                <a:solidFill>
                  <a:schemeClr val="dk1"/>
                </a:solidFill>
              </a:rPr>
              <a:t>E.g. XILINX Alveo U25 </a:t>
            </a:r>
            <a:r>
              <a:rPr lang="de" sz="1800">
                <a:solidFill>
                  <a:schemeClr val="dk1"/>
                </a:solidFill>
              </a:rPr>
              <a:t>SmartNIC</a:t>
            </a:r>
            <a:endParaRPr sz="18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7E1083"/>
      </a:accent1>
      <a:accent2>
        <a:srgbClr val="D0A6D1"/>
      </a:accent2>
      <a:accent3>
        <a:srgbClr val="026796"/>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